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2"/>
  </p:notesMasterIdLst>
  <p:handoutMasterIdLst>
    <p:handoutMasterId r:id="rId133"/>
  </p:handoutMasterIdLst>
  <p:sldIdLst>
    <p:sldId id="362" r:id="rId5"/>
    <p:sldId id="363" r:id="rId6"/>
    <p:sldId id="492" r:id="rId7"/>
    <p:sldId id="365" r:id="rId8"/>
    <p:sldId id="366" r:id="rId9"/>
    <p:sldId id="367" r:id="rId10"/>
    <p:sldId id="368" r:id="rId11"/>
    <p:sldId id="369" r:id="rId12"/>
    <p:sldId id="370" r:id="rId13"/>
    <p:sldId id="371" r:id="rId14"/>
    <p:sldId id="372" r:id="rId15"/>
    <p:sldId id="373" r:id="rId16"/>
    <p:sldId id="374" r:id="rId17"/>
    <p:sldId id="375" r:id="rId18"/>
    <p:sldId id="376" r:id="rId19"/>
    <p:sldId id="377" r:id="rId20"/>
    <p:sldId id="378" r:id="rId21"/>
    <p:sldId id="379" r:id="rId22"/>
    <p:sldId id="487" r:id="rId23"/>
    <p:sldId id="380" r:id="rId24"/>
    <p:sldId id="491" r:id="rId25"/>
    <p:sldId id="381" r:id="rId26"/>
    <p:sldId id="382" r:id="rId27"/>
    <p:sldId id="383" r:id="rId28"/>
    <p:sldId id="384" r:id="rId29"/>
    <p:sldId id="385" r:id="rId30"/>
    <p:sldId id="386" r:id="rId31"/>
    <p:sldId id="387" r:id="rId32"/>
    <p:sldId id="388" r:id="rId33"/>
    <p:sldId id="390" r:id="rId34"/>
    <p:sldId id="391" r:id="rId35"/>
    <p:sldId id="392" r:id="rId36"/>
    <p:sldId id="393" r:id="rId37"/>
    <p:sldId id="394" r:id="rId38"/>
    <p:sldId id="395" r:id="rId39"/>
    <p:sldId id="396" r:id="rId40"/>
    <p:sldId id="488" r:id="rId41"/>
    <p:sldId id="398" r:id="rId42"/>
    <p:sldId id="399" r:id="rId43"/>
    <p:sldId id="400" r:id="rId44"/>
    <p:sldId id="401" r:id="rId45"/>
    <p:sldId id="402" r:id="rId46"/>
    <p:sldId id="403" r:id="rId47"/>
    <p:sldId id="404" r:id="rId48"/>
    <p:sldId id="489" r:id="rId49"/>
    <p:sldId id="405" r:id="rId50"/>
    <p:sldId id="406" r:id="rId51"/>
    <p:sldId id="407" r:id="rId52"/>
    <p:sldId id="408" r:id="rId53"/>
    <p:sldId id="409" r:id="rId54"/>
    <p:sldId id="410" r:id="rId55"/>
    <p:sldId id="411" r:id="rId56"/>
    <p:sldId id="412"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36" r:id="rId81"/>
    <p:sldId id="437" r:id="rId82"/>
    <p:sldId id="438" r:id="rId83"/>
    <p:sldId id="439" r:id="rId84"/>
    <p:sldId id="440" r:id="rId85"/>
    <p:sldId id="441" r:id="rId86"/>
    <p:sldId id="442" r:id="rId87"/>
    <p:sldId id="443" r:id="rId88"/>
    <p:sldId id="444" r:id="rId89"/>
    <p:sldId id="445" r:id="rId90"/>
    <p:sldId id="446" r:id="rId91"/>
    <p:sldId id="447" r:id="rId92"/>
    <p:sldId id="448" r:id="rId93"/>
    <p:sldId id="449" r:id="rId94"/>
    <p:sldId id="450" r:id="rId95"/>
    <p:sldId id="451" r:id="rId96"/>
    <p:sldId id="452" r:id="rId97"/>
    <p:sldId id="453" r:id="rId98"/>
    <p:sldId id="454" r:id="rId99"/>
    <p:sldId id="455" r:id="rId100"/>
    <p:sldId id="456" r:id="rId101"/>
    <p:sldId id="457" r:id="rId102"/>
    <p:sldId id="458" r:id="rId103"/>
    <p:sldId id="459" r:id="rId104"/>
    <p:sldId id="460" r:id="rId105"/>
    <p:sldId id="461" r:id="rId106"/>
    <p:sldId id="462" r:id="rId107"/>
    <p:sldId id="463" r:id="rId108"/>
    <p:sldId id="464" r:id="rId109"/>
    <p:sldId id="465" r:id="rId110"/>
    <p:sldId id="466" r:id="rId111"/>
    <p:sldId id="467" r:id="rId112"/>
    <p:sldId id="468" r:id="rId113"/>
    <p:sldId id="469" r:id="rId114"/>
    <p:sldId id="470" r:id="rId115"/>
    <p:sldId id="471" r:id="rId116"/>
    <p:sldId id="472" r:id="rId117"/>
    <p:sldId id="473" r:id="rId118"/>
    <p:sldId id="474" r:id="rId119"/>
    <p:sldId id="475" r:id="rId120"/>
    <p:sldId id="476" r:id="rId121"/>
    <p:sldId id="477" r:id="rId122"/>
    <p:sldId id="478" r:id="rId123"/>
    <p:sldId id="479" r:id="rId124"/>
    <p:sldId id="480" r:id="rId125"/>
    <p:sldId id="481" r:id="rId126"/>
    <p:sldId id="482" r:id="rId127"/>
    <p:sldId id="483" r:id="rId128"/>
    <p:sldId id="484" r:id="rId129"/>
    <p:sldId id="485" r:id="rId130"/>
    <p:sldId id="486"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078D7-6FEB-334C-97A5-B4970660C869}" v="54" dt="2023-07-14T13:31:21.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5" autoAdjust="0"/>
    <p:restoredTop sz="86395"/>
  </p:normalViewPr>
  <p:slideViewPr>
    <p:cSldViewPr snapToGrid="0">
      <p:cViewPr varScale="1">
        <p:scale>
          <a:sx n="94" d="100"/>
          <a:sy n="94" d="100"/>
        </p:scale>
        <p:origin x="966" y="132"/>
      </p:cViewPr>
      <p:guideLst>
        <p:guide orient="horz" pos="4110"/>
        <p:guide pos="3749"/>
      </p:guideLst>
    </p:cSldViewPr>
  </p:slideViewPr>
  <p:outlineViewPr>
    <p:cViewPr>
      <p:scale>
        <a:sx n="33" d="100"/>
        <a:sy n="33" d="100"/>
      </p:scale>
      <p:origin x="0" y="-10518"/>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commentAuthors" Target="commentAuthor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8/12/2024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The_Beatles_Statues.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bbc.co.uk/news/uk-politics-43868925" TargetMode="External"/><Relationship Id="rId2" Type="http://schemas.openxmlformats.org/officeDocument/2006/relationships/slide" Target="../slides/slide105.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Millicent_Fawcett_Statue,_Parliament_Square_(48031936507).jpg"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bbc.co.uk/news/uk-england-london-36663206" TargetMode="External"/><Relationship Id="rId2" Type="http://schemas.openxmlformats.org/officeDocument/2006/relationships/slide" Target="../slides/slide106.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Mary_Seacole_Statue_-_Side_View.jpg" TargetMode="External"/><Relationship Id="rId4" Type="http://schemas.openxmlformats.org/officeDocument/2006/relationships/hyperlink" Target="https://www.maryseacoletrust.org.uk/learn-about-mary/"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aboutmanchester.co.uk/gracie-fields-statue-unveiled-in-her-hometown-of-rochdale/"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Statue_of_Dame_Gracie_Fields_in_Rochdale,_Lancashire,_England.jpg"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spin.com/2014/08/amy-winehouse-statue-london-camden-square-home/" TargetMode="External"/><Relationship Id="rId2" Type="http://schemas.openxmlformats.org/officeDocument/2006/relationships/slide" Target="../slides/slide108.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Amy_Winehouse_Statue_J._Linwood.jpg"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telegraph.co.uk/women/life/14-statues-inspiring-brave-ballsy-womenaround-britain/"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2.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4.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a-exp1.licdn.com/dms/image/C4E03AQH7gwC4pkC7xA/profile-displayphoto-shrink_200_200/0?e=1597881600&amp;v=beta&amp;t=RwxWFsQMgERi09EcAJm3iKOsz9i23UI4FfEZE0qADd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uk.linkedin.com/in/justine-simons-2b437954" TargetMode="Externa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en.wikipedia.org/wiki/2012_Summer_Olympics_and_Paralympics_gold_post_boxes"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Lincoln_Gold_Postbox.jpg"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cai.cam.ac.uk/news/memorial-professor-stephen-hawking" TargetMode="External"/><Relationship Id="rId2" Type="http://schemas.openxmlformats.org/officeDocument/2006/relationships/slide" Target="../slides/slide117.xml"/><Relationship Id="rId1" Type="http://schemas.openxmlformats.org/officeDocument/2006/relationships/notesMaster" Target="../notesMasters/notesMaster1.xml"/><Relationship Id="rId5" Type="http://schemas.openxmlformats.org/officeDocument/2006/relationships/hyperlink" Target="http://www.ctc.cam.ac.uk/news/180618_newsitem.php" TargetMode="External"/><Relationship Id="rId4" Type="http://schemas.openxmlformats.org/officeDocument/2006/relationships/hyperlink" Target="https://www.independent.co.uk/news/science/stephen-hawking-memorial-death-voice-black-hole-vangelis-song-a8400486.html"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culture24.org.uk/art/art530990-londons-yearly-public-art-exhibition-starts-to-take-shape-as-damien-hirsts-charity-is-set-to-be-installed-opposite-the-gherkin"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www.flickr.com/photos/seattlecamera/24851881879"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geograph.org.uk/photo/3356934"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creativecommons.org/licenses/by-sa/2.0/" TargetMode="External"/><Relationship Id="rId5" Type="http://schemas.openxmlformats.org/officeDocument/2006/relationships/hyperlink" Target="https://www.geograph.org.uk/reuse.php?id=3356934" TargetMode="External"/><Relationship Id="rId4" Type="http://schemas.openxmlformats.org/officeDocument/2006/relationships/hyperlink" Target="https://www.geograph.org.uk/profile/43729" TargetMode="Externa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historicengland.org.uk/research/inclusive-heritage/disability-history/"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disabilitypower100.com/wp-content/uploads/2019/10/Power_100_2019-web.pdf"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8" Type="http://schemas.openxmlformats.org/officeDocument/2006/relationships/hyperlink" Target="https://www.flickr.com/photos/powderphotography/6320259298/in/photostream/" TargetMode="External"/><Relationship Id="rId3" Type="http://schemas.openxmlformats.org/officeDocument/2006/relationships/hyperlink" Target="https://commons.wikimedia.org/wiki/File:Ruby-Wax-2016_(cropped).jpg" TargetMode="External"/><Relationship Id="rId7" Type="http://schemas.openxmlformats.org/officeDocument/2006/relationships/hyperlink" Target="https://commons.wikimedia.org/wiki/File:Richard_Branson.jpg" TargetMode="External"/><Relationship Id="rId2" Type="http://schemas.openxmlformats.org/officeDocument/2006/relationships/slide" Target="../slides/slide122.xml"/><Relationship Id="rId1" Type="http://schemas.openxmlformats.org/officeDocument/2006/relationships/notesMaster" Target="../notesMasters/notesMaster1.xml"/><Relationship Id="rId6" Type="http://schemas.openxmlformats.org/officeDocument/2006/relationships/hyperlink" Target="https://creativecommons.org/licenses/by/2.0" TargetMode="External"/><Relationship Id="rId5" Type="http://schemas.openxmlformats.org/officeDocument/2006/relationships/hyperlink" Target="https://commons.wikimedia.org/wiki/File:Mystery_Jets_BML_2011_1.jpg" TargetMode="External"/><Relationship Id="rId10" Type="http://schemas.openxmlformats.org/officeDocument/2006/relationships/hyperlink" Target="https://creativecommons.org/licenses/by-nc-nd/2.0/" TargetMode="External"/><Relationship Id="rId4" Type="http://schemas.openxmlformats.org/officeDocument/2006/relationships/hyperlink" Target="https://creativecommons.org/licenses/by-sa/3.0" TargetMode="External"/><Relationship Id="rId9" Type="http://schemas.openxmlformats.org/officeDocument/2006/relationships/hyperlink" Target="https://www.flickr.com/photos/powderphotography/" TargetMode="Externa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commons.wikimedia.org/wiki/File:Stephen_Fry_@_BorderKitchen_BW.jpg" TargetMode="External"/><Relationship Id="rId7" Type="http://schemas.openxmlformats.org/officeDocument/2006/relationships/hyperlink" Target="https://commons.wikimedia.org/wiki/File:Stephen_Hawking_in_Cambridge.jpg"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commons.wikimedia.org/wiki/File:Hannah_Cockroft_wins_T34_100m_qualifying_heat.jpeg" TargetMode="Externa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Jonnie_Peacock.jpg" TargetMode="Externa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bbc.co.uk/news/entertainment-arts-53179538"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disabilityhorizons.com/2020/02/disabled-actress-liz-carr-set-to-star-in-her-first-hollywood-blockbuster/" TargetMode="External"/><Relationship Id="rId5" Type="http://schemas.openxmlformats.org/officeDocument/2006/relationships/hyperlink" Target="https://commons.wikimedia.org/wiki/File:More_British_medals_4_(3565884589).jpg" TargetMode="External"/><Relationship Id="rId4" Type="http://schemas.openxmlformats.org/officeDocument/2006/relationships/hyperlink" Target="https://commons.wikimedia.org/wiki/File:Warwick_Davis_interviewed_2.jpg"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john-wesleys-statue-wesleys-new-room-chapel-broadmead-1380" TargetMode="External"/><Relationship Id="rId3" Type="http://schemas.openxmlformats.org/officeDocument/2006/relationships/hyperlink" Target="https://historicengland.org.uk/images-books/photos/item/DP217961" TargetMode="External"/><Relationship Id="rId7" Type="http://schemas.openxmlformats.org/officeDocument/2006/relationships/hyperlink" Target="https://historicengland.org.uk/services-skills/education/educational-images/the-fielden-statue-todmorden-5489"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duke-of-wellington-statue-round-hill-aldershot-2101" TargetMode="External"/><Relationship Id="rId5" Type="http://schemas.openxmlformats.org/officeDocument/2006/relationships/hyperlink" Target="https://historicengland.org.uk/services-skills/education/educational-images/statue-of-judge-hughes-rugby-5331" TargetMode="External"/><Relationship Id="rId4" Type="http://schemas.openxmlformats.org/officeDocument/2006/relationships/hyperlink" Target="https://historicengland.org.uk/services-skills/education/educational-images/statue-of-joseph-priestly-batley-5543"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scouts.org.uk/activities/freeze-frame-game/"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accessart.org.uk/using-feel-to-manipulate-clay-with-linda-green/"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youtube.com/watch?v=ipm6oNm9ZqQ" TargetMode="External"/><Relationship Id="rId2" Type="http://schemas.openxmlformats.org/officeDocument/2006/relationships/slide" Target="../slides/slide127.xml"/><Relationship Id="rId1" Type="http://schemas.openxmlformats.org/officeDocument/2006/relationships/notesMaster" Target="../notesMasters/notesMaster1.xml"/><Relationship Id="rId4" Type="http://schemas.openxmlformats.org/officeDocument/2006/relationships/hyperlink" Target="https://historicengland.org.uk/services-skills/education/"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jewish-memorial-stone-cliffords-tower-york-castle-york-10786" TargetMode="External"/><Relationship Id="rId3" Type="http://schemas.openxmlformats.org/officeDocument/2006/relationships/hyperlink" Target="https://historicengland.org.uk/services-skills/education/educational-images/rockingham-mausoleum-wentworth-6271" TargetMode="External"/><Relationship Id="rId7" Type="http://schemas.openxmlformats.org/officeDocument/2006/relationships/hyperlink" Target="https://historicengland.org.uk/services-skills/education/educational-images/martyrs-memorial-rayleigh-5985"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historicengland.org.uk/services-skills/education/educational-images/the-clock-tower-station-approach-maidenhead-5336" TargetMode="External"/><Relationship Id="rId5" Type="http://schemas.openxmlformats.org/officeDocument/2006/relationships/hyperlink" Target="https://historicengland.org.uk/services-skills/education/educational-images/memorial-to-the-abolition-of-slavery-stroud-gloucestershire-4643" TargetMode="External"/><Relationship Id="rId4" Type="http://schemas.openxmlformats.org/officeDocument/2006/relationships/hyperlink" Target="https://historicengland.org.uk/services-skills/education/educational-images/war-memorial-sir-william-turners-college-redcar-7712"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Category:Monuments_and_memorials_in_Englan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ho-how-why-do-we-rememb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IOE01/01945/01"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ommons.wikimedia.org/wiki/File:The_Beatles_Statues.jp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photos/item/IOE01/03213/09"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reativecommons.org/licenses/by/2.0/" TargetMode="External"/><Relationship Id="rId4" Type="http://schemas.openxmlformats.org/officeDocument/2006/relationships/hyperlink" Target="https://www.flickr.com/photos/129231073@N06/3170506438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Roald_Dahls_Memorial_Seat,_Great_Missenden_(geograph_2373417).jp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historicengland.org.uk/images-books/photos/item/IOE01/09904/07"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DP217961"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historicengland.org.uk/images-books/photos/item/AA98/05631"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witter.com/DavidOlusoga/photo"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witter.com/davidolusog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ommons.wikimedia.org/wiki/File:Statue_Of_Edward_Colston.jp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morial-to-a-merchant-the-edward-colston-monument-136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l70SI9I1UPk"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commons.wikimedia.org/wiki/File:Edward_Colston_-_empty_pedestal.jpg" TargetMode="External"/><Relationship Id="rId5" Type="http://schemas.openxmlformats.org/officeDocument/2006/relationships/hyperlink" Target="https://en.wikipedia.org/wiki/Killing_of_George_Floyd" TargetMode="External"/><Relationship Id="rId4" Type="http://schemas.openxmlformats.org/officeDocument/2006/relationships/hyperlink" Target="https://counteringcolston.wordpress.com/"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bristolpost.co.uk/news/bristol-news/gallery/removal-edward-colston-statue-bristol-421512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bristol247.com/news-and-features/news/sculptor-behind-plaque-brands-bristol-slavery-capital-speak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commons.wikimedia.org/w/index.php?curid=3678871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content/docs/get-involved/immortalised-exhibition-gui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competition/#Section8Tex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ppowgallery.com/exhibition/5241/work/fullscreen_exhib#&amp;panel1-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powgallery.com/exhibition/5241/work/fullscreen_exhib#&amp;panel1-2"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powgallery.com/exhibition/5241/work/fullscreen_exhib#&amp;panel1-2"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images-books/photos/item/IOE01/03436/1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whats-new/news/public-call-out-uncovers-englands-secret-and-unknown-memorial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historicengland.org.uk/images-books/photos/item/IOE01/03436/11"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ogle.com/search?q=Postman%E2%80%99s+Park+Memorial+to+Heroic+Self-Sacrifice&amp;rlz=1C1GGRV_enGB748GB748&amp;sxsrf=ALeKk02-6SFGlrwqvpZMfL4wsLkz9A_VzQ:1592567898223&amp;source=lnms&amp;tbm=isch&amp;sa=X&amp;ved=2ahUKEwjItOre6Y3qAhVHasAKHftSC-AQ_AUoAXoECAwQAw&amp;biw=1600&amp;bih=74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ommons.wikimedia.org/wiki/File:Knife_Angel_installation_8.jp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istoricengland.org.uk/images-books/photos/item/AAA02/01/S041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ommons.wikimedia.org/wiki/File:Knife_Angel_installation_8.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artsandculture.google.com/asset/freddie-gilroy-and-the-belsen-stragglers-sculpture-royal-albert-drive-north-bay-scarborough-north-yorkshire-alun-bull-historic-england/pAHZAhnsVfpLaQ"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icengland.org.uk/images-books/photos/item/CC73/03126"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ommons.wikimedia.org/wiki/File:Brown_Dog_-_Battersea_Park_-_2008-04-09.jpg"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ommons.wikimedia.org/wiki/File:One&amp;Other-AntonyGormley-KarenOgilvie-20090717.jp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memorial-south-of-osney-lock-oxford-7639"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historicengland.org.uk/services-skills/education/educational-images/heroes-memorial-st-nicholas-place-liverpool-9015" TargetMode="External"/><Relationship Id="rId4" Type="http://schemas.openxmlformats.org/officeDocument/2006/relationships/hyperlink" Target="https://historicengland.org.uk/services-skills/education/educational-images/memorial-drinking-fountain-newark-7556"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Monuments_and_memorials_to_Horatio_Nelson,_1st_Viscount_Nelson#/media/File:Lord_Nelson,_Nelson's_Column.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ommons.wikimedia.org/wiki/File:Brown_Dog_-_Battersea_Park_-_2008-04-09.jp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ommons.wikimedia.org/wiki/File:Alan_Turing_Memorial_Closer.jpg"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en.wikipedia.org/wiki/User:Lmno"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bbc.co.uk/teach/alan-turing-creator-of-modern-computing/zhwp7nb"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en.wikipedia.org/wiki/User:Lmno" TargetMode="External"/><Relationship Id="rId4" Type="http://schemas.openxmlformats.org/officeDocument/2006/relationships/hyperlink" Target="https://commons.wikimedia.org/wiki/File:Alan_Turing_Memorial_Closer.jpg"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commons.wikimedia.org/wiki/File:A_Conversation_With_Oscar_Wilde_-_London_-_240404.jpg" TargetMode="External"/><Relationship Id="rId7" Type="http://schemas.openxmlformats.org/officeDocument/2006/relationships/hyperlink" Target="https://commons.wikimedia.org/wiki/File:A_Conversation_with_Oscar_Wilde_-_inscription.jpg"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en.wikipedia.org/wiki/User:Tagishsimon" TargetMode="External"/><Relationship Id="rId5" Type="http://schemas.openxmlformats.org/officeDocument/2006/relationships/hyperlink" Target="https://commons.wikimedia.org/wiki/London" TargetMode="External"/><Relationship Id="rId4" Type="http://schemas.openxmlformats.org/officeDocument/2006/relationships/hyperlink" Target="https://commons.wikimedia.org/wiki/Trafalgar_Square"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historicengland.org.uk/images-books/photos/item/IOE01/16604/17"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newhistorian.com/chevalier-deon-spy-celebrity-europes-first-transgender-person/7982/" TargetMode="External"/><Relationship Id="rId4" Type="http://schemas.openxmlformats.org/officeDocument/2006/relationships/hyperlink" Target="https://commons.wikimedia.org/wiki/File:Thomas_Stewart_%E2%80%93_Chevalier_d'Eon.jp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Nelson's_column_-_Battle_of_the_Nile_relief_(Edward_Carew,_1850).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historicengland.org.uk/images-books/photos/item/IOE01/16604/17"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www.newhistorian.com/chevalier-deon-spy-celebrity-europes-first-transgender-person/7982/" TargetMode="External"/><Relationship Id="rId4" Type="http://schemas.openxmlformats.org/officeDocument/2006/relationships/hyperlink" Target="https://commons.wikimedia.org/wiki/File:Thomas_Stewart_%E2%80%93_Chevalier_d'Eon.jpg"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bbc.co.uk/news/uk-37438800"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www.historypin.org/en/prideofplace/geo/52.219684,-2.544675,6/bounds/47.322398,-18.936277,56.63082,13.846927/paging/1"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commons.wikimedia.org/wiki/File:The_Fourth_Plinth._'Nelson's_Ship_in_a_Bottle'_by_Yinka_Shonibare,_Trafalgar_Square,_London._-_panoramio.jp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youtube.com/watch?v=voEgrnPqKxo"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83.xml"/><Relationship Id="rId1" Type="http://schemas.openxmlformats.org/officeDocument/2006/relationships/notesMaster" Target="../notesMasters/notesMaster1.xml"/><Relationship Id="rId6" Type="http://schemas.openxmlformats.org/officeDocument/2006/relationships/hyperlink" Target="https://commons.wikimedia.org/wiki/File:The_Death_of_Nelson_at_the_Battle_of_Trafalgar,_21_October_1805_RMG_BHC0547.tiff" TargetMode="Externa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commons.wikimedia.org/wiki/File:The_Death_of_Nelson_at_the_Battle_of_Trafalgar,_21_October_1805_RMG_BHC0547.tiff" TargetMode="Externa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independent.co.uk/news/uk/this-britain/the-black-heroes-of-trafalgar-320576.html"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commons.wikimedia.org/wiki/File:Nelson's_column_-_Death_of_Nelson_at_Trafalgar_relief.jpg" TargetMode="External"/><Relationship Id="rId4" Type="http://schemas.openxmlformats.org/officeDocument/2006/relationships/hyperlink" Target="https://www.bbc.co.uk/iplayer/episode/b083bv43/black-and-british-a-forgotten-history-2-freedom"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upload.wikimedia.org/wikipedia/commons/b/bd/Daniel_Maclise_-_The_Death_of_Nelson_-_Google_Art_Project.jpg"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upload.wikimedia.org/wikipedia/commons/b/bd/Daniel_Maclise_-_The_Death_of_Nelson_-_Google_Art_Project.jpg"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independent.co.uk/news/uk/home-news/british-asian-spy-noor-inayat-khan-who-was-executed-by-the-nazis-get-memorial-in-londons-gordon-8298194.html"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commons.wikimedia.org/wiki/File:NoorInayatKhan.jpg"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southlondonclub.co.uk/blog/a-deeper-look-into-stockwells-bronze-woman-statue"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commons.wikimedia.org/wiki/File:Bronze_Woman,_Stockwell,_Lambeth_Walk_(32984700893).jpg"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en.wikipedia.org/wiki/African_and_Caribbean_War_Memorial"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commons.wikimedia.org/wiki/File:African_and_Caribbean_Memorial,_31_July_2017_01.jpg"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historicengland.org.uk/listing/the-list/list-entry/1438640"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commons.wikimedia.org/wiki/File:Male_Platform_Piece.jpg"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sikhmuseum.org.uk/statue-for-ww1-sikh-soldiers-unveiled-at-national-memorial-arboretum/"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https://www.iwm.org.uk/memorials/item/memorial/7212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DP21796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commons.wikimedia.org/wiki/File:NoorInayatKhan.jpg"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99.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commons.wikimedia.org/wiki/File:Women_of_steel.jpg"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newstatesman.com/politics/feminism/2016/03/i-sorted-uk-s-statues-gender-mere-27-cent-are-historical-non-royal-women"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telegraph.co.uk/women/life/14-statues-inspiring-brave-ballsy-womenaround-britain/"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bbc.co.uk/news/uk-england-37395430"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Amy_Johnson,_Herne_Bay_20191030_112310_(48984660488).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https://commons.wikimedia.org/wiki/File:The_Beatles_Statues.jpg</a:t>
            </a:r>
            <a:endParaRPr lang="en-GB" dirty="0"/>
          </a:p>
          <a:p>
            <a:r>
              <a:rPr lang="en-GB" sz="1200" kern="1200" baseline="0" dirty="0">
                <a:solidFill>
                  <a:schemeClr val="tx1"/>
                </a:solidFill>
                <a:effectLst/>
                <a:latin typeface="+mn-lt"/>
                <a:ea typeface="+mn-ea"/>
                <a:cs typeface="+mn-cs"/>
              </a:rPr>
              <a:t>Image Attribution: </a:t>
            </a:r>
            <a:r>
              <a:rPr lang="en-GB" sz="1200" b="0" i="0" kern="1200" dirty="0" err="1">
                <a:solidFill>
                  <a:schemeClr val="tx1"/>
                </a:solidFill>
                <a:effectLst/>
                <a:latin typeface="+mn-lt"/>
                <a:ea typeface="+mn-ea"/>
                <a:cs typeface="+mn-cs"/>
              </a:rPr>
              <a:t>Loz</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Pycock</a:t>
            </a:r>
            <a:r>
              <a:rPr lang="en-GB" sz="1200" b="0" i="0" kern="1200" dirty="0">
                <a:solidFill>
                  <a:schemeClr val="tx1"/>
                </a:solidFill>
                <a:effectLst/>
                <a:latin typeface="+mn-lt"/>
                <a:ea typeface="+mn-ea"/>
                <a:cs typeface="+mn-cs"/>
              </a:rPr>
              <a:t> / CC BY-SA (https://creativecommons.org/licenses/by-sa/2.0)</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63552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Following on from your own discussions about the reasons for monuments</a:t>
            </a:r>
            <a:r>
              <a:rPr lang="en-GB" baseline="0" dirty="0">
                <a:ea typeface="MS PGothic" pitchFamily="34" charset="-128"/>
                <a:cs typeface="Arial" charset="0"/>
              </a:rPr>
              <a:t> and the criteria used in the past to create them encourage students to write their own paragraph about the purpose of monuments. You can use this quote from Duncan Wilson either before or after you’ve asked students to write their own piece to stimulate discussion on the topic.</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8042841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https://www.bbc.co.uk/news/uk-politics-43868925</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https://commons.wikimedia.org/wiki/File:Millicent_Fawcett_Statue,_Parliament_Square_(48031936507).jpg</a:t>
            </a:r>
            <a:endParaRPr lang="en-GB" sz="1200" dirty="0"/>
          </a:p>
          <a:p>
            <a:r>
              <a:rPr lang="en-GB" sz="1200" kern="1200" baseline="0" dirty="0">
                <a:solidFill>
                  <a:schemeClr val="tx1"/>
                </a:solidFill>
                <a:effectLst/>
                <a:latin typeface="+mn-lt"/>
                <a:ea typeface="+mn-ea"/>
                <a:cs typeface="+mn-cs"/>
              </a:rPr>
              <a:t>Image Attribution: </a:t>
            </a:r>
            <a:r>
              <a:rPr lang="en-GB" sz="1200" dirty="0" err="1"/>
              <a:t>Loz</a:t>
            </a:r>
            <a:r>
              <a:rPr lang="en-GB" sz="1200" dirty="0"/>
              <a:t> </a:t>
            </a:r>
            <a:r>
              <a:rPr lang="en-GB" sz="1200" dirty="0" err="1"/>
              <a:t>Pycock</a:t>
            </a:r>
            <a:r>
              <a:rPr lang="en-GB" sz="1200" dirty="0"/>
              <a:t> from London, UK / CC BY-SA (</a:t>
            </a:r>
            <a:r>
              <a:rPr lang="en-GB" sz="1200" dirty="0">
                <a:hlinkClick r:id="rId5"/>
              </a:rPr>
              <a:t>https://creativecommons.org/licenses/by-sa/2.0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105</a:t>
            </a:fld>
            <a:endParaRPr lang="en-US"/>
          </a:p>
        </p:txBody>
      </p:sp>
    </p:spTree>
    <p:extLst>
      <p:ext uri="{BB962C8B-B14F-4D97-AF65-F5344CB8AC3E}">
        <p14:creationId xmlns:p14="http://schemas.microsoft.com/office/powerpoint/2010/main" val="242522127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https://www.bbc.co.uk/news/uk-england-london-36663206</a:t>
            </a:r>
            <a:r>
              <a:rPr lang="en-GB" dirty="0"/>
              <a:t> &amp; more about Mary:</a:t>
            </a:r>
            <a:r>
              <a:rPr lang="en-GB" baseline="0" dirty="0"/>
              <a:t> </a:t>
            </a:r>
            <a:r>
              <a:rPr lang="en-GB" dirty="0">
                <a:hlinkClick r:id="rId4"/>
              </a:rPr>
              <a:t>https://www.maryseacoletrust.org.uk/learn-about-mary/</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5"/>
              </a:rPr>
              <a:t>https://commons.wikimedia.org/wiki/File:Mary_Seacole_Statue_-_Side_View.jpg</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dirty="0" err="1"/>
              <a:t>Sumit</a:t>
            </a:r>
            <a:r>
              <a:rPr lang="en-GB" sz="1200" dirty="0"/>
              <a:t> </a:t>
            </a:r>
            <a:r>
              <a:rPr lang="en-GB" sz="1200" dirty="0" err="1"/>
              <a:t>Surai</a:t>
            </a:r>
            <a:r>
              <a:rPr lang="en-GB" sz="1200" dirty="0"/>
              <a:t> / CC BY-SA (</a:t>
            </a:r>
            <a:r>
              <a:rPr lang="en-GB" sz="1200" dirty="0">
                <a:hlinkClick r:id="rId6"/>
              </a:rPr>
              <a:t>https://creativecommons.org/licenses/by-sa/4.0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106</a:t>
            </a:fld>
            <a:endParaRPr lang="en-US"/>
          </a:p>
        </p:txBody>
      </p:sp>
    </p:spTree>
    <p:extLst>
      <p:ext uri="{BB962C8B-B14F-4D97-AF65-F5344CB8AC3E}">
        <p14:creationId xmlns:p14="http://schemas.microsoft.com/office/powerpoint/2010/main" val="15361318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https://aboutmanchester.co.uk/gracie-fields-statue-unveiled-in-her-hometown-of-rochdale/</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https://commons.wikimedia.org/wiki/File:Statue_of_Dame_Gracie_Fields_in_Rochdale,_Lancashire,_England.jpg</a:t>
            </a:r>
            <a:endParaRPr lang="en-GB" sz="1200" dirty="0"/>
          </a:p>
          <a:p>
            <a:r>
              <a:rPr lang="en-GB" sz="1200" kern="1200" baseline="0" dirty="0">
                <a:solidFill>
                  <a:schemeClr val="tx1"/>
                </a:solidFill>
                <a:effectLst/>
                <a:latin typeface="+mn-lt"/>
                <a:ea typeface="+mn-ea"/>
                <a:cs typeface="+mn-cs"/>
              </a:rPr>
              <a:t>Image Attribution: </a:t>
            </a:r>
            <a:r>
              <a:rPr lang="en-GB" sz="1200" dirty="0" err="1"/>
              <a:t>Poorlyglot</a:t>
            </a:r>
            <a:r>
              <a:rPr lang="en-GB" sz="1200" dirty="0"/>
              <a:t> / CC BY-SA (</a:t>
            </a:r>
            <a:r>
              <a:rPr lang="en-GB" sz="1200" dirty="0">
                <a:hlinkClick r:id="rId5"/>
              </a:rPr>
              <a:t>https://creativecommons.org/licenses/by-sa/4.0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107</a:t>
            </a:fld>
            <a:endParaRPr lang="en-US"/>
          </a:p>
        </p:txBody>
      </p:sp>
    </p:spTree>
    <p:extLst>
      <p:ext uri="{BB962C8B-B14F-4D97-AF65-F5344CB8AC3E}">
        <p14:creationId xmlns:p14="http://schemas.microsoft.com/office/powerpoint/2010/main" val="13147018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https://www.spin.com/2014/08/amy-winehouse-statue-london-camden-square-home/</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https://commons.wikimedia.org/wiki/File:Amy_Winehouse_Statue_J._Linwood.jpg</a:t>
            </a:r>
            <a:endParaRPr lang="en-GB" sz="1200" dirty="0"/>
          </a:p>
          <a:p>
            <a:r>
              <a:rPr lang="en-GB" sz="1200" kern="1200" baseline="0" dirty="0">
                <a:solidFill>
                  <a:schemeClr val="tx1"/>
                </a:solidFill>
                <a:effectLst/>
                <a:latin typeface="+mn-lt"/>
                <a:ea typeface="+mn-ea"/>
                <a:cs typeface="+mn-cs"/>
              </a:rPr>
              <a:t>Image Attribution: </a:t>
            </a:r>
            <a:r>
              <a:rPr lang="en-GB" sz="1200" dirty="0"/>
              <a:t>Jim Linwood / CC BY (</a:t>
            </a:r>
            <a:r>
              <a:rPr lang="en-GB" sz="1200" dirty="0">
                <a:hlinkClick r:id="rId5"/>
              </a:rPr>
              <a:t>https://creativecommons.org/licenses/by/2.0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108</a:t>
            </a:fld>
            <a:endParaRPr lang="en-US"/>
          </a:p>
        </p:txBody>
      </p:sp>
    </p:spTree>
    <p:extLst>
      <p:ext uri="{BB962C8B-B14F-4D97-AF65-F5344CB8AC3E}">
        <p14:creationId xmlns:p14="http://schemas.microsoft.com/office/powerpoint/2010/main" val="19021943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 You may also want students to view this images gallery: </a:t>
            </a:r>
            <a:r>
              <a:rPr lang="en-GB" dirty="0">
                <a:hlinkClick r:id="rId3"/>
              </a:rPr>
              <a:t>https://www.telegraph.co.uk/women/life/14-statues-inspiring-brave-ballsy-womenaround-britain/</a:t>
            </a:r>
            <a:r>
              <a:rPr lang="en-GB" dirty="0"/>
              <a:t>.</a:t>
            </a:r>
            <a:r>
              <a:rPr lang="en-GB" baseline="0" dirty="0"/>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also want to remind them of Justine Simon’s quote on</a:t>
            </a:r>
            <a:r>
              <a:rPr lang="en-GB" sz="1200" kern="1200" baseline="0" dirty="0">
                <a:solidFill>
                  <a:schemeClr val="tx1"/>
                </a:solidFill>
                <a:effectLst/>
                <a:latin typeface="+mn-lt"/>
                <a:ea typeface="+mn-ea"/>
                <a:cs typeface="+mn-cs"/>
              </a:rPr>
              <a:t> slide 16: </a:t>
            </a:r>
          </a:p>
          <a:p>
            <a:endParaRPr lang="en-GB" sz="1200" i="1" kern="1200" baseline="0" dirty="0">
              <a:solidFill>
                <a:schemeClr val="tx1"/>
              </a:solidFill>
              <a:effectLst/>
              <a:latin typeface="+mn-lt"/>
              <a:ea typeface="+mn-ea"/>
              <a:cs typeface="+mn-cs"/>
            </a:endParaRPr>
          </a:p>
          <a:p>
            <a:r>
              <a:rPr lang="en-GB" sz="1200" i="1" dirty="0">
                <a:latin typeface="Arial" panose="020B0604020202020204" pitchFamily="34" charset="0"/>
                <a:cs typeface="Arial" panose="020B0604020202020204" pitchFamily="34" charset="0"/>
              </a:rPr>
              <a:t>“If aliens landed in London, what conclusions would they draw from our monuments? As things stand, they might look at our memorials and conclude that we are a nation of kings and generals, we’ve mastered asexual</a:t>
            </a:r>
            <a:r>
              <a:rPr lang="en-GB" sz="1200" i="1" baseline="0"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rPr>
              <a:t>reproduction (there are hardly any women) and our primary transport mode is the horse.”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109</a:t>
            </a:fld>
            <a:endParaRPr lang="en-US"/>
          </a:p>
        </p:txBody>
      </p:sp>
    </p:spTree>
    <p:extLst>
      <p:ext uri="{BB962C8B-B14F-4D97-AF65-F5344CB8AC3E}">
        <p14:creationId xmlns:p14="http://schemas.microsoft.com/office/powerpoint/2010/main" val="2929045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Students should work in groups on their campaign’s, culminating in a whole</a:t>
            </a:r>
            <a:r>
              <a:rPr lang="en-GB" baseline="0" dirty="0">
                <a:ea typeface="MS PGothic" pitchFamily="34" charset="-128"/>
                <a:cs typeface="Arial" charset="0"/>
              </a:rPr>
              <a:t> class discussion to decide who’s done the best campaign and which statue should get built.</a:t>
            </a:r>
            <a:endParaRPr lang="en-GB" dirty="0">
              <a:ea typeface="MS PGothic" pitchFamily="34" charset="-128"/>
              <a:cs typeface="Arial" charset="0"/>
            </a:endParaRP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110</a:t>
            </a:fld>
            <a:endParaRPr lang="en-US"/>
          </a:p>
        </p:txBody>
      </p:sp>
    </p:spTree>
    <p:extLst>
      <p:ext uri="{BB962C8B-B14F-4D97-AF65-F5344CB8AC3E}">
        <p14:creationId xmlns:p14="http://schemas.microsoft.com/office/powerpoint/2010/main" val="3722937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Why are there so few statues to people with disabilities? What does that tell us about how society has seen the role of disabled people in the past and today?</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role have people with disabilities played, historically in the public life of our nation?</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Why do you think there are not as many public statues, monuments and memorials to people with disabilities?</a:t>
            </a:r>
          </a:p>
          <a:p>
            <a:pPr lvl="0"/>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Should there be more?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111</a:t>
            </a:fld>
            <a:endParaRPr lang="en-US"/>
          </a:p>
        </p:txBody>
      </p:sp>
    </p:spTree>
    <p:extLst>
      <p:ext uri="{BB962C8B-B14F-4D97-AF65-F5344CB8AC3E}">
        <p14:creationId xmlns:p14="http://schemas.microsoft.com/office/powerpoint/2010/main" val="41219877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https://www.geograph.org.uk/photo/3356934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Copyright </a:t>
            </a:r>
            <a:r>
              <a:rPr lang="en-GB" sz="1200" b="0" i="0" kern="1200" dirty="0">
                <a:solidFill>
                  <a:schemeClr val="tx1"/>
                </a:solidFill>
                <a:effectLst/>
                <a:latin typeface="+mn-lt"/>
                <a:ea typeface="+mn-ea"/>
                <a:cs typeface="+mn-cs"/>
                <a:hlinkClick r:id="rId4" tooltip="View profile"/>
              </a:rPr>
              <a:t>David Dixon</a:t>
            </a:r>
            <a:r>
              <a:rPr lang="en-GB" sz="1200" b="0" i="0" kern="1200" dirty="0">
                <a:solidFill>
                  <a:schemeClr val="tx1"/>
                </a:solidFill>
                <a:effectLst/>
                <a:latin typeface="+mn-lt"/>
                <a:ea typeface="+mn-ea"/>
                <a:cs typeface="+mn-cs"/>
              </a:rPr>
              <a:t> and licensed for </a:t>
            </a:r>
            <a:r>
              <a:rPr lang="en-GB" sz="1200" b="0" i="0" kern="1200" dirty="0">
                <a:solidFill>
                  <a:schemeClr val="tx1"/>
                </a:solidFill>
                <a:effectLst/>
                <a:latin typeface="+mn-lt"/>
                <a:ea typeface="+mn-ea"/>
                <a:cs typeface="+mn-cs"/>
                <a:hlinkClick r:id="rId5"/>
              </a:rPr>
              <a:t>reuse</a:t>
            </a:r>
            <a:r>
              <a:rPr lang="en-GB" sz="1200" b="0" i="0" kern="1200" dirty="0">
                <a:solidFill>
                  <a:schemeClr val="tx1"/>
                </a:solidFill>
                <a:effectLst/>
                <a:latin typeface="+mn-lt"/>
                <a:ea typeface="+mn-ea"/>
                <a:cs typeface="+mn-cs"/>
              </a:rPr>
              <a:t> under this </a:t>
            </a:r>
            <a:r>
              <a:rPr lang="en-GB" sz="1200" b="0" i="0" kern="1200" dirty="0">
                <a:solidFill>
                  <a:schemeClr val="tx1"/>
                </a:solidFill>
                <a:effectLst/>
                <a:latin typeface="+mn-lt"/>
                <a:ea typeface="+mn-ea"/>
                <a:cs typeface="+mn-cs"/>
                <a:hlinkClick r:id="rId6" tooltip="Creative Commons Attribution-Share Alike 2.0 Licence"/>
              </a:rPr>
              <a:t>Creative Commons Licence</a:t>
            </a:r>
            <a:r>
              <a:rPr lang="en-GB" sz="1200" b="0" i="0" kern="1200" dirty="0">
                <a:solidFill>
                  <a:schemeClr val="tx1"/>
                </a:solidFill>
                <a:effectLst/>
                <a:latin typeface="+mn-lt"/>
                <a:ea typeface="+mn-ea"/>
                <a:cs typeface="+mn-cs"/>
              </a:rPr>
              <a:t>.</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112</a:t>
            </a:fld>
            <a:endParaRPr lang="en-US"/>
          </a:p>
        </p:txBody>
      </p:sp>
    </p:spTree>
    <p:extLst>
      <p:ext uri="{BB962C8B-B14F-4D97-AF65-F5344CB8AC3E}">
        <p14:creationId xmlns:p14="http://schemas.microsoft.com/office/powerpoint/2010/main" val="31072509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https://www.geograph.org.uk/photo/3356934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Copyright </a:t>
            </a:r>
            <a:r>
              <a:rPr lang="en-GB" sz="1200" b="0" i="0" kern="1200" dirty="0">
                <a:solidFill>
                  <a:schemeClr val="tx1"/>
                </a:solidFill>
                <a:effectLst/>
                <a:latin typeface="+mn-lt"/>
                <a:ea typeface="+mn-ea"/>
                <a:cs typeface="+mn-cs"/>
                <a:hlinkClick r:id="rId4" tooltip="View profile"/>
              </a:rPr>
              <a:t>David Dixon</a:t>
            </a:r>
            <a:r>
              <a:rPr lang="en-GB" sz="1200" b="0" i="0" kern="1200" dirty="0">
                <a:solidFill>
                  <a:schemeClr val="tx1"/>
                </a:solidFill>
                <a:effectLst/>
                <a:latin typeface="+mn-lt"/>
                <a:ea typeface="+mn-ea"/>
                <a:cs typeface="+mn-cs"/>
              </a:rPr>
              <a:t> and licensed for </a:t>
            </a:r>
            <a:r>
              <a:rPr lang="en-GB" sz="1200" b="0" i="0" kern="1200" dirty="0">
                <a:solidFill>
                  <a:schemeClr val="tx1"/>
                </a:solidFill>
                <a:effectLst/>
                <a:latin typeface="+mn-lt"/>
                <a:ea typeface="+mn-ea"/>
                <a:cs typeface="+mn-cs"/>
                <a:hlinkClick r:id="rId5"/>
              </a:rPr>
              <a:t>reuse</a:t>
            </a:r>
            <a:r>
              <a:rPr lang="en-GB" sz="1200" b="0" i="0" kern="1200" dirty="0">
                <a:solidFill>
                  <a:schemeClr val="tx1"/>
                </a:solidFill>
                <a:effectLst/>
                <a:latin typeface="+mn-lt"/>
                <a:ea typeface="+mn-ea"/>
                <a:cs typeface="+mn-cs"/>
              </a:rPr>
              <a:t> under this </a:t>
            </a:r>
            <a:r>
              <a:rPr lang="en-GB" sz="1200" b="0" i="0" kern="1200" dirty="0">
                <a:solidFill>
                  <a:schemeClr val="tx1"/>
                </a:solidFill>
                <a:effectLst/>
                <a:latin typeface="+mn-lt"/>
                <a:ea typeface="+mn-ea"/>
                <a:cs typeface="+mn-cs"/>
                <a:hlinkClick r:id="rId6" tooltip="Creative Commons Attribution-Share Alike 2.0 Licence"/>
              </a:rPr>
              <a:t>Creative Commons Licence</a:t>
            </a:r>
            <a:r>
              <a:rPr lang="en-GB" sz="1200" b="0" i="0" kern="1200" dirty="0">
                <a:solidFill>
                  <a:schemeClr val="tx1"/>
                </a:solidFill>
                <a:effectLst/>
                <a:latin typeface="+mn-lt"/>
                <a:ea typeface="+mn-ea"/>
                <a:cs typeface="+mn-cs"/>
              </a:rPr>
              <a:t>.</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113</a:t>
            </a:fld>
            <a:endParaRPr lang="en-US"/>
          </a:p>
        </p:txBody>
      </p:sp>
    </p:spTree>
    <p:extLst>
      <p:ext uri="{BB962C8B-B14F-4D97-AF65-F5344CB8AC3E}">
        <p14:creationId xmlns:p14="http://schemas.microsoft.com/office/powerpoint/2010/main" val="30132611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https://www.geograph.org.uk/photo/3356934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Copyright </a:t>
            </a:r>
            <a:r>
              <a:rPr lang="en-GB" sz="1200" b="0" i="0" kern="1200" dirty="0">
                <a:solidFill>
                  <a:schemeClr val="tx1"/>
                </a:solidFill>
                <a:effectLst/>
                <a:latin typeface="+mn-lt"/>
                <a:ea typeface="+mn-ea"/>
                <a:cs typeface="+mn-cs"/>
                <a:hlinkClick r:id="rId4" tooltip="View profile"/>
              </a:rPr>
              <a:t>David Dixon</a:t>
            </a:r>
            <a:r>
              <a:rPr lang="en-GB" sz="1200" b="0" i="0" kern="1200" dirty="0">
                <a:solidFill>
                  <a:schemeClr val="tx1"/>
                </a:solidFill>
                <a:effectLst/>
                <a:latin typeface="+mn-lt"/>
                <a:ea typeface="+mn-ea"/>
                <a:cs typeface="+mn-cs"/>
              </a:rPr>
              <a:t> and licensed for </a:t>
            </a:r>
            <a:r>
              <a:rPr lang="en-GB" sz="1200" b="0" i="0" kern="1200" dirty="0">
                <a:solidFill>
                  <a:schemeClr val="tx1"/>
                </a:solidFill>
                <a:effectLst/>
                <a:latin typeface="+mn-lt"/>
                <a:ea typeface="+mn-ea"/>
                <a:cs typeface="+mn-cs"/>
                <a:hlinkClick r:id="rId5"/>
              </a:rPr>
              <a:t>reuse</a:t>
            </a:r>
            <a:r>
              <a:rPr lang="en-GB" sz="1200" b="0" i="0" kern="1200" dirty="0">
                <a:solidFill>
                  <a:schemeClr val="tx1"/>
                </a:solidFill>
                <a:effectLst/>
                <a:latin typeface="+mn-lt"/>
                <a:ea typeface="+mn-ea"/>
                <a:cs typeface="+mn-cs"/>
              </a:rPr>
              <a:t> under this </a:t>
            </a:r>
            <a:r>
              <a:rPr lang="en-GB" sz="1200" b="0" i="0" kern="1200" dirty="0">
                <a:solidFill>
                  <a:schemeClr val="tx1"/>
                </a:solidFill>
                <a:effectLst/>
                <a:latin typeface="+mn-lt"/>
                <a:ea typeface="+mn-ea"/>
                <a:cs typeface="+mn-cs"/>
                <a:hlinkClick r:id="rId6" tooltip="Creative Commons Attribution-Share Alike 2.0 Licence"/>
              </a:rPr>
              <a:t>Creative Commons Licence</a:t>
            </a:r>
            <a:r>
              <a:rPr lang="en-GB" sz="1200" b="0" i="0" kern="1200" dirty="0">
                <a:solidFill>
                  <a:schemeClr val="tx1"/>
                </a:solidFill>
                <a:effectLst/>
                <a:latin typeface="+mn-lt"/>
                <a:ea typeface="+mn-ea"/>
                <a:cs typeface="+mn-cs"/>
              </a:rPr>
              <a:t>.</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114</a:t>
            </a:fld>
            <a:endParaRPr lang="en-US"/>
          </a:p>
        </p:txBody>
      </p:sp>
    </p:spTree>
    <p:extLst>
      <p:ext uri="{BB962C8B-B14F-4D97-AF65-F5344CB8AC3E}">
        <p14:creationId xmlns:p14="http://schemas.microsoft.com/office/powerpoint/2010/main" val="3062061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Use the images on the next two slides to decide how true this statement is – also compare it to the statement from Duncan Wilson</a:t>
            </a:r>
          </a:p>
          <a:p>
            <a:endParaRPr lang="en-GB" dirty="0">
              <a:ea typeface="MS PGothic" pitchFamily="34" charset="-128"/>
              <a:cs typeface="Arial" charset="0"/>
            </a:endParaRPr>
          </a:p>
          <a:p>
            <a:r>
              <a:rPr lang="en-GB" dirty="0">
                <a:ea typeface="MS PGothic" pitchFamily="34" charset="-128"/>
                <a:cs typeface="Arial" charset="0"/>
              </a:rPr>
              <a:t>Image: </a:t>
            </a:r>
            <a:r>
              <a:rPr lang="en-GB" dirty="0">
                <a:hlinkClick r:id="rId3"/>
              </a:rPr>
              <a:t>https://media-exp1.licdn.com/dms/image/C4E03AQH7gwC4pkC7xA/profile-displayphoto-shrink_200_200/0?e=1597881600&amp;v=beta&amp;t=RwxWFsQMgERi09EcAJm3iKOsz9i23UI4FfEZE0qADdo</a:t>
            </a:r>
            <a:endParaRPr lang="en-GB" dirty="0">
              <a:ea typeface="MS PGothic" pitchFamily="34" charset="-128"/>
              <a:cs typeface="Arial" charset="0"/>
            </a:endParaRPr>
          </a:p>
          <a:p>
            <a:r>
              <a:rPr lang="en-GB" dirty="0">
                <a:ea typeface="MS PGothic" pitchFamily="34" charset="-128"/>
                <a:cs typeface="Arial" charset="0"/>
              </a:rPr>
              <a:t>Image Attribution: </a:t>
            </a:r>
            <a:r>
              <a:rPr lang="en-GB" dirty="0">
                <a:hlinkClick r:id="rId4"/>
              </a:rPr>
              <a:t>https://uk.linkedin.com/in/justine-simons-2b437954</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7502064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https://www.geograph.org.uk/photo/3356934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Copyright </a:t>
            </a:r>
            <a:r>
              <a:rPr lang="en-GB" sz="1200" b="0" i="0" kern="1200" dirty="0">
                <a:solidFill>
                  <a:schemeClr val="tx1"/>
                </a:solidFill>
                <a:effectLst/>
                <a:latin typeface="+mn-lt"/>
                <a:ea typeface="+mn-ea"/>
                <a:cs typeface="+mn-cs"/>
                <a:hlinkClick r:id="rId4" tooltip="View profile"/>
              </a:rPr>
              <a:t>David Dixon</a:t>
            </a:r>
            <a:r>
              <a:rPr lang="en-GB" sz="1200" b="0" i="0" kern="1200" dirty="0">
                <a:solidFill>
                  <a:schemeClr val="tx1"/>
                </a:solidFill>
                <a:effectLst/>
                <a:latin typeface="+mn-lt"/>
                <a:ea typeface="+mn-ea"/>
                <a:cs typeface="+mn-cs"/>
              </a:rPr>
              <a:t> and licensed for </a:t>
            </a:r>
            <a:r>
              <a:rPr lang="en-GB" sz="1200" b="0" i="0" kern="1200" dirty="0">
                <a:solidFill>
                  <a:schemeClr val="tx1"/>
                </a:solidFill>
                <a:effectLst/>
                <a:latin typeface="+mn-lt"/>
                <a:ea typeface="+mn-ea"/>
                <a:cs typeface="+mn-cs"/>
                <a:hlinkClick r:id="rId5"/>
              </a:rPr>
              <a:t>reuse</a:t>
            </a:r>
            <a:r>
              <a:rPr lang="en-GB" sz="1200" b="0" i="0" kern="1200" dirty="0">
                <a:solidFill>
                  <a:schemeClr val="tx1"/>
                </a:solidFill>
                <a:effectLst/>
                <a:latin typeface="+mn-lt"/>
                <a:ea typeface="+mn-ea"/>
                <a:cs typeface="+mn-cs"/>
              </a:rPr>
              <a:t> under this </a:t>
            </a:r>
            <a:r>
              <a:rPr lang="en-GB" sz="1200" b="0" i="0" kern="1200" dirty="0">
                <a:solidFill>
                  <a:schemeClr val="tx1"/>
                </a:solidFill>
                <a:effectLst/>
                <a:latin typeface="+mn-lt"/>
                <a:ea typeface="+mn-ea"/>
                <a:cs typeface="+mn-cs"/>
                <a:hlinkClick r:id="rId6" tooltip="Creative Commons Attribution-Share Alike 2.0 Licence"/>
              </a:rPr>
              <a:t>Creative Commons Licence</a:t>
            </a:r>
            <a:r>
              <a:rPr lang="en-GB" sz="1200" b="0" i="0" kern="1200" dirty="0">
                <a:solidFill>
                  <a:schemeClr val="tx1"/>
                </a:solidFill>
                <a:effectLst/>
                <a:latin typeface="+mn-lt"/>
                <a:ea typeface="+mn-ea"/>
                <a:cs typeface="+mn-cs"/>
              </a:rPr>
              <a:t>.</a:t>
            </a:r>
            <a:endParaRPr lang="en-GB" sz="1200" dirty="0"/>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115</a:t>
            </a:fld>
            <a:endParaRPr lang="en-US"/>
          </a:p>
        </p:txBody>
      </p:sp>
    </p:spTree>
    <p:extLst>
      <p:ext uri="{BB962C8B-B14F-4D97-AF65-F5344CB8AC3E}">
        <p14:creationId xmlns:p14="http://schemas.microsoft.com/office/powerpoint/2010/main" val="36543081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gold </a:t>
            </a:r>
            <a:r>
              <a:rPr lang="en-GB" sz="1200" kern="1200" dirty="0" err="1">
                <a:solidFill>
                  <a:schemeClr val="tx1"/>
                </a:solidFill>
                <a:effectLst/>
                <a:latin typeface="+mn-lt"/>
                <a:ea typeface="+mn-ea"/>
                <a:cs typeface="+mn-cs"/>
              </a:rPr>
              <a:t>postboxes</a:t>
            </a:r>
            <a:r>
              <a:rPr lang="en-GB" sz="1200" kern="1200" dirty="0">
                <a:solidFill>
                  <a:schemeClr val="tx1"/>
                </a:solidFill>
                <a:effectLst/>
                <a:latin typeface="+mn-lt"/>
                <a:ea typeface="+mn-ea"/>
                <a:cs typeface="+mn-cs"/>
              </a:rPr>
              <a:t>: </a:t>
            </a:r>
            <a:r>
              <a:rPr lang="en-GB" dirty="0">
                <a:hlinkClick r:id="rId3"/>
              </a:rPr>
              <a:t>https://en.wikipedia.org/wiki/2012_Summer_Olympics_and_Paralympics_gold_post_boxes</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https://commons.wikimedia.org/wiki/File:Lincoln_Gold_Postbox.jpg</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dirty="0"/>
              <a:t>MOTORAL1987 / CC BY-SA (https://</a:t>
            </a:r>
            <a:r>
              <a:rPr lang="en-GB" sz="1200" dirty="0" err="1"/>
              <a:t>creativecommons.org</a:t>
            </a:r>
            <a:r>
              <a:rPr lang="en-GB" sz="1200" dirty="0"/>
              <a:t>/licenses/by-</a:t>
            </a:r>
            <a:r>
              <a:rPr lang="en-GB" sz="1200" dirty="0" err="1"/>
              <a:t>sa</a:t>
            </a:r>
            <a:r>
              <a:rPr lang="en-GB" sz="1200" dirty="0"/>
              <a:t>/3.0)</a:t>
            </a:r>
          </a:p>
          <a:p>
            <a:r>
              <a:rPr lang="en-GB" sz="1200" dirty="0"/>
              <a:t>BY (</a:t>
            </a:r>
            <a:r>
              <a:rPr lang="en-GB" sz="1200" dirty="0">
                <a:hlinkClick r:id="rId5"/>
              </a:rPr>
              <a:t>https://creativecommons.org/licenses/by/2.0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116</a:t>
            </a:fld>
            <a:endParaRPr lang="en-US"/>
          </a:p>
        </p:txBody>
      </p:sp>
    </p:spTree>
    <p:extLst>
      <p:ext uri="{BB962C8B-B14F-4D97-AF65-F5344CB8AC3E}">
        <p14:creationId xmlns:p14="http://schemas.microsoft.com/office/powerpoint/2010/main" val="32556103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Find out more about the statue: Quote by </a:t>
            </a:r>
            <a:r>
              <a:rPr lang="en-GB" sz="1200" dirty="0">
                <a:latin typeface="Arial" panose="020B0604020202020204" pitchFamily="34" charset="0"/>
                <a:cs typeface="Arial" panose="020B0604020202020204" pitchFamily="34" charset="0"/>
              </a:rPr>
              <a:t>Master Professor Sir Alan </a:t>
            </a:r>
            <a:r>
              <a:rPr lang="en-GB" sz="1200" dirty="0" err="1">
                <a:latin typeface="Arial" panose="020B0604020202020204" pitchFamily="34" charset="0"/>
                <a:cs typeface="Arial" panose="020B0604020202020204" pitchFamily="34" charset="0"/>
              </a:rPr>
              <a:t>Fersht</a:t>
            </a:r>
            <a:r>
              <a:rPr lang="en-GB" sz="1200" dirty="0">
                <a:latin typeface="Arial" panose="020B0604020202020204" pitchFamily="34" charset="0"/>
                <a:cs typeface="Arial" panose="020B0604020202020204" pitchFamily="34" charset="0"/>
              </a:rPr>
              <a:t> - </a:t>
            </a:r>
            <a:r>
              <a:rPr lang="en-GB" sz="1200" dirty="0">
                <a:hlinkClick r:id="rId3"/>
              </a:rPr>
              <a:t>https://www.cai.cam.ac.uk/news/memorial-professor-stephen-hawking</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His voice was also projected into space and there</a:t>
            </a:r>
            <a:r>
              <a:rPr lang="en-GB" sz="1200" baseline="0" dirty="0"/>
              <a:t> is a video of quotes by Stephen</a:t>
            </a:r>
            <a:r>
              <a:rPr lang="en-GB" sz="1200" dirty="0"/>
              <a:t>: </a:t>
            </a:r>
            <a:r>
              <a:rPr lang="en-GB" dirty="0">
                <a:hlinkClick r:id="rId4"/>
              </a:rPr>
              <a:t>https://www.independent.co.uk/news/science/stephen-hawking-memorial-death-voice-black-hole-vangelis-song-a8400486.html</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5"/>
              </a:rPr>
              <a:t>http://www.ctc.cam.ac.uk/news/180618_newsitem.php</a:t>
            </a:r>
            <a:endParaRPr lang="en-GB" sz="1200" dirty="0"/>
          </a:p>
          <a:p>
            <a:r>
              <a:rPr lang="en-GB" sz="1200" kern="1200" baseline="0" dirty="0">
                <a:solidFill>
                  <a:schemeClr val="tx1"/>
                </a:solidFill>
                <a:effectLst/>
                <a:latin typeface="+mn-lt"/>
                <a:ea typeface="+mn-ea"/>
                <a:cs typeface="+mn-cs"/>
              </a:rPr>
              <a:t>Image Attribution: </a:t>
            </a:r>
            <a:r>
              <a:rPr lang="en-GB" sz="1200" i="1" dirty="0"/>
              <a:t>(Picture credit: Westminster Abbey)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3"/>
              </a:rPr>
              <a:t>https://www.cai.cam.ac.uk/news/memorial-professor-stephen-hawking</a:t>
            </a:r>
            <a:endParaRPr lang="en-GB" sz="1200" dirty="0"/>
          </a:p>
          <a:p>
            <a:r>
              <a:rPr lang="en-GB" sz="1200" kern="1200" baseline="0" dirty="0">
                <a:solidFill>
                  <a:schemeClr val="tx1"/>
                </a:solidFill>
                <a:effectLst/>
                <a:latin typeface="+mn-lt"/>
                <a:ea typeface="+mn-ea"/>
                <a:cs typeface="+mn-cs"/>
              </a:rPr>
              <a:t>Image Attribution: </a:t>
            </a:r>
            <a:r>
              <a:rPr lang="en-GB" sz="1200" dirty="0"/>
              <a:t>University of Cambridge</a:t>
            </a:r>
          </a:p>
        </p:txBody>
      </p:sp>
      <p:sp>
        <p:nvSpPr>
          <p:cNvPr id="4" name="Slide Number Placeholder 3"/>
          <p:cNvSpPr>
            <a:spLocks noGrp="1"/>
          </p:cNvSpPr>
          <p:nvPr>
            <p:ph type="sldNum" sz="quarter" idx="5"/>
          </p:nvPr>
        </p:nvSpPr>
        <p:spPr/>
        <p:txBody>
          <a:bodyPr/>
          <a:lstStyle/>
          <a:p>
            <a:fld id="{1AFFFB68-4C17-3C4E-8F1F-E2E74032E6C9}" type="slidenum">
              <a:rPr lang="en-US" smtClean="0"/>
              <a:t>117</a:t>
            </a:fld>
            <a:endParaRPr lang="en-US"/>
          </a:p>
        </p:txBody>
      </p:sp>
    </p:spTree>
    <p:extLst>
      <p:ext uri="{BB962C8B-B14F-4D97-AF65-F5344CB8AC3E}">
        <p14:creationId xmlns:p14="http://schemas.microsoft.com/office/powerpoint/2010/main" val="29776669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a:t>
            </a:r>
            <a:r>
              <a:rPr lang="en-GB" sz="1200" kern="1200" baseline="0" dirty="0">
                <a:solidFill>
                  <a:schemeClr val="tx1"/>
                </a:solidFill>
                <a:effectLst/>
                <a:latin typeface="+mn-lt"/>
                <a:ea typeface="+mn-ea"/>
                <a:cs typeface="+mn-cs"/>
              </a:rPr>
              <a:t> </a:t>
            </a:r>
            <a:r>
              <a:rPr lang="en-GB" dirty="0">
                <a:hlinkClick r:id="rId3"/>
              </a:rPr>
              <a:t>https://www.culture24.org.uk/art/art530990-londons-yearly-public-art-exhibition-starts-to-take-shape-as-damien-hirsts-charity-is-set-to-be-installed-opposite-the-gherkin</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https://www.flickr.com/photos/seattlecamera/24851881879</a:t>
            </a:r>
            <a:endParaRPr lang="en-GB" sz="1200" dirty="0"/>
          </a:p>
          <a:p>
            <a:r>
              <a:rPr lang="en-GB" sz="1200" kern="1200" baseline="0" dirty="0">
                <a:solidFill>
                  <a:schemeClr val="tx1"/>
                </a:solidFill>
                <a:effectLst/>
                <a:latin typeface="+mn-lt"/>
                <a:ea typeface="+mn-ea"/>
                <a:cs typeface="+mn-cs"/>
              </a:rPr>
              <a:t>Image Attribution: </a:t>
            </a:r>
            <a:r>
              <a:rPr lang="en-GB" sz="1200" dirty="0"/>
              <a:t>John K Thorne (CC – no rights)</a:t>
            </a:r>
          </a:p>
        </p:txBody>
      </p:sp>
      <p:sp>
        <p:nvSpPr>
          <p:cNvPr id="4" name="Slide Number Placeholder 3"/>
          <p:cNvSpPr>
            <a:spLocks noGrp="1"/>
          </p:cNvSpPr>
          <p:nvPr>
            <p:ph type="sldNum" sz="quarter" idx="5"/>
          </p:nvPr>
        </p:nvSpPr>
        <p:spPr/>
        <p:txBody>
          <a:bodyPr/>
          <a:lstStyle/>
          <a:p>
            <a:fld id="{1AFFFB68-4C17-3C4E-8F1F-E2E74032E6C9}" type="slidenum">
              <a:rPr lang="en-US" smtClean="0"/>
              <a:t>118</a:t>
            </a:fld>
            <a:endParaRPr lang="en-US"/>
          </a:p>
        </p:txBody>
      </p:sp>
    </p:spTree>
    <p:extLst>
      <p:ext uri="{BB962C8B-B14F-4D97-AF65-F5344CB8AC3E}">
        <p14:creationId xmlns:p14="http://schemas.microsoft.com/office/powerpoint/2010/main" val="6156728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https://www.geograph.org.uk/photo/3356934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Copyright </a:t>
            </a:r>
            <a:r>
              <a:rPr lang="en-GB" sz="1200" b="0" i="0" kern="1200" dirty="0">
                <a:solidFill>
                  <a:schemeClr val="tx1"/>
                </a:solidFill>
                <a:effectLst/>
                <a:latin typeface="+mn-lt"/>
                <a:ea typeface="+mn-ea"/>
                <a:cs typeface="+mn-cs"/>
                <a:hlinkClick r:id="rId4" tooltip="View profile"/>
              </a:rPr>
              <a:t>David Dixon</a:t>
            </a:r>
            <a:r>
              <a:rPr lang="en-GB" sz="1200" b="0" i="0" kern="1200" dirty="0">
                <a:solidFill>
                  <a:schemeClr val="tx1"/>
                </a:solidFill>
                <a:effectLst/>
                <a:latin typeface="+mn-lt"/>
                <a:ea typeface="+mn-ea"/>
                <a:cs typeface="+mn-cs"/>
              </a:rPr>
              <a:t> and licensed for </a:t>
            </a:r>
            <a:r>
              <a:rPr lang="en-GB" sz="1200" b="0" i="0" kern="1200" dirty="0">
                <a:solidFill>
                  <a:schemeClr val="tx1"/>
                </a:solidFill>
                <a:effectLst/>
                <a:latin typeface="+mn-lt"/>
                <a:ea typeface="+mn-ea"/>
                <a:cs typeface="+mn-cs"/>
                <a:hlinkClick r:id="rId5"/>
              </a:rPr>
              <a:t>reuse</a:t>
            </a:r>
            <a:r>
              <a:rPr lang="en-GB" sz="1200" b="0" i="0" kern="1200" dirty="0">
                <a:solidFill>
                  <a:schemeClr val="tx1"/>
                </a:solidFill>
                <a:effectLst/>
                <a:latin typeface="+mn-lt"/>
                <a:ea typeface="+mn-ea"/>
                <a:cs typeface="+mn-cs"/>
              </a:rPr>
              <a:t> under this </a:t>
            </a:r>
            <a:r>
              <a:rPr lang="en-GB" sz="1200" b="0" i="0" kern="1200" dirty="0">
                <a:solidFill>
                  <a:schemeClr val="tx1"/>
                </a:solidFill>
                <a:effectLst/>
                <a:latin typeface="+mn-lt"/>
                <a:ea typeface="+mn-ea"/>
                <a:cs typeface="+mn-cs"/>
                <a:hlinkClick r:id="rId6" tooltip="Creative Commons Attribution-Share Alike 2.0 Licence"/>
              </a:rPr>
              <a:t>Creative Commons Licence</a:t>
            </a:r>
            <a:r>
              <a:rPr lang="en-GB" sz="1200" b="0" i="0" kern="1200" dirty="0">
                <a:solidFill>
                  <a:schemeClr val="tx1"/>
                </a:solidFill>
                <a:effectLst/>
                <a:latin typeface="+mn-lt"/>
                <a:ea typeface="+mn-ea"/>
                <a:cs typeface="+mn-cs"/>
              </a:rPr>
              <a:t>.</a:t>
            </a:r>
            <a:endParaRPr lang="en-GB" sz="1200"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119</a:t>
            </a:fld>
            <a:endParaRPr lang="en-US"/>
          </a:p>
        </p:txBody>
      </p:sp>
    </p:spTree>
    <p:extLst>
      <p:ext uri="{BB962C8B-B14F-4D97-AF65-F5344CB8AC3E}">
        <p14:creationId xmlns:p14="http://schemas.microsoft.com/office/powerpoint/2010/main" val="25315324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https://historicengland.org.uk/research/inclusive-heritage/disability-history/</a:t>
            </a:r>
            <a:endParaRPr lang="en-GB" dirty="0"/>
          </a:p>
          <a:p>
            <a:endParaRPr lang="en-GB" dirty="0"/>
          </a:p>
          <a:p>
            <a:r>
              <a:rPr lang="en-GB" dirty="0">
                <a:ea typeface="MS PGothic" pitchFamily="34" charset="-128"/>
                <a:cs typeface="Arial" charset="0"/>
              </a:rPr>
              <a:t>Split the class in</a:t>
            </a:r>
            <a:r>
              <a:rPr lang="en-GB" baseline="0" dirty="0">
                <a:ea typeface="MS PGothic" pitchFamily="34" charset="-128"/>
                <a:cs typeface="Arial" charset="0"/>
              </a:rPr>
              <a:t> to groups and ask each group to research one of the 6 time periods to learn more about the history of disability. Groups then report back so that everyone learns about each period. Ask students to then pick out the most important events and create a timeline of disability history.</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120</a:t>
            </a:fld>
            <a:endParaRPr lang="en-US"/>
          </a:p>
        </p:txBody>
      </p:sp>
    </p:spTree>
    <p:extLst>
      <p:ext uri="{BB962C8B-B14F-4D97-AF65-F5344CB8AC3E}">
        <p14:creationId xmlns:p14="http://schemas.microsoft.com/office/powerpoint/2010/main" val="37557180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Ask student’s to followed</a:t>
            </a:r>
            <a:r>
              <a:rPr lang="en-GB" sz="1200" baseline="0" dirty="0"/>
              <a:t> their work on Disability Representation by look at the Shaw Trust’s list of the 100 most influential disabled people in Britain – it really is inspirational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https://disabilitypower100.com/wp-content/uploads/2019/10/Power_100_2019-web.pdf</a:t>
            </a:r>
            <a:endParaRPr lang="en-GB" sz="1200"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121</a:t>
            </a:fld>
            <a:endParaRPr lang="en-US"/>
          </a:p>
        </p:txBody>
      </p:sp>
    </p:spTree>
    <p:extLst>
      <p:ext uri="{BB962C8B-B14F-4D97-AF65-F5344CB8AC3E}">
        <p14:creationId xmlns:p14="http://schemas.microsoft.com/office/powerpoint/2010/main" val="6543130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Image:</a:t>
            </a:r>
            <a:r>
              <a:rPr lang="en-GB" sz="1200" u="sng" dirty="0" err="1">
                <a:hlinkClick r:id="rId3"/>
              </a:rPr>
              <a:t>https</a:t>
            </a:r>
            <a:r>
              <a:rPr lang="en-GB" sz="1200" u="sng" dirty="0">
                <a:hlinkClick r:id="rId3"/>
              </a:rPr>
              <a:t>://commons.wikimedia.org/wiki/File:Ruby-Wax-2016_(cropped).jpg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Attribution: </a:t>
            </a:r>
            <a:r>
              <a:rPr lang="en-GB" sz="1200" dirty="0"/>
              <a:t>Andrew </a:t>
            </a:r>
            <a:r>
              <a:rPr lang="en-GB" sz="1200" dirty="0" err="1"/>
              <a:t>Lih</a:t>
            </a:r>
            <a:r>
              <a:rPr lang="en-GB" sz="1200" dirty="0"/>
              <a:t> (</a:t>
            </a:r>
            <a:r>
              <a:rPr lang="en-GB" sz="1200" dirty="0" err="1"/>
              <a:t>User:Fuzheado</a:t>
            </a:r>
            <a:r>
              <a:rPr lang="en-GB" sz="1200" dirty="0"/>
              <a:t>) / CC BY-SA (</a:t>
            </a:r>
            <a:r>
              <a:rPr lang="en-GB" sz="1200" dirty="0">
                <a:hlinkClick r:id="rId4"/>
              </a:rPr>
              <a:t>https://creativecommons.org/licenses/by-sa/3.0</a:t>
            </a:r>
            <a:r>
              <a:rPr lang="en-GB" sz="12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Image:</a:t>
            </a:r>
            <a:r>
              <a:rPr lang="en-GB" sz="1200" u="sng" dirty="0" err="1">
                <a:hlinkClick r:id="rId5"/>
              </a:rPr>
              <a:t>https</a:t>
            </a:r>
            <a:r>
              <a:rPr lang="en-GB" sz="1200" u="sng" dirty="0">
                <a:hlinkClick r:id="rId5"/>
              </a:rPr>
              <a:t>://commons.wikimedia.org/wiki/File:Mystery_Jets_BML_2011_1.jpg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Attribution: </a:t>
            </a:r>
            <a:r>
              <a:rPr lang="en-GB" sz="1200" dirty="0"/>
              <a:t>Man Alive! / CC BY (</a:t>
            </a:r>
            <a:r>
              <a:rPr lang="en-GB" sz="1200" dirty="0">
                <a:hlinkClick r:id="rId6"/>
              </a:rPr>
              <a:t>https://creativecommons.org/licenses/by/2.0</a:t>
            </a:r>
            <a:r>
              <a:rPr lang="en-GB" sz="12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Image:</a:t>
            </a:r>
            <a:r>
              <a:rPr lang="en-GB" sz="1200" u="sng" dirty="0" err="1">
                <a:hlinkClick r:id="rId7"/>
              </a:rPr>
              <a:t>https</a:t>
            </a:r>
            <a:r>
              <a:rPr lang="en-GB" sz="1200" u="sng" dirty="0">
                <a:hlinkClick r:id="rId7"/>
              </a:rPr>
              <a:t>://commons.wikimedia.org/wiki/File:Richard_Branson.jpg</a:t>
            </a:r>
            <a:endParaRPr lang="en-GB" dirty="0"/>
          </a:p>
          <a:p>
            <a:r>
              <a:rPr lang="en-GB" dirty="0"/>
              <a:t>Image </a:t>
            </a:r>
            <a:r>
              <a:rPr lang="en-GB" dirty="0" err="1"/>
              <a:t>Attribution:NASA</a:t>
            </a:r>
            <a:endParaRPr lang="en-GB" dirty="0"/>
          </a:p>
          <a:p>
            <a:endParaRPr lang="en-GB" dirty="0"/>
          </a:p>
          <a:p>
            <a:r>
              <a:rPr lang="en-GB" dirty="0" err="1"/>
              <a:t>Image:</a:t>
            </a:r>
            <a:r>
              <a:rPr lang="en-GB" sz="1200" dirty="0" err="1">
                <a:hlinkClick r:id="rId8"/>
              </a:rPr>
              <a:t>https</a:t>
            </a:r>
            <a:r>
              <a:rPr lang="en-GB" sz="1200" dirty="0">
                <a:hlinkClick r:id="rId8"/>
              </a:rPr>
              <a:t>://www.flickr.com/photos/powderphotography/6320259298/in/photostream/</a:t>
            </a:r>
            <a:r>
              <a:rPr lang="en-GB" sz="1200" dirty="0"/>
              <a:t>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Attribution:</a:t>
            </a:r>
            <a:r>
              <a:rPr lang="en-GB" sz="1200" dirty="0"/>
              <a:t>© </a:t>
            </a:r>
            <a:r>
              <a:rPr lang="en-GB" sz="1200" dirty="0">
                <a:hlinkClick r:id="rId9"/>
              </a:rPr>
              <a:t>https://www.flickr.com/photos/powderphotography/</a:t>
            </a:r>
            <a:r>
              <a:rPr lang="en-GB" sz="1200" dirty="0"/>
              <a:t> </a:t>
            </a:r>
            <a:r>
              <a:rPr lang="en-GB" sz="1200" dirty="0">
                <a:hlinkClick r:id="rId10"/>
              </a:rPr>
              <a:t>https://creativecommons.org/licenses/by-nc-nd/2.0/</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122</a:t>
            </a:fld>
            <a:endParaRPr lang="en-US"/>
          </a:p>
        </p:txBody>
      </p:sp>
    </p:spTree>
    <p:extLst>
      <p:ext uri="{BB962C8B-B14F-4D97-AF65-F5344CB8AC3E}">
        <p14:creationId xmlns:p14="http://schemas.microsoft.com/office/powerpoint/2010/main" val="13206655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Image:</a:t>
            </a:r>
            <a:r>
              <a:rPr lang="en-GB" sz="1200" u="sng" dirty="0" err="1">
                <a:hlinkClick r:id="rId3"/>
              </a:rPr>
              <a:t>https</a:t>
            </a:r>
            <a:r>
              <a:rPr lang="en-GB" sz="1200" u="sng" dirty="0">
                <a:hlinkClick r:id="rId3"/>
              </a:rPr>
              <a:t>://commons.wikimedia.org/wiki/File:Stephen_Fry_@_BorderKitchen_BW.jpg</a:t>
            </a:r>
            <a:endParaRPr lang="en-GB" sz="1200" dirty="0"/>
          </a:p>
          <a:p>
            <a:r>
              <a:rPr lang="en-GB" dirty="0"/>
              <a:t>Image Attribution: </a:t>
            </a:r>
            <a:r>
              <a:rPr lang="en-GB" sz="1200" dirty="0"/>
              <a:t>Marco Raaphorst from The Hague, The Netherlands / CC BY (https://</a:t>
            </a:r>
            <a:r>
              <a:rPr lang="en-GB" sz="1200" dirty="0" err="1"/>
              <a:t>creativecommons.org</a:t>
            </a:r>
            <a:r>
              <a:rPr lang="en-GB" sz="1200" dirty="0"/>
              <a:t>/licenses/by/2.0)</a:t>
            </a:r>
          </a:p>
          <a:p>
            <a:endParaRPr lang="en-GB" sz="1200" dirty="0"/>
          </a:p>
          <a:p>
            <a:r>
              <a:rPr lang="en-GB" dirty="0" err="1"/>
              <a:t>Image:</a:t>
            </a:r>
            <a:r>
              <a:rPr lang="en-GB" sz="1200" u="sng" dirty="0" err="1">
                <a:hlinkClick r:id="rId4"/>
              </a:rPr>
              <a:t>https</a:t>
            </a:r>
            <a:r>
              <a:rPr lang="en-GB" sz="1200" u="sng" dirty="0">
                <a:hlinkClick r:id="rId4"/>
              </a:rPr>
              <a:t>://commons.wikimedia.org/wiki/File:Jonnie_Peacock.jpg</a:t>
            </a:r>
            <a:endParaRPr lang="en-GB" sz="1200" dirty="0"/>
          </a:p>
          <a:p>
            <a:r>
              <a:rPr lang="en-GB" dirty="0"/>
              <a:t>Image Attribution: </a:t>
            </a:r>
            <a:r>
              <a:rPr lang="en-GB" sz="1200" dirty="0"/>
              <a:t>Ed Clayton / CC BY (</a:t>
            </a:r>
            <a:r>
              <a:rPr lang="en-GB" sz="1200" dirty="0">
                <a:hlinkClick r:id="rId5"/>
              </a:rPr>
              <a:t>https://creativecommons.org/licenses/by/2.0</a:t>
            </a:r>
            <a:r>
              <a:rPr lang="en-GB" sz="1200" dirty="0"/>
              <a:t>)</a:t>
            </a:r>
          </a:p>
          <a:p>
            <a:endParaRPr lang="en-GB" sz="1200" dirty="0"/>
          </a:p>
          <a:p>
            <a:r>
              <a:rPr lang="en-GB" dirty="0" err="1"/>
              <a:t>Image:</a:t>
            </a:r>
            <a:r>
              <a:rPr lang="en-GB" sz="1200" u="sng" dirty="0" err="1">
                <a:hlinkClick r:id="rId6"/>
              </a:rPr>
              <a:t>https</a:t>
            </a:r>
            <a:r>
              <a:rPr lang="en-GB" sz="1200" u="sng" dirty="0">
                <a:hlinkClick r:id="rId6"/>
              </a:rPr>
              <a:t>://commons.wikimedia.org/wiki/File:Hannah_Cockroft_wins_T34_100m_qualifying_heat.jpeg</a:t>
            </a: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Attribution:</a:t>
            </a:r>
            <a:r>
              <a:rPr lang="en-GB" baseline="0" dirty="0"/>
              <a:t> </a:t>
            </a:r>
            <a:r>
              <a:rPr lang="en-GB" sz="1200" dirty="0" err="1"/>
              <a:t>ian_fromblighty</a:t>
            </a:r>
            <a:r>
              <a:rPr lang="en-GB" sz="1200" dirty="0"/>
              <a:t> / CC BY (https://</a:t>
            </a:r>
            <a:r>
              <a:rPr lang="en-GB" sz="1200" dirty="0" err="1"/>
              <a:t>creativecommons.org</a:t>
            </a:r>
            <a:r>
              <a:rPr lang="en-GB" sz="1200" dirty="0"/>
              <a:t>/licenses/by/2.0)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Image: </a:t>
            </a:r>
            <a:r>
              <a:rPr lang="en-GB" dirty="0">
                <a:hlinkClick r:id="rId7"/>
              </a:rPr>
              <a:t>https://commons.wikimedia.org/wiki/File:Stephen_Hawking_in_Cambridge.jpg</a:t>
            </a:r>
            <a:endParaRPr lang="en-GB" sz="1200" dirty="0"/>
          </a:p>
          <a:p>
            <a:r>
              <a:rPr lang="en-GB" dirty="0"/>
              <a:t>Image Attribution: Doug </a:t>
            </a:r>
            <a:r>
              <a:rPr lang="en-GB" dirty="0" err="1"/>
              <a:t>Wheller</a:t>
            </a:r>
            <a:r>
              <a:rPr lang="en-GB" dirty="0"/>
              <a:t> / CC BY (https://</a:t>
            </a:r>
            <a:r>
              <a:rPr lang="en-GB" dirty="0" err="1"/>
              <a:t>creativecommons.org</a:t>
            </a:r>
            <a:r>
              <a:rPr lang="en-GB" dirty="0"/>
              <a:t>/licenses/by/2.0)</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123</a:t>
            </a:fld>
            <a:endParaRPr lang="en-US"/>
          </a:p>
        </p:txBody>
      </p:sp>
    </p:spTree>
    <p:extLst>
      <p:ext uri="{BB962C8B-B14F-4D97-AF65-F5344CB8AC3E}">
        <p14:creationId xmlns:p14="http://schemas.microsoft.com/office/powerpoint/2010/main" val="16153077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Image:</a:t>
            </a:r>
            <a:r>
              <a:rPr lang="en-GB" dirty="0" err="1">
                <a:hlinkClick r:id="rId3"/>
              </a:rPr>
              <a:t>https</a:t>
            </a:r>
            <a:r>
              <a:rPr lang="en-GB" dirty="0">
                <a:hlinkClick r:id="rId3"/>
              </a:rPr>
              <a:t>://www.bbc.co.uk/news/entertainment-arts-53179538</a:t>
            </a:r>
            <a:endParaRPr lang="en-GB" dirty="0"/>
          </a:p>
          <a:p>
            <a:r>
              <a:rPr lang="en-GB" dirty="0"/>
              <a:t>Image Attribution: </a:t>
            </a:r>
            <a:r>
              <a:rPr lang="en-GB" sz="1200" dirty="0"/>
              <a:t>BBC</a:t>
            </a:r>
          </a:p>
          <a:p>
            <a:endParaRPr lang="en-GB" sz="1200" dirty="0"/>
          </a:p>
          <a:p>
            <a:r>
              <a:rPr lang="en-GB" dirty="0" err="1"/>
              <a:t>Image:</a:t>
            </a:r>
            <a:r>
              <a:rPr lang="en-GB" dirty="0" err="1">
                <a:hlinkClick r:id="rId4"/>
              </a:rPr>
              <a:t>https</a:t>
            </a:r>
            <a:r>
              <a:rPr lang="en-GB" dirty="0">
                <a:hlinkClick r:id="rId4"/>
              </a:rPr>
              <a:t>://commons.wikimedia.org/wiki/File:Warwick_Davis_interviewed_2.jpg</a:t>
            </a:r>
            <a:endParaRPr lang="en-GB" dirty="0"/>
          </a:p>
          <a:p>
            <a:r>
              <a:rPr lang="en-GB" dirty="0"/>
              <a:t>Image Attribution: </a:t>
            </a:r>
            <a:r>
              <a:rPr lang="en-GB" sz="1200" dirty="0"/>
              <a:t>Official Star Wars Blog / CC BY (https://</a:t>
            </a:r>
            <a:r>
              <a:rPr lang="en-GB" sz="1200" dirty="0" err="1"/>
              <a:t>creativecommons.org</a:t>
            </a:r>
            <a:r>
              <a:rPr lang="en-GB" sz="1200" dirty="0"/>
              <a:t>/licenses/by/2.0)</a:t>
            </a:r>
          </a:p>
          <a:p>
            <a:endParaRPr lang="en-GB" sz="1200" dirty="0"/>
          </a:p>
          <a:p>
            <a:r>
              <a:rPr lang="en-GB" dirty="0" err="1"/>
              <a:t>Image:</a:t>
            </a:r>
            <a:r>
              <a:rPr lang="en-GB" dirty="0" err="1">
                <a:hlinkClick r:id="rId5"/>
              </a:rPr>
              <a:t>https</a:t>
            </a:r>
            <a:r>
              <a:rPr lang="en-GB" dirty="0">
                <a:hlinkClick r:id="rId5"/>
              </a:rPr>
              <a:t>://commons.wikimedia.org/wiki/File:More_British_medals_4_(3565884589).jpg</a:t>
            </a:r>
            <a:endParaRPr lang="en-GB" dirty="0"/>
          </a:p>
          <a:p>
            <a:r>
              <a:rPr lang="en-GB" dirty="0"/>
              <a:t>Image Attribution:</a:t>
            </a:r>
            <a:r>
              <a:rPr lang="en-GB" baseline="0" dirty="0"/>
              <a:t> </a:t>
            </a:r>
            <a:r>
              <a:rPr lang="en-GB" sz="1200" dirty="0" err="1"/>
              <a:t>allen</a:t>
            </a:r>
            <a:r>
              <a:rPr lang="en-GB" sz="1200" dirty="0"/>
              <a:t> </a:t>
            </a:r>
            <a:r>
              <a:rPr lang="en-GB" sz="1200" dirty="0" err="1"/>
              <a:t>watkin</a:t>
            </a:r>
            <a:r>
              <a:rPr lang="en-GB" sz="1200" dirty="0"/>
              <a:t> from London, UK / CC BY-SA (https://</a:t>
            </a:r>
            <a:r>
              <a:rPr lang="en-GB" sz="1200" dirty="0" err="1"/>
              <a:t>creativecommons.org</a:t>
            </a:r>
            <a:r>
              <a:rPr lang="en-GB" sz="1200" dirty="0"/>
              <a:t>/licenses/by-</a:t>
            </a:r>
            <a:r>
              <a:rPr lang="en-GB" sz="1200" dirty="0" err="1"/>
              <a:t>sa</a:t>
            </a:r>
            <a:r>
              <a:rPr lang="en-GB" sz="1200" dirty="0"/>
              <a:t>/2.0)</a:t>
            </a:r>
          </a:p>
          <a:p>
            <a:endParaRPr lang="en-GB" sz="1200" dirty="0"/>
          </a:p>
          <a:p>
            <a:r>
              <a:rPr lang="en-GB" dirty="0"/>
              <a:t>Image: </a:t>
            </a:r>
            <a:r>
              <a:rPr lang="en-GB" dirty="0">
                <a:hlinkClick r:id="rId6"/>
              </a:rPr>
              <a:t>https://disabilityhorizons.com/2020/02/disabled-actress-liz-carr-set-to-star-in-her-first-hollywood-blockbuster/</a:t>
            </a:r>
            <a:endParaRPr lang="en-GB" dirty="0"/>
          </a:p>
          <a:p>
            <a:r>
              <a:rPr lang="en-GB" dirty="0"/>
              <a:t>Image Attribution: Disability</a:t>
            </a:r>
            <a:r>
              <a:rPr lang="en-GB" baseline="0" dirty="0"/>
              <a:t> Horizons website</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124</a:t>
            </a:fld>
            <a:endParaRPr lang="en-US"/>
          </a:p>
        </p:txBody>
      </p:sp>
    </p:spTree>
    <p:extLst>
      <p:ext uri="{BB962C8B-B14F-4D97-AF65-F5344CB8AC3E}">
        <p14:creationId xmlns:p14="http://schemas.microsoft.com/office/powerpoint/2010/main" val="645231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a:t>
            </a:r>
            <a:r>
              <a:rPr lang="en-GB" dirty="0">
                <a:hlinkClick r:id="rId3"/>
              </a:rPr>
              <a:t>https://historicengland.org.uk/images-books/photos/item/DP217961</a:t>
            </a: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Attribution: Copyright Historic England Archive  dp217961</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4"/>
              </a:rPr>
              <a:t>https://historicengland.org.uk/services-skills/education/educational-images/statue-of-joseph-priestly-batley-5543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Mr Eric M Lee. Source Historic England Archive ref: 340939</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5"/>
              </a:rPr>
              <a:t>https://historicengland.org.uk/services-skills/education/educational-images/statue-of-judge-hughes-rugby-5331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Mr Brian W Sherwin. Source Historic England Archive ref: 308413</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6"/>
              </a:rPr>
              <a:t>https://historicengland.org.uk/services-skills/education/educational-images/duke-of-wellington-statue-round-hill-aldershot-2101</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Reproduced by permission of Historic England Archive ref: CC97/01442</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7"/>
              </a:rPr>
              <a:t>https://historicengland.org.uk/services-skills/education/educational-images/the-fielden-statue-todmorden-5489</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Mr Norman Hurst. Source Historic England Archive ref: 339059</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8"/>
              </a:rPr>
              <a:t>https://historicengland.org.uk/services-skills/education/educational-images/john-wesleys-statue-wesleys-new-room-chapel-broadmead-1380</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Reproduced by permission of Historic England Archive ref: cc80/00466</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40801262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a:t>
            </a:r>
            <a:r>
              <a:rPr lang="en-GB" baseline="0" dirty="0">
                <a:ea typeface="MS PGothic" pitchFamily="34" charset="-128"/>
                <a:cs typeface="Arial" charset="0"/>
              </a:rPr>
              <a:t> </a:t>
            </a:r>
            <a:r>
              <a:rPr lang="en-GB" dirty="0">
                <a:hlinkClick r:id="rId3"/>
              </a:rPr>
              <a:t>https://www.scouts.org.uk/activities/freeze-frame-game/</a:t>
            </a:r>
            <a:endParaRPr lang="en-GB" dirty="0">
              <a:ea typeface="MS PGothic" pitchFamily="34" charset="-128"/>
              <a:cs typeface="Arial" charset="0"/>
            </a:endParaRP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125</a:t>
            </a:fld>
            <a:endParaRPr lang="en-US"/>
          </a:p>
        </p:txBody>
      </p:sp>
    </p:spTree>
    <p:extLst>
      <p:ext uri="{BB962C8B-B14F-4D97-AF65-F5344CB8AC3E}">
        <p14:creationId xmlns:p14="http://schemas.microsoft.com/office/powerpoint/2010/main" val="40287305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a:t>
            </a:r>
            <a:r>
              <a:rPr lang="en-GB" baseline="0" dirty="0">
                <a:ea typeface="MS PGothic" pitchFamily="34" charset="-128"/>
                <a:cs typeface="Arial" charset="0"/>
              </a:rPr>
              <a:t> </a:t>
            </a:r>
            <a:r>
              <a:rPr lang="en-GB" dirty="0">
                <a:hlinkClick r:id="rId3"/>
              </a:rPr>
              <a:t>https://www.accessart.org.uk/using-feel-to-manipulate-clay-with-linda-green/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126</a:t>
            </a:fld>
            <a:endParaRPr lang="en-US"/>
          </a:p>
        </p:txBody>
      </p:sp>
    </p:spTree>
    <p:extLst>
      <p:ext uri="{BB962C8B-B14F-4D97-AF65-F5344CB8AC3E}">
        <p14:creationId xmlns:p14="http://schemas.microsoft.com/office/powerpoint/2010/main" val="18458698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Watch this video to find out about the charity Scope’s ‘End the awkward’ campaign – encourage your students to End the awkward!</a:t>
            </a:r>
            <a:endParaRPr lang="en-GB" sz="1200" dirty="0"/>
          </a:p>
          <a:p>
            <a:endParaRPr lang="en-US" dirty="0"/>
          </a:p>
          <a:p>
            <a:pPr>
              <a:lnSpc>
                <a:spcPct val="107000"/>
              </a:lnSpc>
              <a:spcAft>
                <a:spcPts val="800"/>
              </a:spcAft>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https://www.youtube.com/watch?v=ipm6oNm9ZqQ</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a:p>
            <a:pPr algn="l"/>
            <a:r>
              <a:rPr lang="en-GB" sz="1200" dirty="0">
                <a:solidFill>
                  <a:prstClr val="black"/>
                </a:solidFill>
                <a:latin typeface="Arial" pitchFamily="34" charset="0"/>
                <a:cs typeface="Arial" pitchFamily="34" charset="0"/>
              </a:rPr>
              <a:t>Find more teaching resources at:</a:t>
            </a:r>
          </a:p>
          <a:p>
            <a:pPr algn="l"/>
            <a:endParaRPr lang="en-GB" sz="1200" dirty="0">
              <a:solidFill>
                <a:prstClr val="black"/>
              </a:solidFill>
              <a:latin typeface="Arial" pitchFamily="34" charset="0"/>
              <a:cs typeface="Arial" pitchFamily="34" charset="0"/>
            </a:endParaRPr>
          </a:p>
          <a:p>
            <a:pPr algn="l"/>
            <a:r>
              <a:rPr lang="en-GB" sz="1200" dirty="0">
                <a:solidFill>
                  <a:prstClr val="black"/>
                </a:solidFill>
                <a:latin typeface="Arial" pitchFamily="34" charset="0"/>
                <a:cs typeface="Arial" pitchFamily="34" charset="0"/>
                <a:hlinkClick r:id="rId4"/>
              </a:rPr>
              <a:t>HistoricEngland.org.uk/Education</a:t>
            </a:r>
            <a:endParaRPr lang="en-GB" sz="1200" dirty="0">
              <a:solidFill>
                <a:prstClr val="black"/>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127</a:t>
            </a:fld>
            <a:endParaRPr lang="en-US"/>
          </a:p>
        </p:txBody>
      </p:sp>
    </p:spTree>
    <p:extLst>
      <p:ext uri="{BB962C8B-B14F-4D97-AF65-F5344CB8AC3E}">
        <p14:creationId xmlns:p14="http://schemas.microsoft.com/office/powerpoint/2010/main" val="219696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dirty="0">
                <a:hlinkClick r:id="rId3"/>
              </a:rPr>
              <a:t>https://historicengland.org.uk/services-skills/education/educational-images/rockingham-mausoleum-wentworth-6271</a:t>
            </a:r>
            <a:endParaRPr lang="en-GB" dirty="0"/>
          </a:p>
          <a:p>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 Ms Marilyn Shenton ARPS AMPA. Source Historic England Archive ref: 335592</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
            </a:r>
            <a:r>
              <a:rPr lang="en-GB" dirty="0">
                <a:hlinkClick r:id="rId4"/>
              </a:rPr>
              <a:t>https://historicengland.org.uk/services-skills/education/educational-images/war-memorial-sir-william-turners-college-redcar-7712</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Mr Alan Bradley LRPS. Source Historic England Archive ref: 60341</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
            </a:r>
            <a:r>
              <a:rPr lang="en-GB" dirty="0">
                <a:hlinkClick r:id="rId5"/>
              </a:rPr>
              <a:t>https://historicengland.org.uk/services-skills/education/educational-images/memorial-to-the-abolition-of-slavery-stroud-gloucestershire-4643</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Historic England Archive/Mr John Leaver ref: 415628</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6"/>
              </a:rPr>
              <a:t>https://historicengland.org.uk/services-skills/education/educational-images/the-clock-tower-station-approach-maidenhead-5336</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Mr Chris Pooley. Source Historic England Archive ref: 40763</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7"/>
              </a:rPr>
              <a:t>https://historicengland.org.uk/services-skills/education/educational-images/martyrs-memorial-rayleigh-5985</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Mr M W Keogh LRPS. Source Historic England Archive ref: 123030</a:t>
            </a:r>
          </a:p>
          <a:p>
            <a:endParaRPr lang="en-GB" dirty="0">
              <a:ea typeface="MS PGothic" pitchFamily="34" charset="-128"/>
              <a:cs typeface="Arial" charset="0"/>
            </a:endParaRPr>
          </a:p>
          <a:p>
            <a:r>
              <a:rPr lang="en-GB" sz="1200" b="0" i="0" kern="1200" dirty="0">
                <a:solidFill>
                  <a:schemeClr val="tx1"/>
                </a:solidFill>
                <a:effectLst/>
                <a:latin typeface="+mn-lt"/>
                <a:ea typeface="+mn-ea"/>
                <a:cs typeface="+mn-cs"/>
              </a:rPr>
              <a:t>Image: </a:t>
            </a:r>
            <a:r>
              <a:rPr lang="en-GB" dirty="0">
                <a:hlinkClick r:id="rId8"/>
              </a:rPr>
              <a:t>https://historicengland.org.uk/services-skills/education/educational-images/jewish-memorial-stone-cliffords-tower-york-castle-york-10786</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 © Historic England Archive Photo Library ref: K970374</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213957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Using the previous two</a:t>
            </a:r>
            <a:r>
              <a:rPr lang="en-GB" baseline="0" dirty="0"/>
              <a:t> slides as inspiration try to recreate them, but using local examples instead – village/town, county, region….what is local?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Ask pupils to go online and find examples of memorials near their school or home – then recreate this page using local examples that represent the national picture. If students need ‘scaffolding’ for</a:t>
            </a:r>
            <a:r>
              <a:rPr lang="en-GB" baseline="0" dirty="0">
                <a:ea typeface="MS PGothic" pitchFamily="34" charset="-128"/>
                <a:cs typeface="Arial" charset="0"/>
              </a:rPr>
              <a:t> this activity send them to: </a:t>
            </a:r>
            <a:r>
              <a:rPr lang="en-GB" dirty="0">
                <a:hlinkClick r:id="rId3"/>
              </a:rPr>
              <a:t>https://en.wikipedia.org/wiki/Category:Monuments_and_memorials_in_England</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100596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what monuments are found where and what this tells us about the attitudes</a:t>
            </a:r>
            <a:r>
              <a:rPr lang="en-GB" baseline="0" dirty="0"/>
              <a:t> and beliefs of the people who built them.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30761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what monuments are found where and what this tells us about the attitudes</a:t>
            </a:r>
            <a:r>
              <a:rPr lang="en-GB" baseline="0" dirty="0"/>
              <a:t> and beliefs of the people who built them.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1079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 what monuments are found where and what this tells us about the attitudes</a:t>
            </a:r>
            <a:r>
              <a:rPr lang="en-GB" baseline="0" dirty="0"/>
              <a:t> and beliefs of the people who built them.</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68142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lgn="l">
              <a:lnSpc>
                <a:spcPct val="150000"/>
              </a:lnSpc>
            </a:pPr>
            <a:r>
              <a:rPr lang="en-GB" sz="1200" dirty="0">
                <a:solidFill>
                  <a:prstClr val="black"/>
                </a:solidFill>
                <a:latin typeface="Arial" panose="020B0604020202020204" pitchFamily="34" charset="0"/>
                <a:cs typeface="Arial" panose="020B0604020202020204" pitchFamily="34" charset="0"/>
              </a:rPr>
              <a:t> </a:t>
            </a:r>
          </a:p>
          <a:p>
            <a:pPr marL="342900" lvl="0" indent="-342900" algn="l">
              <a:lnSpc>
                <a:spcPct val="15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makes someone great?</a:t>
            </a:r>
          </a:p>
          <a:p>
            <a:pPr lvl="0" algn="l">
              <a:lnSpc>
                <a:spcPct val="150000"/>
              </a:lnSpc>
            </a:pPr>
            <a:endParaRPr lang="en-GB" sz="1200" dirty="0">
              <a:solidFill>
                <a:prstClr val="black"/>
              </a:solidFill>
              <a:latin typeface="Arial" panose="020B0604020202020204" pitchFamily="34" charset="0"/>
              <a:cs typeface="Arial" panose="020B0604020202020204" pitchFamily="34" charset="0"/>
            </a:endParaRPr>
          </a:p>
          <a:p>
            <a:pPr marL="342900" indent="-342900" algn="l">
              <a:lnSpc>
                <a:spcPct val="15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Who gets to be immortalised?</a:t>
            </a:r>
          </a:p>
          <a:p>
            <a:pPr algn="l">
              <a:lnSpc>
                <a:spcPct val="150000"/>
              </a:lnSpc>
            </a:pPr>
            <a:endParaRPr lang="en-GB" sz="1200" dirty="0">
              <a:solidFill>
                <a:prstClr val="black"/>
              </a:solidFill>
              <a:latin typeface="Arial" panose="020B0604020202020204" pitchFamily="34" charset="0"/>
              <a:cs typeface="Arial" panose="020B0604020202020204" pitchFamily="34" charset="0"/>
            </a:endParaRPr>
          </a:p>
          <a:p>
            <a:pPr marL="342900" lvl="0" indent="-342900" algn="l">
              <a:lnSpc>
                <a:spcPct val="150000"/>
              </a:lnSpc>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qualities do you think someone should have</a:t>
            </a:r>
            <a:r>
              <a:rPr lang="en-GB" sz="1200" dirty="0">
                <a:latin typeface="Arial" panose="020B0604020202020204" pitchFamily="34" charset="0"/>
                <a:cs typeface="Arial" panose="020B0604020202020204" pitchFamily="34" charset="0"/>
              </a:rPr>
              <a:t>/ what </a:t>
            </a:r>
            <a:r>
              <a:rPr lang="en-GB" sz="1200" dirty="0">
                <a:solidFill>
                  <a:prstClr val="black"/>
                </a:solidFill>
                <a:latin typeface="Arial" panose="020B0604020202020204" pitchFamily="34" charset="0"/>
                <a:cs typeface="Arial" panose="020B0604020202020204" pitchFamily="34" charset="0"/>
              </a:rPr>
              <a:t>things </a:t>
            </a:r>
            <a:r>
              <a:rPr lang="en-GB" sz="1200" dirty="0">
                <a:latin typeface="Arial" panose="020B0604020202020204" pitchFamily="34" charset="0"/>
                <a:cs typeface="Arial" panose="020B0604020202020204" pitchFamily="34" charset="0"/>
              </a:rPr>
              <a:t>should they have </a:t>
            </a:r>
            <a:r>
              <a:rPr lang="en-GB" sz="1200" dirty="0">
                <a:solidFill>
                  <a:prstClr val="black"/>
                </a:solidFill>
                <a:latin typeface="Arial" panose="020B0604020202020204" pitchFamily="34" charset="0"/>
                <a:cs typeface="Arial" panose="020B0604020202020204" pitchFamily="34" charset="0"/>
              </a:rPr>
              <a:t>done to get immortalised?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60588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a:solidFill>
                  <a:schemeClr val="tx1"/>
                </a:solidFill>
                <a:effectLst/>
                <a:latin typeface="+mn-lt"/>
                <a:ea typeface="+mn-ea"/>
                <a:cs typeface="+mn-cs"/>
              </a:rPr>
              <a:t>  </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By </a:t>
            </a:r>
            <a:r>
              <a:rPr lang="en-GB" dirty="0" err="1"/>
              <a:t>RedCoat</a:t>
            </a:r>
            <a:r>
              <a:rPr lang="en-GB" dirty="0"/>
              <a:t> - Own work, CC BY-SA 4.0, https://</a:t>
            </a:r>
            <a:r>
              <a:rPr lang="en-GB" dirty="0" err="1"/>
              <a:t>commons.wikimedia.org</a:t>
            </a:r>
            <a:r>
              <a:rPr lang="en-GB" dirty="0"/>
              <a:t>/w/</a:t>
            </a:r>
            <a:r>
              <a:rPr lang="en-GB" dirty="0" err="1"/>
              <a:t>index.php?curid</a:t>
            </a:r>
            <a:r>
              <a:rPr lang="en-GB" dirty="0"/>
              <a:t>=3084840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15297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Although this PPT is written as a teacher-led</a:t>
            </a:r>
            <a:r>
              <a:rPr lang="en-GB" baseline="0" dirty="0">
                <a:ea typeface="MS PGothic" pitchFamily="34" charset="-128"/>
                <a:cs typeface="Arial" charset="0"/>
              </a:rPr>
              <a:t> </a:t>
            </a:r>
            <a:r>
              <a:rPr lang="en-GB" dirty="0">
                <a:ea typeface="MS PGothic" pitchFamily="34" charset="-128"/>
                <a:cs typeface="Arial" charset="0"/>
              </a:rPr>
              <a:t>classroom presentation, it is designed so that all the activities and research tasks within it</a:t>
            </a:r>
            <a:r>
              <a:rPr lang="en-GB" baseline="0" dirty="0">
                <a:ea typeface="MS PGothic" pitchFamily="34" charset="-128"/>
                <a:cs typeface="Arial" charset="0"/>
              </a:rPr>
              <a:t> </a:t>
            </a:r>
            <a:r>
              <a:rPr lang="en-GB" dirty="0">
                <a:ea typeface="MS PGothic" pitchFamily="34" charset="-128"/>
                <a:cs typeface="Arial" charset="0"/>
              </a:rPr>
              <a:t>could be done by students as part of their home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r>
              <a:rPr lang="en-GB" sz="1400" b="1" dirty="0">
                <a:latin typeface="Arial" panose="020B0604020202020204" pitchFamily="34" charset="0"/>
                <a:cs typeface="Arial" panose="020B0604020202020204" pitchFamily="34" charset="0"/>
              </a:rPr>
              <a:t>Note to teachers:</a:t>
            </a:r>
          </a:p>
          <a:p>
            <a:endParaRPr lang="en-GB" sz="1100"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The following resources all relate to public statues and memorials. They have been divided into a series of ‘themes’ (listed below) which can be looked at consecutively or as a ‘pick &amp; mix’ of stand </a:t>
            </a:r>
            <a:r>
              <a:rPr lang="en-GB" dirty="0">
                <a:latin typeface="Arial" panose="020B0604020202020204" pitchFamily="34" charset="0"/>
                <a:cs typeface="Arial" panose="020B0604020202020204" pitchFamily="34" charset="0"/>
              </a:rPr>
              <a:t>alone, or combined, </a:t>
            </a:r>
            <a:r>
              <a:rPr lang="en-GB" dirty="0">
                <a:solidFill>
                  <a:srgbClr val="000000"/>
                </a:solidFill>
                <a:latin typeface="Arial" panose="020B0604020202020204" pitchFamily="34" charset="0"/>
                <a:cs typeface="Arial" panose="020B0604020202020204" pitchFamily="34" charset="0"/>
              </a:rPr>
              <a:t>activities.</a:t>
            </a:r>
          </a:p>
          <a:p>
            <a:r>
              <a:rPr lang="en-GB" dirty="0">
                <a:solidFill>
                  <a:srgbClr val="000000"/>
                </a:solidFill>
                <a:latin typeface="Arial" panose="020B0604020202020204" pitchFamily="34" charset="0"/>
                <a:cs typeface="Arial" panose="020B0604020202020204" pitchFamily="34" charset="0"/>
              </a:rPr>
              <a:t>The themes covered are:</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Introduction: ‘Immortalised’</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The ‘Great and Good’</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Difficult Histories</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Everyday People</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LGBTQI</a:t>
            </a:r>
            <a:r>
              <a:rPr lang="en-GB" dirty="0">
                <a:solidFill>
                  <a:srgbClr val="000000"/>
                </a:solidFill>
                <a:latin typeface="Arial" panose="020B0604020202020204" pitchFamily="34" charset="0"/>
                <a:cs typeface="Arial" panose="020B0604020202020204" pitchFamily="34" charset="0"/>
              </a:rPr>
              <a:t> (Lesbian, Gay, Bisexual, Transgender, Queer and Intersex)</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Ethnic Diversity</a:t>
            </a:r>
            <a:endParaRPr lang="en-GB" dirty="0">
              <a:solidFill>
                <a:srgbClr val="000000"/>
              </a:solidFill>
              <a:latin typeface="Arial" panose="020B0604020202020204" pitchFamily="34" charset="0"/>
              <a:cs typeface="Arial" panose="020B0604020202020204" pitchFamily="34" charset="0"/>
            </a:endParaRP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Women</a:t>
            </a:r>
          </a:p>
          <a:p>
            <a:pPr marL="342900" indent="-342900">
              <a:buFont typeface="+mj-lt"/>
              <a:buAutoNum type="arabicPeriod"/>
            </a:pPr>
            <a:r>
              <a:rPr lang="en-GB" b="1" dirty="0">
                <a:solidFill>
                  <a:srgbClr val="000000"/>
                </a:solidFill>
                <a:latin typeface="Arial" panose="020B0604020202020204" pitchFamily="34" charset="0"/>
                <a:cs typeface="Arial" panose="020B0604020202020204" pitchFamily="34" charset="0"/>
              </a:rPr>
              <a:t>Disability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We are aware that looking at these topics through themes or as a list is not ideal and that the best way to look at these topics would</a:t>
            </a:r>
            <a:r>
              <a:rPr lang="en-GB" baseline="0" dirty="0">
                <a:ea typeface="MS PGothic" pitchFamily="34" charset="-128"/>
                <a:cs typeface="Arial" charset="0"/>
              </a:rPr>
              <a:t> as part of a blended learning scheme of work.  We hope the information in the following slides can be easily adapted/incorporated into your own schemes of work.</a:t>
            </a: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PowerPoint relates to this Teaching  Activity: </a:t>
            </a:r>
            <a:r>
              <a:rPr lang="en-US" sz="1200" dirty="0">
                <a:latin typeface="Arial" panose="020B0604020202020204" pitchFamily="34" charset="0"/>
                <a:cs typeface="Arial" panose="020B0604020202020204" pitchFamily="34" charset="0"/>
                <a:hlinkClick r:id="rId3"/>
              </a:rPr>
              <a:t>https://historicengland.org.uk/services-skills/education/teaching-activities/who-how-why-do-we-remember</a:t>
            </a:r>
            <a:r>
              <a:rPr lang="en-US" sz="1200" dirty="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623809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a:solidFill>
                  <a:schemeClr val="tx1"/>
                </a:solidFill>
                <a:effectLst/>
                <a:latin typeface="+mn-lt"/>
                <a:ea typeface="+mn-ea"/>
                <a:cs typeface="+mn-cs"/>
              </a:rPr>
              <a:t>  </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By </a:t>
            </a:r>
            <a:r>
              <a:rPr lang="en-GB" dirty="0" err="1"/>
              <a:t>RedCoat</a:t>
            </a:r>
            <a:r>
              <a:rPr lang="en-GB" dirty="0"/>
              <a:t> - Own work, CC BY-SA 4.0, https://</a:t>
            </a:r>
            <a:r>
              <a:rPr lang="en-GB" dirty="0" err="1"/>
              <a:t>commons.wikimedia.org</a:t>
            </a:r>
            <a:r>
              <a:rPr lang="en-GB" dirty="0"/>
              <a:t>/w/</a:t>
            </a:r>
            <a:r>
              <a:rPr lang="en-GB" dirty="0" err="1"/>
              <a:t>index.php?curid</a:t>
            </a:r>
            <a:r>
              <a:rPr lang="en-GB" dirty="0"/>
              <a:t>=3084840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406316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https://historicengland.org.uk/images-books/photos/item/IOE01/01945/01</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Mrs Mary Winch. Source: Historic England Archive – IOE01/01945/01</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https://commons.wikimedia.org/wiki/File:The_Beatles_Statues.jpg</a:t>
            </a:r>
            <a:endParaRPr lang="en-GB" dirty="0"/>
          </a:p>
          <a:p>
            <a:r>
              <a:rPr lang="en-GB" sz="1200" kern="1200" baseline="0" dirty="0">
                <a:solidFill>
                  <a:schemeClr val="tx1"/>
                </a:solidFill>
                <a:effectLst/>
                <a:latin typeface="+mn-lt"/>
                <a:ea typeface="+mn-ea"/>
                <a:cs typeface="+mn-cs"/>
              </a:rPr>
              <a:t>Image Attribution: </a:t>
            </a:r>
            <a:r>
              <a:rPr lang="en-GB" sz="1200" b="0" i="0" kern="1200" dirty="0" err="1">
                <a:solidFill>
                  <a:schemeClr val="tx1"/>
                </a:solidFill>
                <a:effectLst/>
                <a:latin typeface="+mn-lt"/>
                <a:ea typeface="+mn-ea"/>
                <a:cs typeface="+mn-cs"/>
              </a:rPr>
              <a:t>Loz</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Pycock</a:t>
            </a:r>
            <a:r>
              <a:rPr lang="en-GB" sz="1200" b="0" i="0" kern="1200" dirty="0">
                <a:solidFill>
                  <a:schemeClr val="tx1"/>
                </a:solidFill>
                <a:effectLst/>
                <a:latin typeface="+mn-lt"/>
                <a:ea typeface="+mn-ea"/>
                <a:cs typeface="+mn-cs"/>
              </a:rPr>
              <a:t> / CC BY-SA (https://</a:t>
            </a:r>
            <a:r>
              <a:rPr lang="en-GB" sz="1200" b="0" i="0" kern="1200" dirty="0" err="1">
                <a:solidFill>
                  <a:schemeClr val="tx1"/>
                </a:solidFill>
                <a:effectLst/>
                <a:latin typeface="+mn-lt"/>
                <a:ea typeface="+mn-ea"/>
                <a:cs typeface="+mn-cs"/>
              </a:rPr>
              <a:t>creativecommons.org</a:t>
            </a:r>
            <a:r>
              <a:rPr lang="en-GB" sz="1200" b="0" i="0" kern="1200" dirty="0">
                <a:solidFill>
                  <a:schemeClr val="tx1"/>
                </a:solidFill>
                <a:effectLst/>
                <a:latin typeface="+mn-lt"/>
                <a:ea typeface="+mn-ea"/>
                <a:cs typeface="+mn-cs"/>
              </a:rPr>
              <a:t>/licenses/by-</a:t>
            </a:r>
            <a:r>
              <a:rPr lang="en-GB" sz="1200" b="0" i="0" kern="1200" dirty="0" err="1">
                <a:solidFill>
                  <a:schemeClr val="tx1"/>
                </a:solidFill>
                <a:effectLst/>
                <a:latin typeface="+mn-lt"/>
                <a:ea typeface="+mn-ea"/>
                <a:cs typeface="+mn-cs"/>
              </a:rPr>
              <a:t>sa</a:t>
            </a:r>
            <a:r>
              <a:rPr lang="en-GB" sz="1200" b="0" i="0" kern="1200" dirty="0">
                <a:solidFill>
                  <a:schemeClr val="tx1"/>
                </a:solidFill>
                <a:effectLst/>
                <a:latin typeface="+mn-lt"/>
                <a:ea typeface="+mn-ea"/>
                <a:cs typeface="+mn-cs"/>
              </a:rPr>
              <a:t>/2.0)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162418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https://historicengland.org.uk/images-books/photos/item/IOE01/03213/09</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Mr Charles </a:t>
            </a:r>
            <a:r>
              <a:rPr lang="en-GB" sz="1200" b="0" i="0" kern="1200" dirty="0" err="1">
                <a:solidFill>
                  <a:schemeClr val="tx1"/>
                </a:solidFill>
                <a:effectLst/>
                <a:latin typeface="+mn-lt"/>
                <a:ea typeface="+mn-ea"/>
                <a:cs typeface="+mn-cs"/>
              </a:rPr>
              <a:t>Satterly</a:t>
            </a:r>
            <a:r>
              <a:rPr lang="en-GB" sz="1200" b="0" i="0" kern="1200" dirty="0">
                <a:solidFill>
                  <a:schemeClr val="tx1"/>
                </a:solidFill>
                <a:effectLst/>
                <a:latin typeface="+mn-lt"/>
                <a:ea typeface="+mn-ea"/>
                <a:cs typeface="+mn-cs"/>
              </a:rPr>
              <a:t>. Source: Historic England Archive – IOE01/03213/09</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https://www.flickr.com/photos/129231073@N06/31705064380</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Fred Romero </a:t>
            </a:r>
            <a:r>
              <a:rPr lang="en-GB" dirty="0">
                <a:hlinkClick r:id="rId5"/>
              </a:rPr>
              <a:t>https://creativecommons.org/licenses/by/2.0/</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726873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https://commons.wikimedia.org/wiki/File:Roald_Dahls_Memorial_Seat,_Great_Missenden_(geograph_2373417).jpg</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David </a:t>
            </a:r>
            <a:r>
              <a:rPr lang="en-GB" sz="1200" b="0" i="0" kern="1200" dirty="0" err="1">
                <a:solidFill>
                  <a:schemeClr val="tx1"/>
                </a:solidFill>
                <a:effectLst/>
                <a:latin typeface="+mn-lt"/>
                <a:ea typeface="+mn-ea"/>
                <a:cs typeface="+mn-cs"/>
              </a:rPr>
              <a:t>Hillas</a:t>
            </a:r>
            <a:r>
              <a:rPr lang="en-GB" sz="1200" b="0" i="0" kern="1200" dirty="0">
                <a:solidFill>
                  <a:schemeClr val="tx1"/>
                </a:solidFill>
                <a:effectLst/>
                <a:latin typeface="+mn-lt"/>
                <a:ea typeface="+mn-ea"/>
                <a:cs typeface="+mn-cs"/>
              </a:rPr>
              <a:t> / Roald Dahl&amp;#039;s Memorial Seat, Great Missenden</a:t>
            </a:r>
          </a:p>
          <a:p>
            <a:r>
              <a:rPr lang="en-GB" sz="1200" b="0" i="0" kern="1200" dirty="0">
                <a:solidFill>
                  <a:schemeClr val="tx1"/>
                </a:solidFill>
                <a:effectLst/>
                <a:latin typeface="+mn-lt"/>
                <a:ea typeface="+mn-ea"/>
                <a:cs typeface="+mn-cs"/>
              </a:rPr>
              <a:t>Inscription on Roald Dahl Memorial Seat: </a:t>
            </a:r>
            <a:r>
              <a:rPr lang="en-GB" b="0" dirty="0">
                <a:latin typeface="Arial" panose="020B0604020202020204" pitchFamily="34" charset="0"/>
                <a:cs typeface="Arial" panose="020B0604020202020204" pitchFamily="34" charset="0"/>
              </a:rPr>
              <a:t>"We have tears in our eyes As we wave our goodbyes We so loved being with you we three So do please now and then Come and see us again The Giraffe and the Pelly and me". </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https://historicengland.org.uk/images-books/photos/item/IOE01/09904/07</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Ms Linda Margaret Simmonds. Source: Historic England Archive –IOE01/09904/07</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74422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https://historicengland.org.uk/images-books/photos/item/DP217961</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Historic England Archive – DP217961</a:t>
            </a:r>
          </a:p>
          <a:p>
            <a:endParaRPr lang="en-GB"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https://historicengland.org.uk/images-books/photos/item/AA98/05631</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Historic England Archive – AA98/05631</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02794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1914961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ea typeface="MS PGothic" pitchFamily="34" charset="-128"/>
                <a:cs typeface="Arial" charset="0"/>
              </a:rPr>
              <a:t>Image:</a:t>
            </a:r>
            <a:r>
              <a:rPr lang="en-GB" dirty="0" err="1">
                <a:hlinkClick r:id="rId3"/>
              </a:rPr>
              <a:t>https</a:t>
            </a:r>
            <a:r>
              <a:rPr lang="en-GB" dirty="0">
                <a:hlinkClick r:id="rId3"/>
              </a:rPr>
              <a:t>://twitter.com/DavidOlusoga/photo</a:t>
            </a:r>
            <a:endParaRPr lang="en-GB" dirty="0">
              <a:ea typeface="MS PGothic" pitchFamily="34" charset="-128"/>
              <a:cs typeface="Arial" charset="0"/>
            </a:endParaRPr>
          </a:p>
          <a:p>
            <a:r>
              <a:rPr lang="en-GB" dirty="0">
                <a:ea typeface="MS PGothic" pitchFamily="34" charset="-128"/>
                <a:cs typeface="Arial" charset="0"/>
              </a:rPr>
              <a:t>Image</a:t>
            </a:r>
            <a:r>
              <a:rPr lang="en-GB" baseline="0" dirty="0">
                <a:ea typeface="MS PGothic" pitchFamily="34" charset="-128"/>
                <a:cs typeface="Arial" charset="0"/>
              </a:rPr>
              <a:t> Attribution: </a:t>
            </a:r>
            <a:r>
              <a:rPr lang="en-GB" dirty="0">
                <a:hlinkClick r:id="rId4"/>
              </a:rPr>
              <a:t>https://twitter.com/davidolusoga</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858492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do we mean by difficult or contested history? Who is it difficult for, who is contesting, protesting, criticising and who is defending the stories of statues?</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makes a monument, memorial or statue’s story contested? How have opinions and values changed since the monument, memorial or statue was first erected/ put up?</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Should we remove monuments, memorials and statues of people with difficult or contested histories? What should we would put in their place?</a:t>
            </a:r>
          </a:p>
          <a:p>
            <a:pPr marL="34290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do we tell these stories?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703830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905105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377057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Ask students to think</a:t>
            </a:r>
            <a:r>
              <a:rPr lang="en-GB" baseline="0" dirty="0">
                <a:ea typeface="MS PGothic" pitchFamily="34" charset="-128"/>
                <a:cs typeface="Arial" charset="0"/>
              </a:rPr>
              <a:t> about what the word might mean. Encourage them to break the word down – have they heard the word ‘immortal’ in books or films? Does this help them understand ‘immortalised’? Using their own knowledge or by researching in a dictionary or online come up with a series of definitions for the word ‘immortalised’. As a class, or as part of a home learning online discussion forum, decide which you think are the most appropriate?</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854940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2303568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334909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910867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sz="1200" u="sng" kern="1200" dirty="0">
                <a:solidFill>
                  <a:schemeClr val="tx1"/>
                </a:solidFill>
                <a:effectLst/>
                <a:latin typeface="+mn-lt"/>
                <a:ea typeface="+mn-ea"/>
                <a:cs typeface="+mn-cs"/>
                <a:hlinkClick r:id="rId3"/>
              </a:rPr>
              <a:t>https://commons.wikimedia.org/wiki/File:Statue_Of_Edward_Colston.jpg</a:t>
            </a:r>
            <a:endParaRPr lang="en-GB" sz="1200" kern="1200" dirty="0">
              <a:solidFill>
                <a:schemeClr val="tx1"/>
              </a:solidFill>
              <a:effectLst/>
              <a:latin typeface="+mn-lt"/>
              <a:ea typeface="+mn-ea"/>
              <a:cs typeface="+mn-cs"/>
            </a:endParaRPr>
          </a:p>
          <a:p>
            <a:r>
              <a:rPr lang="en-GB" dirty="0">
                <a:ea typeface="MS PGothic" pitchFamily="34" charset="-128"/>
                <a:cs typeface="Arial" charset="0"/>
              </a:rPr>
              <a:t>Image Attribution: Simon Cobb / CC0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120980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a:t>
            </a:r>
            <a:r>
              <a:rPr lang="en-GB" sz="1200" u="sng" kern="1200" dirty="0">
                <a:solidFill>
                  <a:schemeClr val="tx1"/>
                </a:solidFill>
                <a:effectLst/>
                <a:latin typeface="+mn-lt"/>
                <a:ea typeface="+mn-ea"/>
                <a:cs typeface="+mn-cs"/>
                <a:hlinkClick r:id="rId3"/>
              </a:rPr>
              <a:t>https://historicengland.org.uk/services-skills/education/educational-images/memorial-to-a-merchant-the-edward-colston-monument-1366</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Attribution: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Reproduced by permission of Historic England Archive ref: bb86/08594</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2321078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empty pedestal of the statue of Edward Colton in Bristol, the day after protesters felled the statue and rolled it into the harbour. The ground is covered with Black Lives Matter placards. Watch this film to find out more:</a:t>
            </a:r>
          </a:p>
          <a:p>
            <a:r>
              <a:rPr lang="en-GB" dirty="0">
                <a:hlinkClick r:id="rId3"/>
              </a:rPr>
              <a:t>https://www.youtube.com/watch?v=l70SI9I1UPk</a:t>
            </a:r>
            <a:endParaRPr lang="en-GB" dirty="0"/>
          </a:p>
          <a:p>
            <a:r>
              <a:rPr lang="en-GB" sz="1200" u="sng" kern="1200" dirty="0">
                <a:solidFill>
                  <a:schemeClr val="tx1"/>
                </a:solidFill>
                <a:effectLst/>
                <a:latin typeface="+mn-lt"/>
                <a:ea typeface="+mn-ea"/>
                <a:cs typeface="+mn-cs"/>
                <a:hlinkClick r:id="rId4"/>
              </a:rPr>
              <a:t>https://counteringcolston.wordpress.com/</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5"/>
              </a:rPr>
              <a:t>https://en.wikipedia.org/wiki/Killing_of_George_Floyd</a:t>
            </a:r>
            <a:r>
              <a:rPr lang="en-GB" sz="1200" kern="1200" dirty="0">
                <a:solidFill>
                  <a:schemeClr val="tx1"/>
                </a:solidFill>
                <a:effectLst/>
                <a:latin typeface="+mn-lt"/>
                <a:ea typeface="+mn-ea"/>
                <a:cs typeface="+mn-cs"/>
              </a:rPr>
              <a:t> </a:t>
            </a:r>
          </a:p>
          <a:p>
            <a:endParaRPr lang="en-US" dirty="0"/>
          </a:p>
          <a:p>
            <a:endParaRPr lang="en-US" dirty="0"/>
          </a:p>
          <a:p>
            <a:r>
              <a:rPr lang="en-GB" dirty="0"/>
              <a:t>Image: </a:t>
            </a:r>
            <a:r>
              <a:rPr lang="en-GB" dirty="0">
                <a:hlinkClick r:id="rId6"/>
              </a:rPr>
              <a:t>https://commons.wikimedia.org/wiki/File:Edward_Colston_-_empty_pedestal.jpg</a:t>
            </a:r>
            <a:endParaRPr lang="en-GB" dirty="0"/>
          </a:p>
          <a:p>
            <a:r>
              <a:rPr lang="en-GB" dirty="0"/>
              <a:t>Image Attribution: Caitlin Hobbs / CC BY (https://</a:t>
            </a:r>
            <a:r>
              <a:rPr lang="en-GB" dirty="0" err="1"/>
              <a:t>creativecommons.org</a:t>
            </a:r>
            <a:r>
              <a:rPr lang="en-GB" dirty="0"/>
              <a:t>/licenses/by/3.0)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2919900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a:hlinkClick r:id="rId3"/>
              </a:rPr>
              <a:t>https://www.bristolpost.co.uk/news/bristol-news/gallery/removal-edward-colston-statue-bristol-4215124</a:t>
            </a:r>
            <a:endParaRPr lang="en-GB" dirty="0"/>
          </a:p>
          <a:p>
            <a:r>
              <a:rPr lang="en-GB" dirty="0"/>
              <a:t>Image Attribution: Bristol City Council (BCC), via Bristol Design</a:t>
            </a:r>
          </a:p>
          <a:p>
            <a:endParaRPr lang="en-GB" dirty="0"/>
          </a:p>
          <a:p>
            <a:r>
              <a:rPr lang="en-GB" dirty="0">
                <a:ea typeface="MS PGothic" pitchFamily="34" charset="-128"/>
                <a:cs typeface="Arial" charset="0"/>
              </a:rPr>
              <a:t>NB: This information about the plan to exhibit it in a museum is true as of July 2020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583117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a:hlinkClick r:id="rId3"/>
              </a:rPr>
              <a:t>https://www.bristol247.com/news-and-features/news/sculptor-behind-plaque-brands-bristol-slavery-capital-speaks/</a:t>
            </a:r>
            <a:endParaRPr lang="en-GB" dirty="0"/>
          </a:p>
          <a:p>
            <a:r>
              <a:rPr lang="en-GB" dirty="0"/>
              <a:t>Image Attribution: Bristol Post/Will</a:t>
            </a:r>
            <a:r>
              <a:rPr lang="en-GB" baseline="0" dirty="0"/>
              <a:t> Coles</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247154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u="sng" kern="1200" dirty="0">
                <a:solidFill>
                  <a:schemeClr val="tx1"/>
                </a:solidFill>
                <a:effectLst/>
                <a:latin typeface="+mn-lt"/>
                <a:ea typeface="+mn-ea"/>
                <a:cs typeface="+mn-cs"/>
                <a:hlinkClick r:id="rId3"/>
              </a:rPr>
              <a:t>https://youtu.be/EIr_sIOUnYk</a:t>
            </a:r>
            <a:r>
              <a:rPr lang="en-GB" sz="1200" kern="1200" dirty="0">
                <a:solidFill>
                  <a:schemeClr val="tx1"/>
                </a:solidFill>
                <a:effectLst/>
                <a:latin typeface="+mn-lt"/>
                <a:ea typeface="+mn-ea"/>
                <a:cs typeface="+mn-cs"/>
              </a:rPr>
              <a:t>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51735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u="sng" kern="1200" dirty="0">
                <a:solidFill>
                  <a:schemeClr val="tx1"/>
                </a:solidFill>
                <a:effectLst/>
                <a:latin typeface="+mn-lt"/>
                <a:ea typeface="+mn-ea"/>
                <a:cs typeface="+mn-cs"/>
                <a:hlinkClick r:id="rId3"/>
              </a:rPr>
              <a:t>https://youtu.be/EIr_sIOUnYk</a:t>
            </a:r>
            <a:r>
              <a:rPr lang="en-GB" sz="1200" kern="1200" dirty="0">
                <a:solidFill>
                  <a:schemeClr val="tx1"/>
                </a:solidFill>
                <a:effectLst/>
                <a:latin typeface="+mn-lt"/>
                <a:ea typeface="+mn-ea"/>
                <a:cs typeface="+mn-cs"/>
              </a:rPr>
              <a:t> </a:t>
            </a:r>
            <a:endParaRPr lang="en-GB" dirty="0"/>
          </a:p>
          <a:p>
            <a:r>
              <a:rPr lang="en-GB" dirty="0"/>
              <a:t>Image: </a:t>
            </a:r>
            <a:r>
              <a:rPr lang="en-GB" dirty="0">
                <a:hlinkClick r:id="rId4"/>
              </a:rPr>
              <a:t>https://commons.wikimedia.org/w/index.php?curid=36788710</a:t>
            </a:r>
            <a:endParaRPr lang="en-GB" dirty="0"/>
          </a:p>
          <a:p>
            <a:r>
              <a:rPr lang="en-GB" dirty="0"/>
              <a:t>Image Attribution: Andrew Hull Foote / Public domain - This file is from the Mechanical Curator collection, a set of over 1 million images scanned from out-of-copyright books and released to Flickr Commons by the British Library. View image on </a:t>
            </a:r>
            <a:r>
              <a:rPr lang="en-GB" dirty="0" err="1"/>
              <a:t>FlickrView</a:t>
            </a:r>
            <a:r>
              <a:rPr lang="en-GB" dirty="0"/>
              <a:t> all images from </a:t>
            </a:r>
            <a:r>
              <a:rPr lang="en-GB" dirty="0" err="1"/>
              <a:t>bookView</a:t>
            </a:r>
            <a:r>
              <a:rPr lang="en-GB" dirty="0"/>
              <a:t> catalogue entry for book., Public 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153090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Quote taken from Historic England’s Immortalised Exhibition guide: </a:t>
            </a:r>
            <a:r>
              <a:rPr lang="en-GB" dirty="0">
                <a:hlinkClick r:id="rId3"/>
              </a:rPr>
              <a:t>https://historicengland.org.uk/content/docs/get-involved/immortalised-exhibition-guide/</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4112816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a:hlinkClick r:id="rId3"/>
              </a:rPr>
              <a:t>https://historicengland.org.uk/get-involved/help-write-history/immortalised/competition/#Section8Text</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Attribution: </a:t>
            </a:r>
            <a:r>
              <a:rPr lang="en-GB" sz="1200" b="0" i="0" kern="1200" dirty="0">
                <a:solidFill>
                  <a:schemeClr val="tx1"/>
                </a:solidFill>
                <a:effectLst/>
                <a:latin typeface="+mn-lt"/>
                <a:ea typeface="+mn-ea"/>
                <a:cs typeface="+mn-cs"/>
              </a:rPr>
              <a:t>© Historic England Archive ref: DP232600 &amp; DP232603</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3092642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now</a:t>
            </a:r>
            <a:r>
              <a:rPr lang="en-GB" baseline="0" dirty="0"/>
              <a:t> looked a series of reinterpretations of the statue before it’s removal students could discuss which they felt was the most successful.</a:t>
            </a:r>
          </a:p>
          <a:p>
            <a:endParaRPr lang="en-GB" dirty="0"/>
          </a:p>
          <a:p>
            <a:r>
              <a:rPr lang="en-GB" dirty="0"/>
              <a:t>Image: </a:t>
            </a:r>
            <a:r>
              <a:rPr lang="en-GB" dirty="0">
                <a:hlinkClick r:id="rId3"/>
              </a:rPr>
              <a:t>https://www.ppowgallery.com/exhibition/5241/work/fullscreen_exhib#&amp;panel1-2</a:t>
            </a:r>
            <a:endParaRPr lang="en-GB" dirty="0"/>
          </a:p>
          <a:p>
            <a:r>
              <a:rPr lang="en-GB" dirty="0"/>
              <a:t>Image Attribution: </a:t>
            </a:r>
            <a:r>
              <a:rPr lang="en-GB" sz="1200" b="0" i="0" kern="1200" dirty="0">
                <a:solidFill>
                  <a:schemeClr val="tx1"/>
                </a:solidFill>
                <a:effectLst/>
                <a:latin typeface="+mn-lt"/>
                <a:ea typeface="+mn-ea"/>
                <a:cs typeface="+mn-cs"/>
              </a:rPr>
              <a:t>Hew Locke/P.P.O.W</a:t>
            </a:r>
            <a:r>
              <a:rPr lang="en-GB" sz="1200" b="0" i="0" kern="1200" baseline="0" dirty="0">
                <a:solidFill>
                  <a:schemeClr val="tx1"/>
                </a:solidFill>
                <a:effectLst/>
                <a:latin typeface="+mn-lt"/>
                <a:ea typeface="+mn-ea"/>
                <a:cs typeface="+mn-cs"/>
              </a:rPr>
              <a:t> Gallery</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3177733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now</a:t>
            </a:r>
            <a:r>
              <a:rPr lang="en-GB" baseline="0" dirty="0"/>
              <a:t> looked a series of reinterpretations of the statue before it’s removal students could discuss which they felt was the most successful.</a:t>
            </a:r>
          </a:p>
          <a:p>
            <a:endParaRPr lang="en-GB" dirty="0"/>
          </a:p>
          <a:p>
            <a:r>
              <a:rPr lang="en-GB" dirty="0"/>
              <a:t>Image: </a:t>
            </a:r>
            <a:r>
              <a:rPr lang="en-GB" dirty="0">
                <a:hlinkClick r:id="rId3"/>
              </a:rPr>
              <a:t>https://www.ppowgallery.com/exhibition/5241/work/fullscreen_exhib#&amp;panel1-2</a:t>
            </a:r>
            <a:endParaRPr lang="en-GB" dirty="0"/>
          </a:p>
          <a:p>
            <a:r>
              <a:rPr lang="en-GB" dirty="0"/>
              <a:t>Image Attribution: </a:t>
            </a:r>
            <a:r>
              <a:rPr lang="en-GB" sz="1200" b="0" i="0" kern="1200" dirty="0">
                <a:solidFill>
                  <a:schemeClr val="tx1"/>
                </a:solidFill>
                <a:effectLst/>
                <a:latin typeface="+mn-lt"/>
                <a:ea typeface="+mn-ea"/>
                <a:cs typeface="+mn-cs"/>
              </a:rPr>
              <a:t>Hew Locke/P.P.O.W</a:t>
            </a:r>
            <a:r>
              <a:rPr lang="en-GB" sz="1200" b="0" i="0" kern="1200" baseline="0" dirty="0">
                <a:solidFill>
                  <a:schemeClr val="tx1"/>
                </a:solidFill>
                <a:effectLst/>
                <a:latin typeface="+mn-lt"/>
                <a:ea typeface="+mn-ea"/>
                <a:cs typeface="+mn-cs"/>
              </a:rPr>
              <a:t> Gallery</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284004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Examples of controversial figures </a:t>
            </a:r>
          </a:p>
          <a:p>
            <a:r>
              <a:rPr lang="en-GB" dirty="0">
                <a:ea typeface="MS PGothic" pitchFamily="34" charset="-128"/>
                <a:cs typeface="Arial" charset="0"/>
              </a:rPr>
              <a:t> </a:t>
            </a:r>
          </a:p>
          <a:p>
            <a:r>
              <a:rPr lang="en-GB" dirty="0">
                <a:ea typeface="MS PGothic" pitchFamily="34" charset="-128"/>
                <a:cs typeface="Arial" charset="0"/>
              </a:rPr>
              <a:t>Oliver Cromwell is credited by many with being a key figure in the development of Western democracy. But he also stands accused of leading massacres in Ireland.</a:t>
            </a:r>
          </a:p>
          <a:p>
            <a:endParaRPr lang="en-GB" dirty="0">
              <a:ea typeface="MS PGothic" pitchFamily="34" charset="-128"/>
              <a:cs typeface="Arial" charset="0"/>
            </a:endParaRPr>
          </a:p>
          <a:p>
            <a:r>
              <a:rPr lang="en-GB" dirty="0">
                <a:ea typeface="MS PGothic" pitchFamily="34" charset="-128"/>
                <a:cs typeface="Arial" charset="0"/>
              </a:rPr>
              <a:t>Cecil Rhodes was an imperialist, businessman and politician who played a dominant role in southern Africa in the late 19th Century, driving the annexation of vast swathes of land. He founded the De Beers diamond firm which until recently controlled the global trade. (Oxford)</a:t>
            </a:r>
          </a:p>
          <a:p>
            <a:endParaRPr lang="en-GB" dirty="0">
              <a:ea typeface="MS PGothic" pitchFamily="34" charset="-128"/>
              <a:cs typeface="Arial" charset="0"/>
            </a:endParaRPr>
          </a:p>
          <a:p>
            <a:r>
              <a:rPr lang="en-GB" dirty="0">
                <a:ea typeface="MS PGothic" pitchFamily="34" charset="-128"/>
                <a:cs typeface="Arial" charset="0"/>
              </a:rPr>
              <a:t>Robert Clive, the former mayor of Shrewsbury and first British governor of Bengal, has a statue in the Shropshire town’s main square. Clive, a military officer and East India Company official, amassed a huge personal fortune by seizing control of a vast swathe of India and surrounding parts of Asia. He oversaw atrocities including famines caused by disastrous crop production policies, and has been described by historian William Dalrymple as an “unstable sociopath”.</a:t>
            </a:r>
          </a:p>
          <a:p>
            <a:endParaRPr lang="en-GB" dirty="0">
              <a:ea typeface="MS PGothic" pitchFamily="34" charset="-128"/>
              <a:cs typeface="Arial" charset="0"/>
            </a:endParaRPr>
          </a:p>
          <a:p>
            <a:r>
              <a:rPr lang="en-GB" dirty="0">
                <a:ea typeface="MS PGothic" pitchFamily="34" charset="-128"/>
                <a:cs typeface="Arial" charset="0"/>
              </a:rPr>
              <a:t>Henry Havelock was a British General known for his role in brutally suppressing the Indian rebellion of 1857. Havelock sieged and retook the city of Kanpur from anti-Empire rebels and massacred its occupiers. In the conflict as a whole, 800,000 Indians were killed by British troops. (</a:t>
            </a:r>
            <a:r>
              <a:rPr lang="en-GB" dirty="0" err="1">
                <a:ea typeface="MS PGothic" pitchFamily="34" charset="-128"/>
                <a:cs typeface="Arial" charset="0"/>
              </a:rPr>
              <a:t>sunderland</a:t>
            </a:r>
            <a:r>
              <a:rPr lang="en-GB" dirty="0">
                <a:ea typeface="MS PGothic" pitchFamily="34" charset="-128"/>
                <a:cs typeface="Arial" charset="0"/>
              </a:rPr>
              <a:t>)</a:t>
            </a:r>
          </a:p>
          <a:p>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13748472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a:hlinkClick r:id="rId3"/>
              </a:rPr>
              <a:t>https://www.ppowgallery.com/exhibition/5241/work/fullscreen_exhib#&amp;panel1-2</a:t>
            </a:r>
            <a:endParaRPr lang="en-GB" dirty="0"/>
          </a:p>
          <a:p>
            <a:r>
              <a:rPr lang="en-GB" dirty="0"/>
              <a:t>Image Attribution: </a:t>
            </a:r>
            <a:r>
              <a:rPr lang="en-GB" sz="1200" b="0" i="0" kern="1200" dirty="0">
                <a:solidFill>
                  <a:schemeClr val="tx1"/>
                </a:solidFill>
                <a:effectLst/>
                <a:latin typeface="+mn-lt"/>
                <a:ea typeface="+mn-ea"/>
                <a:cs typeface="+mn-cs"/>
              </a:rPr>
              <a:t>Hew Locke/P.P.O.W</a:t>
            </a:r>
            <a:r>
              <a:rPr lang="en-GB" sz="1200" b="0" i="0" kern="1200" baseline="0" dirty="0">
                <a:solidFill>
                  <a:schemeClr val="tx1"/>
                </a:solidFill>
                <a:effectLst/>
                <a:latin typeface="+mn-lt"/>
                <a:ea typeface="+mn-ea"/>
                <a:cs typeface="+mn-cs"/>
              </a:rPr>
              <a:t> Gallery</a:t>
            </a:r>
            <a:endParaRPr lang="en-GB" sz="1200" b="0" i="0" kern="1200" dirty="0">
              <a:solidFill>
                <a:schemeClr val="tx1"/>
              </a:solidFill>
              <a:effectLst/>
              <a:latin typeface="+mn-lt"/>
              <a:ea typeface="+mn-ea"/>
              <a:cs typeface="+mn-cs"/>
            </a:endParaRPr>
          </a:p>
          <a:p>
            <a:endParaRPr lang="en-GB" dirty="0">
              <a:ea typeface="MS PGothic" pitchFamily="34" charset="-128"/>
              <a:cs typeface="Arial" charset="0"/>
            </a:endParaRPr>
          </a:p>
          <a:p>
            <a:r>
              <a:rPr lang="en-GB" dirty="0">
                <a:ea typeface="MS PGothic" pitchFamily="34" charset="-128"/>
                <a:cs typeface="Arial" charset="0"/>
              </a:rPr>
              <a:t>Examples of controversial figures </a:t>
            </a:r>
          </a:p>
          <a:p>
            <a:r>
              <a:rPr lang="en-GB" dirty="0">
                <a:ea typeface="MS PGothic" pitchFamily="34" charset="-128"/>
                <a:cs typeface="Arial" charset="0"/>
              </a:rPr>
              <a:t> </a:t>
            </a:r>
          </a:p>
          <a:p>
            <a:r>
              <a:rPr lang="en-GB" dirty="0">
                <a:ea typeface="MS PGothic" pitchFamily="34" charset="-128"/>
                <a:cs typeface="Arial" charset="0"/>
              </a:rPr>
              <a:t>Oliver Cromwell is credited by many with being a key figure in the development of Western democracy. But he also stands accused of leading massacres in Ireland.</a:t>
            </a:r>
          </a:p>
          <a:p>
            <a:endParaRPr lang="en-GB" dirty="0">
              <a:ea typeface="MS PGothic" pitchFamily="34" charset="-128"/>
              <a:cs typeface="Arial" charset="0"/>
            </a:endParaRPr>
          </a:p>
          <a:p>
            <a:r>
              <a:rPr lang="en-GB" dirty="0">
                <a:ea typeface="MS PGothic" pitchFamily="34" charset="-128"/>
                <a:cs typeface="Arial" charset="0"/>
              </a:rPr>
              <a:t>Cecil Rhodes was an imperialist, businessman and politician who played a dominant role in southern Africa in the late 19th Century, driving the annexation of vast swathes of land. He founded the De Beers diamond firm which until recently controlled the global trade. (Oxford)</a:t>
            </a:r>
          </a:p>
          <a:p>
            <a:endParaRPr lang="en-GB" dirty="0">
              <a:ea typeface="MS PGothic" pitchFamily="34" charset="-128"/>
              <a:cs typeface="Arial" charset="0"/>
            </a:endParaRPr>
          </a:p>
          <a:p>
            <a:r>
              <a:rPr lang="en-GB" dirty="0">
                <a:ea typeface="MS PGothic" pitchFamily="34" charset="-128"/>
                <a:cs typeface="Arial" charset="0"/>
              </a:rPr>
              <a:t>Robert Clive, the former mayor of Shrewsbury and first British governor of Bengal, has a statue in the Shropshire town’s main square. Clive, a military officer and East India Company official, amassed a huge personal fortune by seizing control of a vast swathe of India and surrounding parts of Asia. He oversaw atrocities including famines caused by disastrous crop production policies and has been described by historian William Dalrymple as an “unstable sociopath”.</a:t>
            </a:r>
          </a:p>
          <a:p>
            <a:endParaRPr lang="en-GB" dirty="0">
              <a:ea typeface="MS PGothic" pitchFamily="34" charset="-128"/>
              <a:cs typeface="Arial" charset="0"/>
            </a:endParaRPr>
          </a:p>
          <a:p>
            <a:r>
              <a:rPr lang="en-GB" dirty="0">
                <a:ea typeface="MS PGothic" pitchFamily="34" charset="-128"/>
                <a:cs typeface="Arial" charset="0"/>
              </a:rPr>
              <a:t>Henry Havelock was a British General known for his role in brutally suppressing the Indian rebellion of 1857. Havelock sieged and retook the city of Kanpur from anti-Empire rebels and massacred its occupiers. In the conflict as a whole, 800,000 Indians were killed by British troops. (</a:t>
            </a:r>
            <a:r>
              <a:rPr lang="en-GB" dirty="0" err="1">
                <a:ea typeface="MS PGothic" pitchFamily="34" charset="-128"/>
                <a:cs typeface="Arial" charset="0"/>
              </a:rPr>
              <a:t>sunderland</a:t>
            </a:r>
            <a:r>
              <a:rPr lang="en-GB" dirty="0">
                <a:ea typeface="MS PGothic" pitchFamily="34" charset="-128"/>
                <a:cs typeface="Arial" charset="0"/>
              </a:rPr>
              <a:t>)</a:t>
            </a:r>
          </a:p>
          <a:p>
            <a:r>
              <a:rPr lang="en-GB" dirty="0">
                <a:ea typeface="MS PGothic" pitchFamily="34" charset="-128"/>
                <a:cs typeface="Arial" charset="0"/>
              </a:rPr>
              <a:t> </a:t>
            </a:r>
          </a:p>
          <a:p>
            <a:r>
              <a:rPr lang="en-GB" dirty="0">
                <a:ea typeface="MS PGothic" pitchFamily="34" charset="-128"/>
                <a:cs typeface="Arial" charset="0"/>
              </a:rPr>
              <a:t> </a:t>
            </a:r>
          </a:p>
          <a:p>
            <a:r>
              <a:rPr lang="en-GB" dirty="0">
                <a:ea typeface="MS PGothic" pitchFamily="34" charset="-128"/>
                <a:cs typeface="Arial"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1021167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These discussions could take place in a classroom setting or online in your school approved virtual discussion areas.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2320922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do we remember everyday people and events?</a:t>
            </a:r>
          </a:p>
          <a:p>
            <a:pPr lvl="0"/>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do we tell the stories of ordinary people?</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Should memorials and statues commemorate ordinary people? Why? Why not?</a:t>
            </a:r>
          </a:p>
          <a:p>
            <a:pPr lvl="0"/>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Should statues remember British glories of the past, </a:t>
            </a:r>
            <a:r>
              <a:rPr lang="en-GB" sz="1200" dirty="0">
                <a:latin typeface="Arial" panose="020B0604020202020204" pitchFamily="34" charset="0"/>
                <a:cs typeface="Arial" panose="020B0604020202020204" pitchFamily="34" charset="0"/>
              </a:rPr>
              <a:t>ordinary people in the past, or should they actually highlight the local heroes of the present day?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230667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Image: </a:t>
            </a:r>
            <a:r>
              <a:rPr lang="en-GB" dirty="0">
                <a:hlinkClick r:id="rId3"/>
              </a:rPr>
              <a:t>https://historicengland.org.uk/images-books/photos/item/IOE01/03436/11</a:t>
            </a:r>
            <a:endParaRPr lang="en-GB" dirty="0">
              <a:ea typeface="MS PGothic" pitchFamily="34" charset="-128"/>
              <a:cs typeface="Arial" charset="0"/>
            </a:endParaRPr>
          </a:p>
          <a:p>
            <a:pPr fontAlgn="auto"/>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Copyright IoE Mr Paul Howard. Source Historic England Archive  ioe01_03436_11</a:t>
            </a:r>
          </a:p>
          <a:p>
            <a:br>
              <a:rPr lang="en-GB" dirty="0"/>
            </a:b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1154568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Image: </a:t>
            </a:r>
            <a:r>
              <a:rPr lang="en-GB" dirty="0">
                <a:hlinkClick r:id="rId3"/>
              </a:rPr>
              <a:t>https://historicengland.org.uk/whats-new/news/public-call-out-uncovers-englands-secret-and-unknown-memorials/</a:t>
            </a:r>
            <a:endParaRPr lang="en-GB" dirty="0">
              <a:ea typeface="MS PGothic" pitchFamily="34" charset="-128"/>
              <a:cs typeface="Arial" charset="0"/>
            </a:endParaRPr>
          </a:p>
          <a:p>
            <a:r>
              <a:rPr lang="en-GB" dirty="0">
                <a:ea typeface="MS PGothic" pitchFamily="34" charset="-128"/>
                <a:cs typeface="Arial" charset="0"/>
              </a:rPr>
              <a:t>Image: </a:t>
            </a:r>
            <a:r>
              <a:rPr lang="en-GB" dirty="0">
                <a:hlinkClick r:id="rId4"/>
              </a:rPr>
              <a:t>https://historicengland.org.uk/images-books/photos/item/IOE01/03436/11</a:t>
            </a:r>
            <a:endParaRPr lang="en-GB" dirty="0">
              <a:ea typeface="MS PGothic" pitchFamily="34" charset="-128"/>
              <a:cs typeface="Arial" charset="0"/>
            </a:endParaRPr>
          </a:p>
          <a:p>
            <a:pPr fontAlgn="auto"/>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Copyright IoE Mr Paul Howard. Source Historic England Archive  ioe01_03436_11</a:t>
            </a:r>
          </a:p>
          <a:p>
            <a:br>
              <a:rPr lang="en-GB" dirty="0"/>
            </a:b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3196574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MS PGothic" pitchFamily="34" charset="-128"/>
              <a:cs typeface="Arial" charset="0"/>
            </a:endParaRPr>
          </a:p>
          <a:p>
            <a:r>
              <a:rPr lang="en-GB" dirty="0">
                <a:hlinkClick r:id="rId3"/>
              </a:rPr>
              <a:t>https://www.google.com/maps/@51.5168354,-0.0977893,3a,75y,282.1h,93.07t/data=!3m8!1e1!3m6!1sAF1QipP2KqZRqFd77CAnHh1TRXvg4OZTEgCto0srleSN!2e10!3e11!6shttps:%2F%2Flh5.googleusercontent.com%2Fp%2FAF1QipP2KqZRqFd77CAnHh1TRXvg4OZTEgCto0srleSN%3Dw203-h100-k-no-pi-0-ya92.496666-ro-0-fo100!7i11652!8i5826</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410609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Text taken from: </a:t>
            </a:r>
            <a:r>
              <a:rPr lang="en-GB" dirty="0">
                <a:hlinkClick r:id="rId3"/>
              </a:rPr>
              <a:t>https://historicengland.org.uk/get-involved/help-write-history/immortalised/</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905179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ea typeface="MS PGothic" pitchFamily="34" charset="-128"/>
                <a:cs typeface="Arial" charset="0"/>
              </a:rPr>
              <a:t>Find out more about some of the plaques – either by zooming in on Google Street View or doing a search for images</a:t>
            </a:r>
            <a:r>
              <a:rPr lang="en-GB" sz="2000" baseline="0" dirty="0">
                <a:ea typeface="MS PGothic" pitchFamily="34" charset="-128"/>
                <a:cs typeface="Arial"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Arial" panose="020B0604020202020204" pitchFamily="34" charset="0"/>
                <a:cs typeface="Arial" panose="020B0604020202020204" pitchFamily="34" charset="0"/>
              </a:rPr>
              <a:t>What makes a hero in 21</a:t>
            </a:r>
            <a:r>
              <a:rPr lang="en-GB" sz="2000" baseline="30000" dirty="0">
                <a:solidFill>
                  <a:prstClr val="black"/>
                </a:solidFill>
                <a:latin typeface="Arial" panose="020B0604020202020204" pitchFamily="34" charset="0"/>
                <a:cs typeface="Arial" panose="020B0604020202020204" pitchFamily="34" charset="0"/>
              </a:rPr>
              <a:t>st</a:t>
            </a:r>
            <a:r>
              <a:rPr lang="en-GB" sz="2000" dirty="0">
                <a:solidFill>
                  <a:prstClr val="black"/>
                </a:solidFill>
                <a:latin typeface="Arial" panose="020B0604020202020204" pitchFamily="34" charset="0"/>
                <a:cs typeface="Arial" panose="020B0604020202020204" pitchFamily="34" charset="0"/>
              </a:rPr>
              <a:t> century England – is it different from the ones in the past?</a:t>
            </a:r>
            <a:endParaRPr lang="en-GB" sz="2000" baseline="0" dirty="0">
              <a:ea typeface="MS PGothic" pitchFamily="34" charset="-128"/>
              <a:cs typeface="Arial" charset="0"/>
            </a:endParaRPr>
          </a:p>
          <a:p>
            <a:r>
              <a:rPr lang="en-GB" sz="2000" baseline="0" dirty="0">
                <a:ea typeface="MS PGothic" pitchFamily="34" charset="-128"/>
                <a:cs typeface="Arial" charset="0"/>
              </a:rPr>
              <a:t>(</a:t>
            </a:r>
            <a:r>
              <a:rPr lang="en-GB" sz="2000" dirty="0">
                <a:hlinkClick r:id="rId3"/>
              </a:rPr>
              <a:t>https://www.google.com/search?q=Postman%E2%80%99s+Park+Memorial+to+Heroic+Self-Sacrifice&amp;rlz=1C1GGRV_enGB748GB748&amp;sxsrf=ALeKk02-6SFGlrwqvpZMfL4wsLkz9A_VzQ:1592567898223&amp;source=lnms&amp;tbm=isch&amp;sa=X&amp;ved=2ahUKEwjItOre6Y3qAhVHasAKHftSC-AQ_AUoAXoECAwQAw&amp;biw=1600&amp;bih=740</a:t>
            </a:r>
            <a:endParaRPr lang="en-GB" sz="2000" dirty="0">
              <a:ea typeface="MS PGothic" pitchFamily="34" charset="-128"/>
              <a:cs typeface="Arial" charset="0"/>
            </a:endParaRPr>
          </a:p>
          <a:p>
            <a:endParaRPr lang="en-GB" sz="2000" dirty="0">
              <a:hlinkClick r:id="" action="ppaction://noaction"/>
            </a:endParaRPr>
          </a:p>
          <a:p>
            <a:r>
              <a:rPr lang="en-GB" sz="2000" dirty="0">
                <a:hlinkClick r:id="" action="ppaction://noaction"/>
              </a:rPr>
              <a:t>https://www.google.com/maps/@51.5168354,-0.0977893,3a,75y,282.1h,93.07t/data=!3m8!1e1!3m6!1sAF1QipP2KqZRqFd77CAnHh1TRXvg4OZTEgCto0srleSN!2e10!3e11!6shttps:%2F%2Flh5.googleusercontent.com%2Fp%2FAF1QipP2KqZRqFd77CAnHh1TRXvg4OZTEgCto0srleSN%3Dw203-h100-k-no-pi-0-ya92.496666-ro-0-fo100!7i11652!8i5826</a:t>
            </a:r>
            <a:endParaRPr lang="en-GB" sz="2000"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345563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a:t>
            </a: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https://commons.wikimedia.org/wiki/File:Knife_Angel_installation_8.jpg</a:t>
            </a:r>
            <a:endParaRPr lang="en-GB" dirty="0"/>
          </a:p>
          <a:p>
            <a:r>
              <a:rPr lang="en-GB" sz="1200" kern="1200" baseline="0" dirty="0">
                <a:solidFill>
                  <a:schemeClr val="tx1"/>
                </a:solidFill>
                <a:effectLst/>
                <a:latin typeface="+mn-lt"/>
                <a:ea typeface="+mn-ea"/>
                <a:cs typeface="+mn-cs"/>
              </a:rPr>
              <a:t>Image Attribution: </a:t>
            </a:r>
            <a:r>
              <a:rPr lang="pl-PL" sz="1200" b="0" i="0" kern="1200" dirty="0" err="1">
                <a:solidFill>
                  <a:schemeClr val="tx1"/>
                </a:solidFill>
                <a:effectLst/>
                <a:latin typeface="+mn-lt"/>
                <a:ea typeface="+mn-ea"/>
                <a:cs typeface="+mn-cs"/>
              </a:rPr>
              <a:t>Rodhullandemu</a:t>
            </a:r>
            <a:r>
              <a:rPr lang="pl-PL" sz="1200" b="0" i="0" kern="1200" dirty="0">
                <a:solidFill>
                  <a:schemeClr val="tx1"/>
                </a:solidFill>
                <a:effectLst/>
                <a:latin typeface="+mn-lt"/>
                <a:ea typeface="+mn-ea"/>
                <a:cs typeface="+mn-cs"/>
              </a:rPr>
              <a:t> / CC BY-SA (</a:t>
            </a:r>
            <a:r>
              <a:rPr lang="pl-PL" sz="1200" b="0" i="0" kern="1200" dirty="0" err="1">
                <a:solidFill>
                  <a:schemeClr val="tx1"/>
                </a:solidFill>
                <a:effectLst/>
                <a:latin typeface="+mn-lt"/>
                <a:ea typeface="+mn-ea"/>
                <a:cs typeface="+mn-cs"/>
              </a:rPr>
              <a:t>https</a:t>
            </a:r>
            <a:r>
              <a:rPr lang="pl-PL" sz="1200" b="0" i="0" kern="1200" dirty="0">
                <a:solidFill>
                  <a:schemeClr val="tx1"/>
                </a:solidFill>
                <a:effectLst/>
                <a:latin typeface="+mn-lt"/>
                <a:ea typeface="+mn-ea"/>
                <a:cs typeface="+mn-cs"/>
              </a:rPr>
              <a:t>://</a:t>
            </a:r>
            <a:r>
              <a:rPr lang="pl-PL" sz="1200" b="0" i="0" kern="1200" dirty="0" err="1">
                <a:solidFill>
                  <a:schemeClr val="tx1"/>
                </a:solidFill>
                <a:effectLst/>
                <a:latin typeface="+mn-lt"/>
                <a:ea typeface="+mn-ea"/>
                <a:cs typeface="+mn-cs"/>
              </a:rPr>
              <a:t>creativecommons.org</a:t>
            </a:r>
            <a:r>
              <a:rPr lang="pl-PL" sz="1200" b="0" i="0" kern="1200" dirty="0">
                <a:solidFill>
                  <a:schemeClr val="tx1"/>
                </a:solidFill>
                <a:effectLst/>
                <a:latin typeface="+mn-lt"/>
                <a:ea typeface="+mn-ea"/>
                <a:cs typeface="+mn-cs"/>
              </a:rPr>
              <a:t>/</a:t>
            </a:r>
            <a:r>
              <a:rPr lang="pl-PL" sz="1200" b="0" i="0" kern="1200" dirty="0" err="1">
                <a:solidFill>
                  <a:schemeClr val="tx1"/>
                </a:solidFill>
                <a:effectLst/>
                <a:latin typeface="+mn-lt"/>
                <a:ea typeface="+mn-ea"/>
                <a:cs typeface="+mn-cs"/>
              </a:rPr>
              <a:t>licenses</a:t>
            </a:r>
            <a:r>
              <a:rPr lang="pl-PL" sz="1200" b="0" i="0" kern="1200" dirty="0">
                <a:solidFill>
                  <a:schemeClr val="tx1"/>
                </a:solidFill>
                <a:effectLst/>
                <a:latin typeface="+mn-lt"/>
                <a:ea typeface="+mn-ea"/>
                <a:cs typeface="+mn-cs"/>
              </a:rPr>
              <a:t>/by-</a:t>
            </a:r>
            <a:r>
              <a:rPr lang="pl-PL" sz="1200" b="0" i="0" kern="1200" dirty="0" err="1">
                <a:solidFill>
                  <a:schemeClr val="tx1"/>
                </a:solidFill>
                <a:effectLst/>
                <a:latin typeface="+mn-lt"/>
                <a:ea typeface="+mn-ea"/>
                <a:cs typeface="+mn-cs"/>
              </a:rPr>
              <a:t>sa</a:t>
            </a:r>
            <a:r>
              <a:rPr lang="pl-PL" sz="1200" b="0" i="0" kern="1200" dirty="0">
                <a:solidFill>
                  <a:schemeClr val="tx1"/>
                </a:solidFill>
                <a:effectLst/>
                <a:latin typeface="+mn-lt"/>
                <a:ea typeface="+mn-ea"/>
                <a:cs typeface="+mn-cs"/>
              </a:rPr>
              <a:t>/4.0)</a:t>
            </a:r>
            <a:endParaRPr lang="en-GB" dirty="0">
              <a:ea typeface="MS PGothic" pitchFamily="34" charset="-128"/>
              <a:cs typeface="Arial" charset="0"/>
            </a:endParaRPr>
          </a:p>
          <a:p>
            <a:endParaRPr lang="en-GB" baseline="0" dirty="0">
              <a:ea typeface="MS PGothic" pitchFamily="34" charset="-128"/>
              <a:cs typeface="Arial" charset="0"/>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https://</a:t>
            </a:r>
            <a:r>
              <a:rPr lang="en-GB" sz="1200" kern="1200" baseline="0" dirty="0" err="1">
                <a:solidFill>
                  <a:schemeClr val="tx1"/>
                </a:solidFill>
                <a:effectLst/>
                <a:latin typeface="+mn-lt"/>
                <a:ea typeface="+mn-ea"/>
                <a:cs typeface="+mn-cs"/>
              </a:rPr>
              <a:t>en.wikipedia.org</a:t>
            </a:r>
            <a:r>
              <a:rPr lang="en-GB" sz="1200" kern="1200" baseline="0" dirty="0">
                <a:solidFill>
                  <a:schemeClr val="tx1"/>
                </a:solidFill>
                <a:effectLst/>
                <a:latin typeface="+mn-lt"/>
                <a:ea typeface="+mn-ea"/>
                <a:cs typeface="+mn-cs"/>
              </a:rPr>
              <a:t>/wiki/Monuments_and_memorials_to_Horatio_Nelson,_1st_Viscount_Nelson#/media/File:Lord_Nelson,_</a:t>
            </a:r>
            <a:r>
              <a:rPr lang="en-GB" sz="1200" kern="1200" baseline="0" dirty="0" err="1">
                <a:solidFill>
                  <a:schemeClr val="tx1"/>
                </a:solidFill>
                <a:effectLst/>
                <a:latin typeface="+mn-lt"/>
                <a:ea typeface="+mn-ea"/>
                <a:cs typeface="+mn-cs"/>
              </a:rPr>
              <a:t>Nelson's_Column.JPG</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By </a:t>
            </a:r>
            <a:r>
              <a:rPr lang="en-GB" dirty="0" err="1"/>
              <a:t>RedCoat</a:t>
            </a:r>
            <a:r>
              <a:rPr lang="en-GB" dirty="0"/>
              <a:t> - Own work, CC BY-SA 4.0, https://</a:t>
            </a:r>
            <a:r>
              <a:rPr lang="en-GB" dirty="0" err="1"/>
              <a:t>commons.wikimedia.org</a:t>
            </a:r>
            <a:r>
              <a:rPr lang="en-GB" dirty="0"/>
              <a:t>/w/</a:t>
            </a:r>
            <a:r>
              <a:rPr lang="en-GB" dirty="0" err="1"/>
              <a:t>index.php?curid</a:t>
            </a:r>
            <a:r>
              <a:rPr lang="en-GB" dirty="0"/>
              <a:t>=3084840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2996730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https://historicengland.org.uk/images-books/photos/item/AAA02/01/S0412</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Copyright Graham Cooper and Doug Sargent. Source Historic England Archive  Ref:</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aaa02_01_s0412</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3372359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https://commons.wikimedia.org/wiki/File:Knife_Angel_installation_8.jpg</a:t>
            </a:r>
            <a:endParaRPr lang="en-GB" dirty="0"/>
          </a:p>
          <a:p>
            <a:r>
              <a:rPr lang="en-GB" sz="1200" kern="1200" baseline="0" dirty="0">
                <a:solidFill>
                  <a:schemeClr val="tx1"/>
                </a:solidFill>
                <a:effectLst/>
                <a:latin typeface="+mn-lt"/>
                <a:ea typeface="+mn-ea"/>
                <a:cs typeface="+mn-cs"/>
              </a:rPr>
              <a:t>Image Attribution: </a:t>
            </a:r>
            <a:r>
              <a:rPr lang="pl-PL" sz="1200" b="0" i="0" kern="1200" dirty="0" err="1">
                <a:solidFill>
                  <a:schemeClr val="tx1"/>
                </a:solidFill>
                <a:effectLst/>
                <a:latin typeface="+mn-lt"/>
                <a:ea typeface="+mn-ea"/>
                <a:cs typeface="+mn-cs"/>
              </a:rPr>
              <a:t>Rodhullandemu</a:t>
            </a:r>
            <a:r>
              <a:rPr lang="pl-PL" sz="1200" b="0" i="0" kern="1200" dirty="0">
                <a:solidFill>
                  <a:schemeClr val="tx1"/>
                </a:solidFill>
                <a:effectLst/>
                <a:latin typeface="+mn-lt"/>
                <a:ea typeface="+mn-ea"/>
                <a:cs typeface="+mn-cs"/>
              </a:rPr>
              <a:t> / CC BY-SA (</a:t>
            </a:r>
            <a:r>
              <a:rPr lang="pl-PL" sz="1200" b="0" i="0" kern="1200" dirty="0" err="1">
                <a:solidFill>
                  <a:schemeClr val="tx1"/>
                </a:solidFill>
                <a:effectLst/>
                <a:latin typeface="+mn-lt"/>
                <a:ea typeface="+mn-ea"/>
                <a:cs typeface="+mn-cs"/>
              </a:rPr>
              <a:t>https</a:t>
            </a:r>
            <a:r>
              <a:rPr lang="pl-PL" sz="1200" b="0" i="0" kern="1200" dirty="0">
                <a:solidFill>
                  <a:schemeClr val="tx1"/>
                </a:solidFill>
                <a:effectLst/>
                <a:latin typeface="+mn-lt"/>
                <a:ea typeface="+mn-ea"/>
                <a:cs typeface="+mn-cs"/>
              </a:rPr>
              <a:t>://</a:t>
            </a:r>
            <a:r>
              <a:rPr lang="pl-PL" sz="1200" b="0" i="0" kern="1200" dirty="0" err="1">
                <a:solidFill>
                  <a:schemeClr val="tx1"/>
                </a:solidFill>
                <a:effectLst/>
                <a:latin typeface="+mn-lt"/>
                <a:ea typeface="+mn-ea"/>
                <a:cs typeface="+mn-cs"/>
              </a:rPr>
              <a:t>creativecommons.org</a:t>
            </a:r>
            <a:r>
              <a:rPr lang="pl-PL" sz="1200" b="0" i="0" kern="1200" dirty="0">
                <a:solidFill>
                  <a:schemeClr val="tx1"/>
                </a:solidFill>
                <a:effectLst/>
                <a:latin typeface="+mn-lt"/>
                <a:ea typeface="+mn-ea"/>
                <a:cs typeface="+mn-cs"/>
              </a:rPr>
              <a:t>/</a:t>
            </a:r>
            <a:r>
              <a:rPr lang="pl-PL" sz="1200" b="0" i="0" kern="1200" dirty="0" err="1">
                <a:solidFill>
                  <a:schemeClr val="tx1"/>
                </a:solidFill>
                <a:effectLst/>
                <a:latin typeface="+mn-lt"/>
                <a:ea typeface="+mn-ea"/>
                <a:cs typeface="+mn-cs"/>
              </a:rPr>
              <a:t>licenses</a:t>
            </a:r>
            <a:r>
              <a:rPr lang="pl-PL" sz="1200" b="0" i="0" kern="1200" dirty="0">
                <a:solidFill>
                  <a:schemeClr val="tx1"/>
                </a:solidFill>
                <a:effectLst/>
                <a:latin typeface="+mn-lt"/>
                <a:ea typeface="+mn-ea"/>
                <a:cs typeface="+mn-cs"/>
              </a:rPr>
              <a:t>/by-</a:t>
            </a:r>
            <a:r>
              <a:rPr lang="pl-PL" sz="1200" b="0" i="0" kern="1200" dirty="0" err="1">
                <a:solidFill>
                  <a:schemeClr val="tx1"/>
                </a:solidFill>
                <a:effectLst/>
                <a:latin typeface="+mn-lt"/>
                <a:ea typeface="+mn-ea"/>
                <a:cs typeface="+mn-cs"/>
              </a:rPr>
              <a:t>sa</a:t>
            </a:r>
            <a:r>
              <a:rPr lang="pl-PL" sz="1200" b="0" i="0" kern="1200" dirty="0">
                <a:solidFill>
                  <a:schemeClr val="tx1"/>
                </a:solidFill>
                <a:effectLst/>
                <a:latin typeface="+mn-lt"/>
                <a:ea typeface="+mn-ea"/>
                <a:cs typeface="+mn-cs"/>
              </a:rPr>
              <a:t>/4.0)</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704336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inscription on the sculpture's plaque reads: </a:t>
            </a:r>
            <a:r>
              <a:rPr lang="en-GB" sz="1200" b="0" i="1" kern="1200" dirty="0">
                <a:solidFill>
                  <a:schemeClr val="tx1"/>
                </a:solidFill>
                <a:effectLst/>
                <a:latin typeface="+mn-lt"/>
                <a:ea typeface="+mn-ea"/>
                <a:cs typeface="+mn-cs"/>
              </a:rPr>
              <a:t>‘They said for king and country,</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we should do as we were bid.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They said old soldiers never die,</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but plenty young ones did.’</a:t>
            </a:r>
            <a:endParaRPr lang="en-GB" sz="1200" b="0" i="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https://artsandculture.google.com/asset/freddie-gilroy-and-the-belsen-stragglers-sculpture-royal-albert-drive-north-bay-scarborough-north-yorkshire-alun-bull-historic-england/pAHZAhnsVfpLaQ</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Copyright Historic England Archive Ref: DP174982</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21088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a:t>
            </a:r>
            <a:r>
              <a:rPr lang="en-GB" dirty="0">
                <a:hlinkClick r:id="rId3"/>
              </a:rPr>
              <a:t>https://historicengland.org.uk/images-books/photos/item/CC73/03126</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Source: Historic England Archive  Ref: cc73_03126</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https://commons.wikimedia.org/wiki/File:Brown_Dog_-_Battersea_Park_-_2008-04-09.jpg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ea typeface="MS PGothic" pitchFamily="34" charset="-128"/>
              <a:cs typeface="Arial" charset="0"/>
            </a:endParaRPr>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Tagishsimon</a:t>
            </a:r>
            <a:r>
              <a:rPr lang="en-GB" sz="1200" kern="1200" baseline="0" dirty="0">
                <a:solidFill>
                  <a:schemeClr val="tx1"/>
                </a:solidFill>
                <a:effectLst/>
                <a:latin typeface="+mn-lt"/>
                <a:ea typeface="+mn-ea"/>
                <a:cs typeface="+mn-cs"/>
              </a:rPr>
              <a:t>, CC BY-SA 4.0 &lt;https://creativecommons.org/licenses/by-sa/4.0&gt;, via Wikimedia Commons</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594989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https://commons.wikimedia.org/wiki/File:One%26Other-AntonyGormley-KarenOgilvie-20090717.jpg</a:t>
            </a:r>
            <a:endParaRPr lang="en-GB" dirty="0"/>
          </a:p>
          <a:p>
            <a:r>
              <a:rPr lang="en-GB" sz="1200" kern="1200" baseline="0" dirty="0">
                <a:solidFill>
                  <a:schemeClr val="tx1"/>
                </a:solidFill>
                <a:effectLst/>
                <a:latin typeface="+mn-lt"/>
                <a:ea typeface="+mn-ea"/>
                <a:cs typeface="+mn-cs"/>
              </a:rPr>
              <a:t>Image Attribution: </a:t>
            </a:r>
            <a:r>
              <a:rPr lang="pl-PL" sz="1200" b="0" i="0" kern="1200" dirty="0" err="1">
                <a:solidFill>
                  <a:schemeClr val="tx1"/>
                </a:solidFill>
                <a:effectLst/>
                <a:latin typeface="+mn-lt"/>
                <a:ea typeface="+mn-ea"/>
                <a:cs typeface="+mn-cs"/>
              </a:rPr>
              <a:t>Duncanogi</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at</a:t>
            </a:r>
            <a:r>
              <a:rPr lang="pl-PL" sz="1200" b="0" i="0" kern="1200" dirty="0">
                <a:solidFill>
                  <a:schemeClr val="tx1"/>
                </a:solidFill>
                <a:effectLst/>
                <a:latin typeface="+mn-lt"/>
                <a:ea typeface="+mn-ea"/>
                <a:cs typeface="+mn-cs"/>
              </a:rPr>
              <a:t> </a:t>
            </a:r>
            <a:r>
              <a:rPr lang="pl-PL" sz="1200" b="0" i="0" kern="1200" dirty="0" err="1">
                <a:solidFill>
                  <a:schemeClr val="tx1"/>
                </a:solidFill>
                <a:effectLst/>
                <a:latin typeface="+mn-lt"/>
                <a:ea typeface="+mn-ea"/>
                <a:cs typeface="+mn-cs"/>
              </a:rPr>
              <a:t>en.wikipedia</a:t>
            </a:r>
            <a:r>
              <a:rPr lang="pl-PL" sz="1200" b="0" i="0" kern="1200" dirty="0">
                <a:solidFill>
                  <a:schemeClr val="tx1"/>
                </a:solidFill>
                <a:effectLst/>
                <a:latin typeface="+mn-lt"/>
                <a:ea typeface="+mn-ea"/>
                <a:cs typeface="+mn-cs"/>
              </a:rPr>
              <a:t>. / Public </a:t>
            </a:r>
            <a:r>
              <a:rPr lang="pl-PL" sz="1200" b="0" i="0" kern="1200" dirty="0" err="1">
                <a:solidFill>
                  <a:schemeClr val="tx1"/>
                </a:solidFill>
                <a:effectLst/>
                <a:latin typeface="+mn-lt"/>
                <a:ea typeface="+mn-ea"/>
                <a:cs typeface="+mn-cs"/>
              </a:rPr>
              <a:t>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15376313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Open a discussion about whether or not people have to have died to have a monument in their name – or can they still be living and celebrated in their own lifetime. Has Covid-19 forced us to reassess what we consider ‘acts of bravery’?</a:t>
            </a:r>
          </a:p>
          <a:p>
            <a:endParaRPr lang="en-GB" dirty="0">
              <a:ea typeface="MS PGothic" pitchFamily="34" charset="-128"/>
              <a:cs typeface="Arial" charset="0"/>
            </a:endParaRPr>
          </a:p>
          <a:p>
            <a:r>
              <a:rPr lang="en-GB" dirty="0">
                <a:ea typeface="MS PGothic" pitchFamily="34" charset="-128"/>
                <a:cs typeface="Arial" charset="0"/>
              </a:rPr>
              <a:t>Image: </a:t>
            </a:r>
            <a:r>
              <a:rPr lang="en-GB" dirty="0">
                <a:hlinkClick r:id="rId3"/>
              </a:rPr>
              <a:t>https://historicengland.org.uk/services-skills/education/educational-images/memorial-south-of-osney-lock-oxford-7639</a:t>
            </a:r>
            <a:endParaRPr lang="en-GB" dirty="0"/>
          </a:p>
          <a:p>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 Mr Roger Cumming. Source Historic England Archive ref: 245911</a:t>
            </a:r>
          </a:p>
          <a:p>
            <a:r>
              <a:rPr lang="en-GB" sz="1200" b="0" i="0" kern="1200" dirty="0">
                <a:solidFill>
                  <a:schemeClr val="tx1"/>
                </a:solidFill>
                <a:effectLst/>
                <a:latin typeface="+mn-lt"/>
                <a:ea typeface="+mn-ea"/>
                <a:cs typeface="+mn-cs"/>
              </a:rPr>
              <a:t>Image: </a:t>
            </a:r>
            <a:r>
              <a:rPr lang="en-GB" dirty="0">
                <a:hlinkClick r:id="rId4"/>
              </a:rPr>
              <a:t>https://historicengland.org.uk/services-skills/education/educational-images/memorial-drinking-fountain-newark-7556</a:t>
            </a:r>
            <a:endParaRPr lang="en-GB" dirty="0"/>
          </a:p>
          <a:p>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 Ralph Bennett ARPS. Source Historic England Archive ref: 385075</a:t>
            </a:r>
          </a:p>
          <a:p>
            <a:r>
              <a:rPr lang="en-GB" sz="1200" b="0" i="0" kern="1200" dirty="0">
                <a:solidFill>
                  <a:schemeClr val="tx1"/>
                </a:solidFill>
                <a:effectLst/>
                <a:latin typeface="+mn-lt"/>
                <a:ea typeface="+mn-ea"/>
                <a:cs typeface="+mn-cs"/>
              </a:rPr>
              <a:t>Image: </a:t>
            </a:r>
            <a:r>
              <a:rPr lang="en-GB" dirty="0">
                <a:hlinkClick r:id="rId5"/>
              </a:rPr>
              <a:t>https://historicengland.org.uk/services-skills/education/educational-images/heroes-memorial-st-nicholas-place-liverpool-9015</a:t>
            </a:r>
            <a:endParaRPr lang="en-GB" dirty="0"/>
          </a:p>
          <a:p>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 Mr David Cross. Source Historic England Archive ref: 359429</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2442097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Open a discussion about whether or not people have to have died to have a monument in their name – or can they still be living and celebrated in their own lifetime. Has Covid-19 forced us to reassess what we consider ‘acts of bravery’?</a:t>
            </a:r>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42601442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When you’re done you could </a:t>
            </a:r>
            <a:r>
              <a:rPr lang="en-GB" dirty="0">
                <a:latin typeface="Arial" panose="020B0604020202020204" pitchFamily="34" charset="0"/>
                <a:ea typeface="+mn-ea"/>
                <a:cs typeface="Arial" panose="020B0604020202020204" pitchFamily="34" charset="0"/>
              </a:rPr>
              <a:t>s</a:t>
            </a:r>
            <a:r>
              <a:rPr lang="en-GB" dirty="0">
                <a:latin typeface="Arial" panose="020B0604020202020204" pitchFamily="34" charset="0"/>
                <a:cs typeface="Arial" panose="020B0604020202020204" pitchFamily="34" charset="0"/>
              </a:rPr>
              <a:t>hare your image and observations with the rest of the class. </a:t>
            </a:r>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1829445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How to look at and investigate monuments, memorials and statues</a:t>
            </a:r>
          </a:p>
          <a:p>
            <a:r>
              <a:rPr lang="en-GB" sz="1200" kern="1200" dirty="0">
                <a:solidFill>
                  <a:schemeClr val="tx1"/>
                </a:solidFill>
                <a:effectLst/>
                <a:latin typeface="+mn-lt"/>
                <a:ea typeface="+mn-ea"/>
                <a:cs typeface="+mn-cs"/>
              </a:rPr>
              <a:t>Here are some examples of the types of questions to prompt students to ask and the kind of things for them to look for when investigating and interrogating monuments, memorials and statues.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https://en.wikipedia.org/wiki/Monuments_and_memorials_to_Horatio_Nelson,_1st_Viscount_Nelson#/media/File:Lord_Nelson,_Nelson's_Column.JPG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By </a:t>
            </a:r>
            <a:r>
              <a:rPr lang="en-GB" dirty="0" err="1"/>
              <a:t>RedCoat</a:t>
            </a:r>
            <a:r>
              <a:rPr lang="en-GB" dirty="0"/>
              <a:t> - Own work, CC BY-SA 4.0, https://</a:t>
            </a:r>
            <a:r>
              <a:rPr lang="en-GB" dirty="0" err="1"/>
              <a:t>commons.wikimedia.org</a:t>
            </a:r>
            <a:r>
              <a:rPr lang="en-GB" dirty="0"/>
              <a:t>/w/</a:t>
            </a:r>
            <a:r>
              <a:rPr lang="en-GB" dirty="0" err="1"/>
              <a:t>index.php?curid</a:t>
            </a:r>
            <a:r>
              <a:rPr lang="en-GB" dirty="0"/>
              <a:t>=3084840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0549659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https://commons.wikimedia.org/wiki/File:Brown_Dog_-_Battersea_Park_-_2008-04-09.jpg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ea typeface="MS PGothic" pitchFamily="34" charset="-128"/>
              <a:cs typeface="Arial" charset="0"/>
            </a:endParaRPr>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Tagishsimon</a:t>
            </a:r>
            <a:r>
              <a:rPr lang="en-GB" sz="1200" kern="1200" baseline="0" dirty="0">
                <a:solidFill>
                  <a:schemeClr val="tx1"/>
                </a:solidFill>
                <a:effectLst/>
                <a:latin typeface="+mn-lt"/>
                <a:ea typeface="+mn-ea"/>
                <a:cs typeface="+mn-cs"/>
              </a:rPr>
              <a:t>, CC BY-SA 4.0 &lt;https://creativecommons.org/licenses/by-sa/4.0&gt;, via Wikimedia Commons</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3662151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23264386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35627675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Open a discussion based on advocating for or against the above quotes.</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1056534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b="1" dirty="0">
                <a:solidFill>
                  <a:prstClr val="black"/>
                </a:solidFill>
                <a:latin typeface="Arial" panose="020B0604020202020204" pitchFamily="34" charset="0"/>
                <a:cs typeface="Arial" panose="020B0604020202020204" pitchFamily="34" charset="0"/>
              </a:rPr>
              <a:t>Are LGBTQI people represented in monuments, memorials and statues? Can we find some examples? And if not, why not?</a:t>
            </a:r>
          </a:p>
          <a:p>
            <a:pPr marL="342900" lvl="0" indent="-342900">
              <a:buFont typeface="Arial" panose="020B0604020202020204" pitchFamily="34" charset="0"/>
              <a:buChar char="•"/>
            </a:pPr>
            <a:r>
              <a:rPr lang="en-GB" sz="1200" b="1" dirty="0">
                <a:solidFill>
                  <a:prstClr val="black"/>
                </a:solidFill>
                <a:latin typeface="Arial" panose="020B0604020202020204" pitchFamily="34" charset="0"/>
                <a:cs typeface="Arial" panose="020B0604020202020204" pitchFamily="34" charset="0"/>
              </a:rPr>
              <a:t>Why might the story of LGBTQI people from history be part of a hidden history? Why might their stories have not been told?</a:t>
            </a:r>
          </a:p>
          <a:p>
            <a:pPr marL="342900" lvl="0" indent="-342900">
              <a:buFont typeface="Arial" panose="020B0604020202020204" pitchFamily="34" charset="0"/>
              <a:buChar char="•"/>
            </a:pPr>
            <a:r>
              <a:rPr lang="en-GB" sz="1200" b="1" dirty="0">
                <a:solidFill>
                  <a:prstClr val="black"/>
                </a:solidFill>
                <a:latin typeface="Arial" panose="020B0604020202020204" pitchFamily="34" charset="0"/>
                <a:cs typeface="Arial" panose="020B0604020202020204" pitchFamily="34" charset="0"/>
              </a:rPr>
              <a:t>What does it mean to have to hide who you are &amp; to have suffered prejudice because of it?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40031975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https://commons.wikimedia.org/wiki/File:Alan_Turing_Memorial_Closer.jpg</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Photograph taken by </a:t>
            </a:r>
            <a:r>
              <a:rPr lang="en-GB" dirty="0">
                <a:hlinkClick r:id="rId4" tooltip="en:User:Lmno"/>
              </a:rPr>
              <a:t>en:User:Lmno</a:t>
            </a:r>
            <a:r>
              <a:rPr lang="en-GB" dirty="0"/>
              <a:t> 18 September 2004 with Canon IXUS.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17753069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Find out</a:t>
            </a:r>
            <a:r>
              <a:rPr lang="en-GB" baseline="0" dirty="0">
                <a:latin typeface="Arial" panose="020B0604020202020204" pitchFamily="34" charset="0"/>
                <a:cs typeface="Arial" panose="020B0604020202020204" pitchFamily="34" charset="0"/>
              </a:rPr>
              <a:t> more bout Alan: </a:t>
            </a:r>
            <a:r>
              <a:rPr lang="en-GB" dirty="0">
                <a:hlinkClick r:id="rId3"/>
              </a:rPr>
              <a:t>https://www.bbc.co.uk/teach/alan-turing-creator-of-modern-computing/zhwp7nb</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https://commons.wikimedia.org/wiki/File:Alan_Turing_Memorial_Closer.jpg</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Image Attribution: </a:t>
            </a:r>
            <a:r>
              <a:rPr lang="en-GB" dirty="0"/>
              <a:t>Photograph taken by </a:t>
            </a:r>
            <a:r>
              <a:rPr lang="en-GB" dirty="0">
                <a:hlinkClick r:id="rId5" tooltip="en:User:Lmno"/>
              </a:rPr>
              <a:t>en:User:Lmno</a:t>
            </a:r>
            <a:r>
              <a:rPr lang="en-GB" dirty="0"/>
              <a:t> 18 September 2004 with Canon IXUS.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17475006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71</a:t>
            </a:fld>
            <a:endParaRPr lang="en-US"/>
          </a:p>
        </p:txBody>
      </p:sp>
    </p:spTree>
    <p:extLst>
      <p:ext uri="{BB962C8B-B14F-4D97-AF65-F5344CB8AC3E}">
        <p14:creationId xmlns:p14="http://schemas.microsoft.com/office/powerpoint/2010/main" val="3357593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https://commons.wikimedia.org/wiki/File:A_Conversation_With_Oscar_Wilde_-_London_-_240404.jpg</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"A conversation with Oscar Wilde" - Statue by Maggi Hambling - Adelaide Street, near </a:t>
            </a:r>
            <a:r>
              <a:rPr lang="en-GB" sz="1200" b="0" i="0" u="none" strike="noStrike" kern="1200" dirty="0">
                <a:solidFill>
                  <a:schemeClr val="tx1"/>
                </a:solidFill>
                <a:effectLst/>
                <a:latin typeface="+mn-lt"/>
                <a:ea typeface="+mn-ea"/>
                <a:cs typeface="+mn-cs"/>
                <a:hlinkClick r:id="rId4" tooltip="Trafalgar Square"/>
              </a:rPr>
              <a:t>Trafalgar Square</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tooltip="London"/>
              </a:rPr>
              <a:t>London</a:t>
            </a:r>
            <a:r>
              <a:rPr lang="en-GB" sz="1200" b="0" i="0" kern="1200" dirty="0">
                <a:solidFill>
                  <a:schemeClr val="tx1"/>
                </a:solidFill>
                <a:effectLst/>
                <a:latin typeface="+mn-lt"/>
                <a:ea typeface="+mn-ea"/>
                <a:cs typeface="+mn-cs"/>
              </a:rPr>
              <a:t> - 240404</a:t>
            </a:r>
          </a:p>
          <a:p>
            <a:r>
              <a:rPr lang="en-GB" sz="1200" b="0" i="0" kern="1200" dirty="0">
                <a:solidFill>
                  <a:schemeClr val="tx1"/>
                </a:solidFill>
                <a:effectLst/>
                <a:latin typeface="+mn-lt"/>
                <a:ea typeface="+mn-ea"/>
                <a:cs typeface="+mn-cs"/>
              </a:rPr>
              <a:t>Taken by </a:t>
            </a:r>
            <a:r>
              <a:rPr lang="en-GB" sz="1200" b="0" i="0" u="none" strike="noStrike" kern="1200" dirty="0">
                <a:solidFill>
                  <a:schemeClr val="tx1"/>
                </a:solidFill>
                <a:effectLst/>
                <a:latin typeface="+mn-lt"/>
                <a:ea typeface="+mn-ea"/>
                <a:cs typeface="+mn-cs"/>
                <a:hlinkClick r:id="rId6" tooltip="en:User:Tagishsimon"/>
              </a:rPr>
              <a:t>Tagishsimon</a:t>
            </a:r>
            <a:r>
              <a:rPr lang="en-GB" sz="1200" b="0" i="0" kern="1200" dirty="0">
                <a:solidFill>
                  <a:schemeClr val="tx1"/>
                </a:solidFill>
                <a:effectLst/>
                <a:latin typeface="+mn-lt"/>
                <a:ea typeface="+mn-ea"/>
                <a:cs typeface="+mn-cs"/>
              </a:rPr>
              <a:t> 24th April 2004</a:t>
            </a:r>
          </a:p>
          <a:p>
            <a:r>
              <a:rPr lang="en-GB" sz="1200" b="0" i="0" kern="1200" dirty="0">
                <a:solidFill>
                  <a:schemeClr val="tx1"/>
                </a:solidFill>
                <a:effectLst/>
                <a:latin typeface="+mn-lt"/>
                <a:ea typeface="+mn-ea"/>
                <a:cs typeface="+mn-cs"/>
              </a:rPr>
              <a:t>Image: </a:t>
            </a:r>
            <a:r>
              <a:rPr lang="en-GB" dirty="0">
                <a:hlinkClick r:id="rId7"/>
              </a:rPr>
              <a:t>https://commons.wikimedia.org/wiki/File:A_Conversation_with_Oscar_Wilde_-_inscription.jpg</a:t>
            </a:r>
            <a:endParaRPr lang="en-GB" dirty="0"/>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Prioryman</a:t>
            </a:r>
            <a:r>
              <a:rPr lang="en-GB" sz="1200" kern="1200" baseline="0" dirty="0">
                <a:solidFill>
                  <a:schemeClr val="tx1"/>
                </a:solidFill>
                <a:effectLst/>
                <a:latin typeface="+mn-lt"/>
                <a:ea typeface="+mn-ea"/>
                <a:cs typeface="+mn-cs"/>
              </a:rPr>
              <a:t> / CC BY-SA (https://</a:t>
            </a:r>
            <a:r>
              <a:rPr lang="en-GB" sz="1200" kern="1200" baseline="0" dirty="0" err="1">
                <a:solidFill>
                  <a:schemeClr val="tx1"/>
                </a:solidFill>
                <a:effectLst/>
                <a:latin typeface="+mn-lt"/>
                <a:ea typeface="+mn-ea"/>
                <a:cs typeface="+mn-cs"/>
              </a:rPr>
              <a:t>creativecommons.org</a:t>
            </a:r>
            <a:r>
              <a:rPr lang="en-GB" sz="1200" kern="1200" baseline="0" dirty="0">
                <a:solidFill>
                  <a:schemeClr val="tx1"/>
                </a:solidFill>
                <a:effectLst/>
                <a:latin typeface="+mn-lt"/>
                <a:ea typeface="+mn-ea"/>
                <a:cs typeface="+mn-cs"/>
              </a:rPr>
              <a:t>/licenses/by-</a:t>
            </a:r>
            <a:r>
              <a:rPr lang="en-GB" sz="1200" kern="1200" baseline="0" dirty="0" err="1">
                <a:solidFill>
                  <a:schemeClr val="tx1"/>
                </a:solidFill>
                <a:effectLst/>
                <a:latin typeface="+mn-lt"/>
                <a:ea typeface="+mn-ea"/>
                <a:cs typeface="+mn-cs"/>
              </a:rPr>
              <a:t>sa</a:t>
            </a:r>
            <a:r>
              <a:rPr lang="en-GB" sz="1200" kern="1200" baseline="0" dirty="0">
                <a:solidFill>
                  <a:schemeClr val="tx1"/>
                </a:solidFill>
                <a:effectLst/>
                <a:latin typeface="+mn-lt"/>
                <a:ea typeface="+mn-ea"/>
                <a:cs typeface="+mn-cs"/>
              </a:rPr>
              <a:t>/4.0)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72</a:t>
            </a:fld>
            <a:endParaRPr lang="en-US"/>
          </a:p>
        </p:txBody>
      </p:sp>
    </p:spTree>
    <p:extLst>
      <p:ext uri="{BB962C8B-B14F-4D97-AF65-F5344CB8AC3E}">
        <p14:creationId xmlns:p14="http://schemas.microsoft.com/office/powerpoint/2010/main" val="38127574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https://historicengland.org.uk/images-books/photos/item/IOE01/16604/17</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Copyright IoE Tim Belcher. Source Historic England Archive  ioe01_16604_17</a:t>
            </a:r>
          </a:p>
          <a:p>
            <a:r>
              <a:rPr lang="en-GB" sz="1200" b="0" i="0" kern="1200" dirty="0">
                <a:solidFill>
                  <a:schemeClr val="tx1"/>
                </a:solidFill>
                <a:effectLst/>
                <a:latin typeface="+mn-lt"/>
                <a:ea typeface="+mn-ea"/>
                <a:cs typeface="+mn-cs"/>
              </a:rPr>
              <a:t>Image: </a:t>
            </a:r>
            <a:r>
              <a:rPr lang="en-GB" dirty="0">
                <a:hlinkClick r:id="rId4"/>
              </a:rPr>
              <a:t>https://commons.wikimedia.org/wiki/File:Thomas_Stewart_%E2%80%93_Chevalier_d%27Eon.jpg</a:t>
            </a:r>
            <a:endParaRPr lang="en-GB" dirty="0"/>
          </a:p>
          <a:p>
            <a:r>
              <a:rPr lang="en-GB" sz="1200" kern="1200" baseline="0" dirty="0">
                <a:solidFill>
                  <a:schemeClr val="tx1"/>
                </a:solidFill>
                <a:effectLst/>
                <a:latin typeface="+mn-lt"/>
                <a:ea typeface="+mn-ea"/>
                <a:cs typeface="+mn-cs"/>
              </a:rPr>
              <a:t>Image Attribution: </a:t>
            </a:r>
            <a:r>
              <a:rPr lang="fr-FR" sz="1200" kern="1200" baseline="0" dirty="0" err="1">
                <a:solidFill>
                  <a:schemeClr val="tx1"/>
                </a:solidFill>
                <a:effectLst/>
                <a:latin typeface="+mn-lt"/>
                <a:ea typeface="+mn-ea"/>
                <a:cs typeface="+mn-cs"/>
              </a:rPr>
              <a:t>After</a:t>
            </a:r>
            <a:r>
              <a:rPr lang="fr-FR" sz="1200" kern="1200" baseline="0" dirty="0">
                <a:solidFill>
                  <a:schemeClr val="tx1"/>
                </a:solidFill>
                <a:effectLst/>
                <a:latin typeface="+mn-lt"/>
                <a:ea typeface="+mn-ea"/>
                <a:cs typeface="+mn-cs"/>
              </a:rPr>
              <a:t> Jean-Laurent Mosnier / Public </a:t>
            </a:r>
            <a:r>
              <a:rPr lang="fr-FR" sz="1200" kern="1200" baseline="0" dirty="0" err="1">
                <a:solidFill>
                  <a:schemeClr val="tx1"/>
                </a:solidFill>
                <a:effectLst/>
                <a:latin typeface="+mn-lt"/>
                <a:ea typeface="+mn-ea"/>
                <a:cs typeface="+mn-cs"/>
              </a:rPr>
              <a:t>domain</a:t>
            </a:r>
            <a:endParaRPr lang="fr-FR"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a:solidFill>
                  <a:schemeClr val="tx1"/>
                </a:solidFill>
                <a:effectLst/>
                <a:latin typeface="+mn-lt"/>
                <a:ea typeface="+mn-ea"/>
                <a:cs typeface="+mn-cs"/>
              </a:rPr>
              <a:t>Link: </a:t>
            </a:r>
            <a:r>
              <a:rPr lang="en-GB" sz="1200" u="sng" kern="1200" dirty="0">
                <a:solidFill>
                  <a:schemeClr val="tx1"/>
                </a:solidFill>
                <a:effectLst/>
                <a:latin typeface="+mn-lt"/>
                <a:ea typeface="+mn-ea"/>
                <a:cs typeface="+mn-cs"/>
                <a:hlinkClick r:id="rId5"/>
              </a:rPr>
              <a:t>https://www.newhistorian.com/chevalier-deon-spy-celebrity-europes-first-transgender-person/7982/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73</a:t>
            </a:fld>
            <a:endParaRPr lang="en-US"/>
          </a:p>
        </p:txBody>
      </p:sp>
    </p:spTree>
    <p:extLst>
      <p:ext uri="{BB962C8B-B14F-4D97-AF65-F5344CB8AC3E}">
        <p14:creationId xmlns:p14="http://schemas.microsoft.com/office/powerpoint/2010/main" val="234300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How to look at and investigate monuments, memorials and statues</a:t>
            </a:r>
          </a:p>
          <a:p>
            <a:r>
              <a:rPr lang="en-GB" sz="1200" kern="1200" dirty="0">
                <a:solidFill>
                  <a:schemeClr val="tx1"/>
                </a:solidFill>
                <a:effectLst/>
                <a:latin typeface="+mn-lt"/>
                <a:ea typeface="+mn-ea"/>
                <a:cs typeface="+mn-cs"/>
              </a:rPr>
              <a:t>Here are some examples of the types of questions to prompt students to ask and the kind of things for them to look for when investigating and interrogating monuments, memorials and statues.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https://commons.wikimedia.org/wiki/File:Nelson%27s_column_-_Battle_of_the_Nile_relief_(Edward_Carew,_1850).jpg</a:t>
            </a:r>
            <a:r>
              <a:rPr lang="en-GB" sz="1200" kern="1200" dirty="0">
                <a:solidFill>
                  <a:schemeClr val="tx1"/>
                </a:solidFill>
                <a:effectLst/>
                <a:latin typeface="+mn-lt"/>
                <a:ea typeface="+mn-ea"/>
                <a:cs typeface="+mn-cs"/>
              </a:rPr>
              <a:t>   </a:t>
            </a:r>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Eluveitie</a:t>
            </a:r>
            <a:r>
              <a:rPr lang="en-GB" sz="1200" kern="1200" baseline="0" dirty="0">
                <a:solidFill>
                  <a:schemeClr val="tx1"/>
                </a:solidFill>
                <a:effectLst/>
                <a:latin typeface="+mn-lt"/>
                <a:ea typeface="+mn-ea"/>
                <a:cs typeface="+mn-cs"/>
              </a:rPr>
              <a:t> / CC BY-SA (https://</a:t>
            </a:r>
            <a:r>
              <a:rPr lang="en-GB" sz="1200" kern="1200" baseline="0" dirty="0" err="1">
                <a:solidFill>
                  <a:schemeClr val="tx1"/>
                </a:solidFill>
                <a:effectLst/>
                <a:latin typeface="+mn-lt"/>
                <a:ea typeface="+mn-ea"/>
                <a:cs typeface="+mn-cs"/>
              </a:rPr>
              <a:t>creativecommons.org</a:t>
            </a:r>
            <a:r>
              <a:rPr lang="en-GB" sz="1200" kern="1200" baseline="0" dirty="0">
                <a:solidFill>
                  <a:schemeClr val="tx1"/>
                </a:solidFill>
                <a:effectLst/>
                <a:latin typeface="+mn-lt"/>
                <a:ea typeface="+mn-ea"/>
                <a:cs typeface="+mn-cs"/>
              </a:rPr>
              <a:t>/licenses/by-</a:t>
            </a:r>
            <a:r>
              <a:rPr lang="en-GB" sz="1200" kern="1200" baseline="0" dirty="0" err="1">
                <a:solidFill>
                  <a:schemeClr val="tx1"/>
                </a:solidFill>
                <a:effectLst/>
                <a:latin typeface="+mn-lt"/>
                <a:ea typeface="+mn-ea"/>
                <a:cs typeface="+mn-cs"/>
              </a:rPr>
              <a:t>sa</a:t>
            </a:r>
            <a:r>
              <a:rPr lang="en-GB" sz="1200" kern="1200" baseline="0" dirty="0">
                <a:solidFill>
                  <a:schemeClr val="tx1"/>
                </a:solidFill>
                <a:effectLst/>
                <a:latin typeface="+mn-lt"/>
                <a:ea typeface="+mn-ea"/>
                <a:cs typeface="+mn-cs"/>
              </a:rPr>
              <a:t>/3.0</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3469106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https://historicengland.org.uk/images-books/photos/item/IOE01/16604/17</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Copyright IoE Tim Belcher. Source Historic England Archive  ioe01_16604_17</a:t>
            </a:r>
          </a:p>
          <a:p>
            <a:r>
              <a:rPr lang="en-GB" sz="1200" b="0" i="0" kern="1200" dirty="0">
                <a:solidFill>
                  <a:schemeClr val="tx1"/>
                </a:solidFill>
                <a:effectLst/>
                <a:latin typeface="+mn-lt"/>
                <a:ea typeface="+mn-ea"/>
                <a:cs typeface="+mn-cs"/>
              </a:rPr>
              <a:t>Image: </a:t>
            </a:r>
            <a:r>
              <a:rPr lang="en-GB" dirty="0">
                <a:hlinkClick r:id="rId4"/>
              </a:rPr>
              <a:t>https://commons.wikimedia.org/wiki/File:Thomas_Stewart_%E2%80%93_Chevalier_d%27Eon.jpg</a:t>
            </a:r>
            <a:endParaRPr lang="en-GB" dirty="0"/>
          </a:p>
          <a:p>
            <a:r>
              <a:rPr lang="en-GB" sz="1200" kern="1200" baseline="0" dirty="0">
                <a:solidFill>
                  <a:schemeClr val="tx1"/>
                </a:solidFill>
                <a:effectLst/>
                <a:latin typeface="+mn-lt"/>
                <a:ea typeface="+mn-ea"/>
                <a:cs typeface="+mn-cs"/>
              </a:rPr>
              <a:t>Image Attribution: </a:t>
            </a:r>
            <a:r>
              <a:rPr lang="fr-FR" sz="1200" kern="1200" baseline="0" dirty="0" err="1">
                <a:solidFill>
                  <a:schemeClr val="tx1"/>
                </a:solidFill>
                <a:effectLst/>
                <a:latin typeface="+mn-lt"/>
                <a:ea typeface="+mn-ea"/>
                <a:cs typeface="+mn-cs"/>
              </a:rPr>
              <a:t>After</a:t>
            </a:r>
            <a:r>
              <a:rPr lang="fr-FR" sz="1200" kern="1200" baseline="0" dirty="0">
                <a:solidFill>
                  <a:schemeClr val="tx1"/>
                </a:solidFill>
                <a:effectLst/>
                <a:latin typeface="+mn-lt"/>
                <a:ea typeface="+mn-ea"/>
                <a:cs typeface="+mn-cs"/>
              </a:rPr>
              <a:t> Jean-Laurent Mosnier / Public </a:t>
            </a:r>
            <a:r>
              <a:rPr lang="fr-FR" sz="1200" kern="1200" baseline="0" dirty="0" err="1">
                <a:solidFill>
                  <a:schemeClr val="tx1"/>
                </a:solidFill>
                <a:effectLst/>
                <a:latin typeface="+mn-lt"/>
                <a:ea typeface="+mn-ea"/>
                <a:cs typeface="+mn-cs"/>
              </a:rPr>
              <a:t>domain</a:t>
            </a:r>
            <a:endParaRPr lang="fr-FR"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baseline="0" dirty="0">
                <a:solidFill>
                  <a:schemeClr val="tx1"/>
                </a:solidFill>
                <a:effectLst/>
                <a:latin typeface="+mn-lt"/>
                <a:ea typeface="+mn-ea"/>
                <a:cs typeface="+mn-cs"/>
              </a:rPr>
              <a:t>Link: </a:t>
            </a:r>
            <a:r>
              <a:rPr lang="en-GB" sz="1200" u="sng" kern="1200" dirty="0">
                <a:solidFill>
                  <a:schemeClr val="tx1"/>
                </a:solidFill>
                <a:effectLst/>
                <a:latin typeface="+mn-lt"/>
                <a:ea typeface="+mn-ea"/>
                <a:cs typeface="+mn-cs"/>
                <a:hlinkClick r:id="rId5"/>
              </a:rPr>
              <a:t>https://www.newhistorian.com/chevalier-deon-spy-celebrity-europes-first-transgender-person/7982/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74</a:t>
            </a:fld>
            <a:endParaRPr lang="en-US"/>
          </a:p>
        </p:txBody>
      </p:sp>
    </p:spTree>
    <p:extLst>
      <p:ext uri="{BB962C8B-B14F-4D97-AF65-F5344CB8AC3E}">
        <p14:creationId xmlns:p14="http://schemas.microsoft.com/office/powerpoint/2010/main" val="3340003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Using the previous two</a:t>
            </a:r>
            <a:r>
              <a:rPr lang="en-GB" baseline="0" dirty="0"/>
              <a:t> slides as inspiration try to recreate them, but using local examples instead – village/town, county, region….what is local?</a:t>
            </a:r>
          </a:p>
          <a:p>
            <a:r>
              <a:rPr lang="en-GB" baseline="0" dirty="0"/>
              <a:t>Some more information can be found here: </a:t>
            </a:r>
            <a:r>
              <a:rPr lang="en-GB" sz="1200" b="1"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https://www.bbc.co.uk/news/uk-37438800</a:t>
            </a:r>
            <a:r>
              <a:rPr lang="en-GB" sz="1200" u="none"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&amp;</a:t>
            </a:r>
            <a:r>
              <a:rPr lang="en-GB" sz="1200" kern="1200" baseline="0" dirty="0">
                <a:solidFill>
                  <a:schemeClr val="tx1"/>
                </a:solidFill>
                <a:effectLst/>
                <a:latin typeface="+mn-lt"/>
                <a:ea typeface="+mn-ea"/>
                <a:cs typeface="+mn-cs"/>
              </a:rPr>
              <a:t> </a:t>
            </a:r>
            <a:r>
              <a:rPr lang="en-GB" dirty="0">
                <a:hlinkClick r:id="rId4"/>
              </a:rPr>
              <a:t>https://www.historypin.org/en/prideofplace/geo/52.219684,-2.544675,6/bounds/47.322398,-18.936277,56.63082,13.846927/paging/1</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75</a:t>
            </a:fld>
            <a:endParaRPr lang="en-US"/>
          </a:p>
        </p:txBody>
      </p:sp>
    </p:spTree>
    <p:extLst>
      <p:ext uri="{BB962C8B-B14F-4D97-AF65-F5344CB8AC3E}">
        <p14:creationId xmlns:p14="http://schemas.microsoft.com/office/powerpoint/2010/main" val="357190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76</a:t>
            </a:fld>
            <a:endParaRPr lang="en-US"/>
          </a:p>
        </p:txBody>
      </p:sp>
    </p:spTree>
    <p:extLst>
      <p:ext uri="{BB962C8B-B14F-4D97-AF65-F5344CB8AC3E}">
        <p14:creationId xmlns:p14="http://schemas.microsoft.com/office/powerpoint/2010/main" val="2707969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30022672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ctr"/>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can we learn about the history of ethnically diverse people in the UK by looking at statues and monuments dedicated to hidden/forgotten histories? </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Why is it important to commemorate</a:t>
            </a:r>
            <a:r>
              <a:rPr lang="en-GB" sz="1200" dirty="0">
                <a:latin typeface="Arial" panose="020B0604020202020204" pitchFamily="34" charset="0"/>
                <a:cs typeface="Arial" panose="020B0604020202020204" pitchFamily="34" charset="0"/>
              </a:rPr>
              <a:t> England’s </a:t>
            </a:r>
            <a:r>
              <a:rPr lang="en-GB" sz="1200" dirty="0">
                <a:solidFill>
                  <a:prstClr val="black"/>
                </a:solidFill>
                <a:latin typeface="Arial" panose="020B0604020202020204" pitchFamily="34" charset="0"/>
                <a:cs typeface="Arial" panose="020B0604020202020204" pitchFamily="34" charset="0"/>
              </a:rPr>
              <a:t>ethnic diversity?</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inspired Yinka </a:t>
            </a:r>
            <a:r>
              <a:rPr lang="en-GB" sz="1200" dirty="0" err="1">
                <a:solidFill>
                  <a:prstClr val="black"/>
                </a:solidFill>
                <a:latin typeface="Arial" panose="020B0604020202020204" pitchFamily="34" charset="0"/>
                <a:cs typeface="Arial" panose="020B0604020202020204" pitchFamily="34" charset="0"/>
              </a:rPr>
              <a:t>Shonibare</a:t>
            </a:r>
            <a:r>
              <a:rPr lang="en-GB" sz="1200" dirty="0">
                <a:solidFill>
                  <a:prstClr val="black"/>
                </a:solidFill>
                <a:latin typeface="Arial" panose="020B0604020202020204" pitchFamily="34" charset="0"/>
                <a:cs typeface="Arial" panose="020B0604020202020204" pitchFamily="34" charset="0"/>
              </a:rPr>
              <a:t> to make an artwork about Nelson’s Ship HMS Victory? </a:t>
            </a:r>
          </a:p>
          <a:p>
            <a:pPr lvl="0"/>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can history be represented in art? Is this a powerful way to tell stories? Why, or why not?</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78</a:t>
            </a:fld>
            <a:endParaRPr lang="en-US"/>
          </a:p>
        </p:txBody>
      </p:sp>
    </p:spTree>
    <p:extLst>
      <p:ext uri="{BB962C8B-B14F-4D97-AF65-F5344CB8AC3E}">
        <p14:creationId xmlns:p14="http://schemas.microsoft.com/office/powerpoint/2010/main" val="3064607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https://commons.wikimedia.org/wiki/File:The_Fourth_Plinth._%27Nelson%27s_Ship_in_a_Bottle%27_by_Yinka_Shonibare,_Trafalgar_Square,_London._-_panoramio.jpg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dirty="0" err="1"/>
              <a:t>brian</a:t>
            </a:r>
            <a:r>
              <a:rPr lang="en-GB" dirty="0"/>
              <a:t> </a:t>
            </a:r>
            <a:r>
              <a:rPr lang="en-GB" dirty="0" err="1"/>
              <a:t>gillman</a:t>
            </a:r>
            <a:r>
              <a:rPr lang="en-GB" dirty="0"/>
              <a:t> / CC BY (https://</a:t>
            </a:r>
            <a:r>
              <a:rPr lang="en-GB" dirty="0" err="1"/>
              <a:t>creativecommons.org</a:t>
            </a:r>
            <a:r>
              <a:rPr lang="en-GB" dirty="0"/>
              <a:t>/licenses/by/3.0)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79</a:t>
            </a:fld>
            <a:endParaRPr lang="en-US"/>
          </a:p>
        </p:txBody>
      </p:sp>
    </p:spTree>
    <p:extLst>
      <p:ext uri="{BB962C8B-B14F-4D97-AF65-F5344CB8AC3E}">
        <p14:creationId xmlns:p14="http://schemas.microsoft.com/office/powerpoint/2010/main" val="637641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ea typeface="MS PGothic" pitchFamily="34" charset="-128"/>
                <a:cs typeface="Arial" charset="0"/>
              </a:rPr>
              <a:t>Compare this interpretation of the Battle of Trafalgar with the work on Nelson’s Column in Section 2 on the Great and the Good (from slide 22 onwards)</a:t>
            </a:r>
          </a:p>
          <a:p>
            <a:endParaRPr lang="en-GB" baseline="0"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https://commons.wikimedia.org/wiki/File:The_Fourth_Plinth._%27Nelson%27s_Ship_in_a_Bottle%27_by_Yinka_Shonibare,_Trafalgar_Square,_London._-_panoramio.jpg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dirty="0" err="1"/>
              <a:t>brian</a:t>
            </a:r>
            <a:r>
              <a:rPr lang="en-GB" dirty="0"/>
              <a:t> </a:t>
            </a:r>
            <a:r>
              <a:rPr lang="en-GB" dirty="0" err="1"/>
              <a:t>gillman</a:t>
            </a:r>
            <a:r>
              <a:rPr lang="en-GB" dirty="0"/>
              <a:t> / CC BY (https://</a:t>
            </a:r>
            <a:r>
              <a:rPr lang="en-GB" dirty="0" err="1"/>
              <a:t>creativecommons.org</a:t>
            </a:r>
            <a:r>
              <a:rPr lang="en-GB" dirty="0"/>
              <a:t>/licenses/by/3.0)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80</a:t>
            </a:fld>
            <a:endParaRPr lang="en-US"/>
          </a:p>
        </p:txBody>
      </p:sp>
    </p:spTree>
    <p:extLst>
      <p:ext uri="{BB962C8B-B14F-4D97-AF65-F5344CB8AC3E}">
        <p14:creationId xmlns:p14="http://schemas.microsoft.com/office/powerpoint/2010/main" val="813909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Although the textiles were thought to have come from Africa, they were in fact, mass produced by the Dutch and sold to the colonies in West Africa. </a:t>
            </a:r>
          </a:p>
          <a:p>
            <a:endParaRPr lang="en-GB" baseline="0"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dirty="0">
                <a:hlinkClick r:id="rId3"/>
              </a:rPr>
              <a:t>https://commons.wikimedia.org/wiki/File:The_Fourth_Plinth._%27Nelson%27s_Ship_in_a_Bottle%27_by_Yinka_Shonibare,_Trafalgar_Square,_London._-_panoramio.jpg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a:t>
            </a:r>
            <a:r>
              <a:rPr lang="en-GB" dirty="0" err="1"/>
              <a:t>brian</a:t>
            </a:r>
            <a:r>
              <a:rPr lang="en-GB" dirty="0"/>
              <a:t> </a:t>
            </a:r>
            <a:r>
              <a:rPr lang="en-GB" dirty="0" err="1"/>
              <a:t>gillman</a:t>
            </a:r>
            <a:r>
              <a:rPr lang="en-GB" dirty="0"/>
              <a:t> / CC BY (https://</a:t>
            </a:r>
            <a:r>
              <a:rPr lang="en-GB" dirty="0" err="1"/>
              <a:t>creativecommons.org</a:t>
            </a:r>
            <a:r>
              <a:rPr lang="en-GB" dirty="0"/>
              <a:t>/licenses/by/3.0)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81</a:t>
            </a:fld>
            <a:endParaRPr lang="en-US"/>
          </a:p>
        </p:txBody>
      </p:sp>
    </p:spTree>
    <p:extLst>
      <p:ext uri="{BB962C8B-B14F-4D97-AF65-F5344CB8AC3E}">
        <p14:creationId xmlns:p14="http://schemas.microsoft.com/office/powerpoint/2010/main" val="36996442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a:t>
            </a:r>
            <a:r>
              <a:rPr lang="en-GB" baseline="0" dirty="0"/>
              <a:t> it was on the fourth plinth it was moved to a permanent home outside the Greenwich Maritime Museum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https://www.youtube.com/watch?v=voEgrnPqKxo</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82</a:t>
            </a:fld>
            <a:endParaRPr lang="en-US"/>
          </a:p>
        </p:txBody>
      </p:sp>
    </p:spTree>
    <p:extLst>
      <p:ext uri="{BB962C8B-B14F-4D97-AF65-F5344CB8AC3E}">
        <p14:creationId xmlns:p14="http://schemas.microsoft.com/office/powerpoint/2010/main" val="11117748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https://www.independent.co.uk/news/uk/this-britain/the-black-heroes-of-trafalgar-320576.html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a:t>
            </a:r>
            <a:r>
              <a:rPr lang="en-GB" sz="1200" kern="1200" baseline="0" dirty="0">
                <a:solidFill>
                  <a:schemeClr val="tx1"/>
                </a:solidFill>
                <a:effectLst/>
                <a:latin typeface="+mn-lt"/>
                <a:ea typeface="+mn-ea"/>
                <a:cs typeface="+mn-cs"/>
              </a:rPr>
              <a:t> </a:t>
            </a:r>
            <a:r>
              <a:rPr lang="en-GB" dirty="0">
                <a:hlinkClick r:id="rId4"/>
              </a:rPr>
              <a:t>https://www.bbc.co.uk/iplayer/episode/b083bv43/black-and-british-a-forgotten-history-2-freedom</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Did you know!</a:t>
            </a:r>
            <a:r>
              <a:rPr lang="en-GB" sz="1200" kern="1200" dirty="0">
                <a:solidFill>
                  <a:schemeClr val="tx1"/>
                </a:solidFill>
                <a:effectLst/>
                <a:latin typeface="+mn-lt"/>
                <a:ea typeface="+mn-ea"/>
                <a:cs typeface="+mn-cs"/>
              </a:rPr>
              <a:t> The bronze relief which is on the base of Nelson’s Column is made from melted French canons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5"/>
              </a:rPr>
              <a:t>https://commons.wikimedia.org/wiki/File:Nelson%27s_column_-_Death_of_Nelson_at_Trafalgar_relief.jpg</a:t>
            </a:r>
            <a:endParaRPr lang="en-GB" dirty="0"/>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Eluveitie</a:t>
            </a:r>
            <a:r>
              <a:rPr lang="en-GB" sz="1200" kern="1200" baseline="0" dirty="0">
                <a:solidFill>
                  <a:schemeClr val="tx1"/>
                </a:solidFill>
                <a:effectLst/>
                <a:latin typeface="+mn-lt"/>
                <a:ea typeface="+mn-ea"/>
                <a:cs typeface="+mn-cs"/>
              </a:rPr>
              <a:t> / CC BY-SA (https://</a:t>
            </a:r>
            <a:r>
              <a:rPr lang="en-GB" sz="1200" kern="1200" baseline="0" dirty="0" err="1">
                <a:solidFill>
                  <a:schemeClr val="tx1"/>
                </a:solidFill>
                <a:effectLst/>
                <a:latin typeface="+mn-lt"/>
                <a:ea typeface="+mn-ea"/>
                <a:cs typeface="+mn-cs"/>
              </a:rPr>
              <a:t>creativecommons.org</a:t>
            </a:r>
            <a:r>
              <a:rPr lang="en-GB" sz="1200" kern="1200" baseline="0" dirty="0">
                <a:solidFill>
                  <a:schemeClr val="tx1"/>
                </a:solidFill>
                <a:effectLst/>
                <a:latin typeface="+mn-lt"/>
                <a:ea typeface="+mn-ea"/>
                <a:cs typeface="+mn-cs"/>
              </a:rPr>
              <a:t>/licenses/by-</a:t>
            </a:r>
            <a:r>
              <a:rPr lang="en-GB" sz="1200" kern="1200" baseline="0" dirty="0" err="1">
                <a:solidFill>
                  <a:schemeClr val="tx1"/>
                </a:solidFill>
                <a:effectLst/>
                <a:latin typeface="+mn-lt"/>
                <a:ea typeface="+mn-ea"/>
                <a:cs typeface="+mn-cs"/>
              </a:rPr>
              <a:t>sa</a:t>
            </a:r>
            <a:r>
              <a:rPr lang="en-GB" sz="1200" kern="1200" baseline="0" dirty="0">
                <a:solidFill>
                  <a:schemeClr val="tx1"/>
                </a:solidFill>
                <a:effectLst/>
                <a:latin typeface="+mn-lt"/>
                <a:ea typeface="+mn-ea"/>
                <a:cs typeface="+mn-cs"/>
              </a:rPr>
              <a:t>/3.0)</a:t>
            </a: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6"/>
              </a:rPr>
              <a:t>https://commons.wikimedia.org/wiki/File:The_Death_of_Nelson_at_the_Battle_of_Trafalgar,_21_October_1805_RMG_BHC0547.tiff</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Samuel Drummond / Public 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83</a:t>
            </a:fld>
            <a:endParaRPr lang="en-US"/>
          </a:p>
        </p:txBody>
      </p:sp>
    </p:spTree>
    <p:extLst>
      <p:ext uri="{BB962C8B-B14F-4D97-AF65-F5344CB8AC3E}">
        <p14:creationId xmlns:p14="http://schemas.microsoft.com/office/powerpoint/2010/main" val="159198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This</a:t>
            </a:r>
            <a:r>
              <a:rPr lang="en-GB" baseline="0" dirty="0">
                <a:ea typeface="MS PGothic" pitchFamily="34" charset="-128"/>
                <a:cs typeface="Arial" charset="0"/>
              </a:rPr>
              <a:t> task could also be done remotely by asking students to write their summary and email it to the teacher. These summaries could be shared in an online forum by the teacher to ask students to comment on each other’s summaries and discuss why Charles I was ‘immortalised’ in this way.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ea typeface="MS PGothic" pitchFamily="34" charset="-128"/>
              <a:cs typeface="Arial" charset="0"/>
            </a:endParaRPr>
          </a:p>
          <a:p>
            <a:r>
              <a:rPr lang="en-GB" sz="1800" b="1" dirty="0">
                <a:latin typeface="Arial" panose="020B0604020202020204" pitchFamily="34" charset="0"/>
                <a:cs typeface="Arial" panose="020B0604020202020204" pitchFamily="34" charset="0"/>
              </a:rPr>
              <a:t>Note to teachers:</a:t>
            </a:r>
            <a:r>
              <a:rPr lang="en-GB" sz="1800" b="1" i="0" u="none" strike="noStrike" kern="1200" dirty="0">
                <a:solidFill>
                  <a:srgbClr val="FFFFFF"/>
                </a:solidFill>
                <a:effectLst/>
                <a:latin typeface="Calibri" panose="020F0502020204030204" pitchFamily="34" charset="0"/>
              </a:rPr>
              <a:t> </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GB" sz="1800" b="1" i="0" u="none" strike="noStrike" kern="1200" dirty="0">
                <a:solidFill>
                  <a:srgbClr val="FFFFFF"/>
                </a:solidFill>
                <a:effectLst/>
                <a:latin typeface="Calibri" panose="020F0502020204030204" pitchFamily="34" charset="0"/>
              </a:rPr>
              <a:t>Location</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Trafalgar Square, City of Westminster, London</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endParaRPr lang="it-IT" sz="1800" b="1" i="0" u="none" strike="noStrike" kern="1200" dirty="0">
              <a:solidFill>
                <a:srgbClr val="FFFFFF"/>
              </a:solidFill>
              <a:effectLst/>
              <a:latin typeface="Calibri" panose="020F0502020204030204" pitchFamily="34" charset="0"/>
            </a:endParaRPr>
          </a:p>
          <a:p>
            <a:pPr marL="0" algn="l" rtl="0" eaLnBrk="1" fontAlgn="t" latinLnBrk="0" hangingPunct="1">
              <a:lnSpc>
                <a:spcPct val="107000"/>
              </a:lnSpc>
              <a:spcBef>
                <a:spcPts val="0"/>
              </a:spcBef>
              <a:spcAft>
                <a:spcPts val="0"/>
              </a:spcAft>
            </a:pPr>
            <a:r>
              <a:rPr lang="it-IT" sz="1800" b="1" i="0" u="none" strike="noStrike" kern="1200" dirty="0">
                <a:solidFill>
                  <a:srgbClr val="FFFFFF"/>
                </a:solidFill>
                <a:effectLst/>
                <a:latin typeface="Calibri" panose="020F0502020204030204" pitchFamily="34" charset="0"/>
              </a:rPr>
              <a:t>Artist</a:t>
            </a:r>
            <a:endParaRPr lang="en-GB" sz="1800" b="0" i="0" u="none" strike="noStrike" dirty="0">
              <a:effectLst/>
              <a:latin typeface="Arial" panose="020B0604020202020204" pitchFamily="34" charset="0"/>
            </a:endParaRPr>
          </a:p>
          <a:p>
            <a:pPr marL="347472" indent="-347472"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Design by William Railton</a:t>
            </a:r>
            <a:endParaRPr lang="en-GB" sz="1800" b="0" i="0" u="none" strike="noStrike" dirty="0">
              <a:effectLst/>
              <a:latin typeface="Arial" panose="020B0604020202020204" pitchFamily="34" charset="0"/>
            </a:endParaRPr>
          </a:p>
          <a:p>
            <a:pPr marL="347472" indent="-347472"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Statue by E. H. Baily</a:t>
            </a:r>
            <a:endParaRPr lang="en-GB" sz="1800" b="0" i="0" u="none" strike="noStrike" dirty="0">
              <a:effectLst/>
              <a:latin typeface="Arial" panose="020B0604020202020204" pitchFamily="34" charset="0"/>
            </a:endParaRPr>
          </a:p>
          <a:p>
            <a:pPr marL="347472" indent="-347472"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Bas-relief panels by J. E. Carew, J. </a:t>
            </a:r>
            <a:r>
              <a:rPr lang="en-GB" sz="1800" b="0" i="0" u="none" strike="noStrike" kern="1200" dirty="0" err="1">
                <a:solidFill>
                  <a:srgbClr val="000000"/>
                </a:solidFill>
                <a:effectLst/>
                <a:latin typeface="Calibri" panose="020F0502020204030204" pitchFamily="34" charset="0"/>
              </a:rPr>
              <a:t>Ternouth</a:t>
            </a:r>
            <a:r>
              <a:rPr lang="en-GB" sz="1800" b="0" i="0" u="none" strike="noStrike" kern="1200" dirty="0">
                <a:solidFill>
                  <a:srgbClr val="000000"/>
                </a:solidFill>
                <a:effectLst/>
                <a:latin typeface="Calibri" panose="020F0502020204030204" pitchFamily="34" charset="0"/>
              </a:rPr>
              <a:t>, M. L. Watson and W. F. </a:t>
            </a:r>
            <a:r>
              <a:rPr lang="en-GB" sz="1800" b="0" i="0" u="none" strike="noStrike" kern="1200" dirty="0" err="1">
                <a:solidFill>
                  <a:srgbClr val="000000"/>
                </a:solidFill>
                <a:effectLst/>
                <a:latin typeface="Calibri" panose="020F0502020204030204" pitchFamily="34" charset="0"/>
              </a:rPr>
              <a:t>Woodington</a:t>
            </a:r>
            <a:endParaRPr lang="en-GB" sz="1800" b="0" i="0" u="none" strike="noStrike" dirty="0">
              <a:effectLst/>
              <a:latin typeface="Arial" panose="020B0604020202020204" pitchFamily="34" charset="0"/>
            </a:endParaRPr>
          </a:p>
          <a:p>
            <a:pPr marL="347472" indent="-347472"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The lions added 1867, by Sir Edwin Landseer.</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endParaRPr lang="en-GB" sz="1800" b="1" i="0" u="none" strike="noStrike" kern="1200" dirty="0">
              <a:solidFill>
                <a:srgbClr val="FFFFFF"/>
              </a:solidFill>
              <a:effectLst/>
              <a:latin typeface="Calibri" panose="020F0502020204030204" pitchFamily="34" charset="0"/>
            </a:endParaRPr>
          </a:p>
          <a:p>
            <a:pPr marL="0" algn="l" rtl="0" eaLnBrk="1" fontAlgn="t" latinLnBrk="0" hangingPunct="1">
              <a:lnSpc>
                <a:spcPct val="107000"/>
              </a:lnSpc>
              <a:spcBef>
                <a:spcPts val="0"/>
              </a:spcBef>
              <a:spcAft>
                <a:spcPts val="0"/>
              </a:spcAft>
            </a:pPr>
            <a:r>
              <a:rPr lang="en-GB" sz="1800" b="1" i="0" u="none" strike="noStrike" kern="1200" dirty="0">
                <a:solidFill>
                  <a:srgbClr val="FFFFFF"/>
                </a:solidFill>
                <a:effectLst/>
                <a:latin typeface="Calibri" panose="020F0502020204030204" pitchFamily="34" charset="0"/>
              </a:rPr>
              <a:t>Commissioned by</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In February 1838 a group of 121 peers, MPs and others formed a committee to raise a monument to Lord Nelson.</a:t>
            </a:r>
            <a:r>
              <a:rPr lang="en-GB" sz="1800" b="0" i="0" u="none" strike="noStrike" kern="1200" baseline="0" dirty="0">
                <a:solidFill>
                  <a:srgbClr val="000000"/>
                </a:solidFill>
                <a:effectLst/>
                <a:latin typeface="Calibri" panose="020F0502020204030204" pitchFamily="34" charset="0"/>
              </a:rPr>
              <a:t> </a:t>
            </a:r>
            <a:r>
              <a:rPr lang="en-GB" sz="1800" b="0" i="0" u="none" strike="noStrike" kern="1200" dirty="0">
                <a:solidFill>
                  <a:srgbClr val="000000"/>
                </a:solidFill>
                <a:effectLst/>
                <a:latin typeface="Calibri" panose="020F0502020204030204" pitchFamily="34" charset="0"/>
              </a:rPr>
              <a:t>It was funded by public subscription</a:t>
            </a:r>
            <a:endParaRPr lang="en-GB"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endParaRPr lang="en-GB" sz="1800" b="1" i="0" u="none" strike="noStrike" kern="1200" dirty="0">
              <a:solidFill>
                <a:srgbClr val="FFFFFF"/>
              </a:solidFill>
              <a:effectLst/>
              <a:latin typeface="Calibri" panose="020F0502020204030204" pitchFamily="34" charset="0"/>
            </a:endParaRPr>
          </a:p>
          <a:p>
            <a:pPr marL="0" algn="l" rtl="0" eaLnBrk="1" fontAlgn="t" latinLnBrk="0" hangingPunct="1">
              <a:lnSpc>
                <a:spcPct val="107000"/>
              </a:lnSpc>
              <a:spcBef>
                <a:spcPts val="0"/>
              </a:spcBef>
              <a:spcAft>
                <a:spcPts val="0"/>
              </a:spcAft>
            </a:pPr>
            <a:r>
              <a:rPr lang="en-GB" sz="1800" b="1" i="0" u="none" strike="noStrike" kern="1200" dirty="0">
                <a:solidFill>
                  <a:srgbClr val="FFFFFF"/>
                </a:solidFill>
                <a:effectLst/>
                <a:latin typeface="Calibri" panose="020F0502020204030204" pitchFamily="34" charset="0"/>
              </a:rPr>
              <a:t>Date unveiled</a:t>
            </a:r>
            <a:endParaRPr lang="en-GB" sz="1800" b="0" i="0" u="none" strike="noStrike" kern="1200" dirty="0">
              <a:solidFill>
                <a:schemeClr val="tx1"/>
              </a:solidFill>
              <a:effectLst/>
              <a:latin typeface="Arial" panose="020B0604020202020204" pitchFamily="34" charset="0"/>
            </a:endParaRPr>
          </a:p>
          <a:p>
            <a:pPr marL="0" algn="l" rtl="0" eaLnBrk="1" fontAlgn="t" latinLnBrk="0" hangingPunct="1">
              <a:lnSpc>
                <a:spcPct val="107000"/>
              </a:lnSpc>
              <a:spcBef>
                <a:spcPts val="0"/>
              </a:spcBef>
              <a:spcAft>
                <a:spcPts val="0"/>
              </a:spcAft>
            </a:pPr>
            <a:r>
              <a:rPr lang="en-GB" sz="1800" b="0" i="0" u="none" strike="noStrike" kern="1200" dirty="0">
                <a:solidFill>
                  <a:srgbClr val="000000"/>
                </a:solidFill>
                <a:effectLst/>
                <a:latin typeface="Calibri" panose="020F0502020204030204" pitchFamily="34" charset="0"/>
              </a:rPr>
              <a:t>1843</a:t>
            </a:r>
            <a:endParaRPr lang="en-GB" dirty="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r>
              <a:rPr lang="en-GB" sz="1200" dirty="0">
                <a:solidFill>
                  <a:srgbClr val="000000"/>
                </a:solidFill>
                <a:latin typeface="Arial" panose="020B0604020202020204" pitchFamily="34" charset="0"/>
                <a:cs typeface="Arial" panose="020B0604020202020204" pitchFamily="34" charset="0"/>
              </a:rPr>
              <a:t>The Nelson's Column is a monument in Trafalgar Square in the City of Westminster, London, built to commemorate Admiral Horatio Nelson, who died at the Battle of Trafalgar in 1805. Nelson was a British naval commander and national hero, famous for his naval victories against the French during the Napoleonic Wars. After Nelson was shot at the Battle of Trafalgar his </a:t>
            </a:r>
            <a:r>
              <a:rPr lang="en-GB" sz="1200" dirty="0">
                <a:solidFill>
                  <a:srgbClr val="FF0000"/>
                </a:solidFill>
                <a:latin typeface="Arial" panose="020B0604020202020204" pitchFamily="34" charset="0"/>
                <a:cs typeface="Arial" panose="020B0604020202020204" pitchFamily="34" charset="0"/>
              </a:rPr>
              <a:t>(</a:t>
            </a:r>
            <a:r>
              <a:rPr lang="en-GB" sz="1200" dirty="0">
                <a:solidFill>
                  <a:srgbClr val="000000"/>
                </a:solidFill>
                <a:latin typeface="Arial" panose="020B0604020202020204" pitchFamily="34" charset="0"/>
                <a:cs typeface="Arial" panose="020B0604020202020204" pitchFamily="34" charset="0"/>
              </a:rPr>
              <a:t>is</a:t>
            </a:r>
            <a:r>
              <a:rPr lang="en-GB" sz="1200" dirty="0">
                <a:solidFill>
                  <a:srgbClr val="FF0000"/>
                </a:solidFill>
                <a:latin typeface="Arial" panose="020B0604020202020204" pitchFamily="34" charset="0"/>
                <a:cs typeface="Arial" panose="020B0604020202020204" pitchFamily="34" charset="0"/>
              </a:rPr>
              <a:t>)</a:t>
            </a:r>
            <a:r>
              <a:rPr lang="en-GB" sz="1200" dirty="0">
                <a:solidFill>
                  <a:srgbClr val="000000"/>
                </a:solidFill>
                <a:latin typeface="Arial" panose="020B0604020202020204" pitchFamily="34" charset="0"/>
                <a:cs typeface="Arial" panose="020B0604020202020204" pitchFamily="34" charset="0"/>
              </a:rPr>
              <a:t> body was brought back to England on board HMS Victory and he was buried at St Paul’s Cathedral. His funeral was one the grandest state occasions of the Georgian era and lasted over five days. As his body lay in state in the painted hall in Greenwich, more than 15,000 people came to pay their respects and many more were turned away. The monument was constructed between 1840 and 1843 to a design by William Railton at a cost of £47,000 (over £3m in today’s money). The money for the monument was raised by public subscription. It is made of granite and bronze and is 59.51 meters in height. The statue of Nelson at the top was created by the sculptor E. H Baily and was judged a true likeness by sailors who still remembered him. </a:t>
            </a:r>
            <a:endParaRPr lang="en-GB" sz="7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504714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https://www.independent.co.uk/news/uk/this-britain/the-black-heroes-of-trafalgar-320576.html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a:t>
            </a:r>
            <a:r>
              <a:rPr lang="en-GB" sz="1200" kern="1200" baseline="0" dirty="0">
                <a:solidFill>
                  <a:schemeClr val="tx1"/>
                </a:solidFill>
                <a:effectLst/>
                <a:latin typeface="+mn-lt"/>
                <a:ea typeface="+mn-ea"/>
                <a:cs typeface="+mn-cs"/>
              </a:rPr>
              <a:t> </a:t>
            </a:r>
            <a:r>
              <a:rPr lang="en-GB" dirty="0">
                <a:hlinkClick r:id="rId4"/>
              </a:rPr>
              <a:t>https://www.bbc.co.uk/iplayer/episode/b083bv43/black-and-british-a-forgotten-history-2-freedom</a:t>
            </a:r>
            <a:endParaRPr lang="en-GB"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Did you know!</a:t>
            </a:r>
            <a:r>
              <a:rPr lang="en-GB" sz="1200" kern="1200" dirty="0">
                <a:solidFill>
                  <a:schemeClr val="tx1"/>
                </a:solidFill>
                <a:effectLst/>
                <a:latin typeface="+mn-lt"/>
                <a:ea typeface="+mn-ea"/>
                <a:cs typeface="+mn-cs"/>
              </a:rPr>
              <a:t> The bronze relief which is on the base of Nelson’s Column is made from melted French canons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5"/>
              </a:rPr>
              <a:t>https://commons.wikimedia.org/wiki/File:Nelson%27s_column_-_Death_of_Nelson_at_Trafalgar_relief.jpg</a:t>
            </a:r>
            <a:endParaRPr lang="en-GB" dirty="0"/>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Eluveitie</a:t>
            </a:r>
            <a:r>
              <a:rPr lang="en-GB" sz="1200" kern="1200" baseline="0" dirty="0">
                <a:solidFill>
                  <a:schemeClr val="tx1"/>
                </a:solidFill>
                <a:effectLst/>
                <a:latin typeface="+mn-lt"/>
                <a:ea typeface="+mn-ea"/>
                <a:cs typeface="+mn-cs"/>
              </a:rPr>
              <a:t> / CC BY-SA (https://</a:t>
            </a:r>
            <a:r>
              <a:rPr lang="en-GB" sz="1200" kern="1200" baseline="0" dirty="0" err="1">
                <a:solidFill>
                  <a:schemeClr val="tx1"/>
                </a:solidFill>
                <a:effectLst/>
                <a:latin typeface="+mn-lt"/>
                <a:ea typeface="+mn-ea"/>
                <a:cs typeface="+mn-cs"/>
              </a:rPr>
              <a:t>creativecommons.org</a:t>
            </a:r>
            <a:r>
              <a:rPr lang="en-GB" sz="1200" kern="1200" baseline="0" dirty="0">
                <a:solidFill>
                  <a:schemeClr val="tx1"/>
                </a:solidFill>
                <a:effectLst/>
                <a:latin typeface="+mn-lt"/>
                <a:ea typeface="+mn-ea"/>
                <a:cs typeface="+mn-cs"/>
              </a:rPr>
              <a:t>/licenses/by-</a:t>
            </a:r>
            <a:r>
              <a:rPr lang="en-GB" sz="1200" kern="1200" baseline="0" dirty="0" err="1">
                <a:solidFill>
                  <a:schemeClr val="tx1"/>
                </a:solidFill>
                <a:effectLst/>
                <a:latin typeface="+mn-lt"/>
                <a:ea typeface="+mn-ea"/>
                <a:cs typeface="+mn-cs"/>
              </a:rPr>
              <a:t>sa</a:t>
            </a:r>
            <a:r>
              <a:rPr lang="en-GB" sz="1200" kern="1200" baseline="0" dirty="0">
                <a:solidFill>
                  <a:schemeClr val="tx1"/>
                </a:solidFill>
                <a:effectLst/>
                <a:latin typeface="+mn-lt"/>
                <a:ea typeface="+mn-ea"/>
                <a:cs typeface="+mn-cs"/>
              </a:rPr>
              <a:t>/3.0)</a:t>
            </a: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6"/>
              </a:rPr>
              <a:t>https://commons.wikimedia.org/wiki/File:The_Death_of_Nelson_at_the_Battle_of_Trafalgar,_21_October_1805_RMG_BHC0547.tiff</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Samuel Drummond / Public 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84</a:t>
            </a:fld>
            <a:endParaRPr lang="en-US"/>
          </a:p>
        </p:txBody>
      </p:sp>
    </p:spTree>
    <p:extLst>
      <p:ext uri="{BB962C8B-B14F-4D97-AF65-F5344CB8AC3E}">
        <p14:creationId xmlns:p14="http://schemas.microsoft.com/office/powerpoint/2010/main" val="37290157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https://www.independent.co.uk/news/uk/this-britain/the-black-heroes-of-trafalgar-320576.html</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a:t>
            </a:r>
            <a:r>
              <a:rPr lang="en-GB" sz="1200" kern="1200" baseline="0" dirty="0">
                <a:solidFill>
                  <a:schemeClr val="tx1"/>
                </a:solidFill>
                <a:effectLst/>
                <a:latin typeface="+mn-lt"/>
                <a:ea typeface="+mn-ea"/>
                <a:cs typeface="+mn-cs"/>
              </a:rPr>
              <a:t> </a:t>
            </a:r>
            <a:r>
              <a:rPr lang="en-GB" dirty="0">
                <a:hlinkClick r:id="rId4"/>
              </a:rPr>
              <a:t>https://www.bbc.co.uk/iplayer/episode/b083bv43/black-and-british-a-forgotten-history-2-freedom</a:t>
            </a:r>
            <a:endParaRPr lang="en-GB" dirty="0"/>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5"/>
              </a:rPr>
              <a:t>https://commons.wikimedia.org/wiki/File:Nelson%27s_column_-_Death_of_Nelson_at_Trafalgar_relief.jpg</a:t>
            </a:r>
            <a:endParaRPr lang="en-GB" dirty="0"/>
          </a:p>
          <a:p>
            <a:r>
              <a:rPr lang="en-GB" sz="1200" kern="1200" baseline="0" dirty="0">
                <a:solidFill>
                  <a:schemeClr val="tx1"/>
                </a:solidFill>
                <a:effectLst/>
                <a:latin typeface="+mn-lt"/>
                <a:ea typeface="+mn-ea"/>
                <a:cs typeface="+mn-cs"/>
              </a:rPr>
              <a:t>Image Attribution: </a:t>
            </a:r>
            <a:r>
              <a:rPr lang="en-GB" sz="1200" kern="1200" baseline="0" dirty="0" err="1">
                <a:solidFill>
                  <a:schemeClr val="tx1"/>
                </a:solidFill>
                <a:effectLst/>
                <a:latin typeface="+mn-lt"/>
                <a:ea typeface="+mn-ea"/>
                <a:cs typeface="+mn-cs"/>
              </a:rPr>
              <a:t>Eluveitie</a:t>
            </a:r>
            <a:r>
              <a:rPr lang="en-GB" sz="1200" kern="1200" baseline="0" dirty="0">
                <a:solidFill>
                  <a:schemeClr val="tx1"/>
                </a:solidFill>
                <a:effectLst/>
                <a:latin typeface="+mn-lt"/>
                <a:ea typeface="+mn-ea"/>
                <a:cs typeface="+mn-cs"/>
              </a:rPr>
              <a:t> / CC BY-SA (https://</a:t>
            </a:r>
            <a:r>
              <a:rPr lang="en-GB" sz="1200" kern="1200" baseline="0" dirty="0" err="1">
                <a:solidFill>
                  <a:schemeClr val="tx1"/>
                </a:solidFill>
                <a:effectLst/>
                <a:latin typeface="+mn-lt"/>
                <a:ea typeface="+mn-ea"/>
                <a:cs typeface="+mn-cs"/>
              </a:rPr>
              <a:t>creativecommons.org</a:t>
            </a:r>
            <a:r>
              <a:rPr lang="en-GB" sz="1200" kern="1200" baseline="0" dirty="0">
                <a:solidFill>
                  <a:schemeClr val="tx1"/>
                </a:solidFill>
                <a:effectLst/>
                <a:latin typeface="+mn-lt"/>
                <a:ea typeface="+mn-ea"/>
                <a:cs typeface="+mn-cs"/>
              </a:rPr>
              <a:t>/licenses/by-</a:t>
            </a:r>
            <a:r>
              <a:rPr lang="en-GB" sz="1200" kern="1200" baseline="0" dirty="0" err="1">
                <a:solidFill>
                  <a:schemeClr val="tx1"/>
                </a:solidFill>
                <a:effectLst/>
                <a:latin typeface="+mn-lt"/>
                <a:ea typeface="+mn-ea"/>
                <a:cs typeface="+mn-cs"/>
              </a:rPr>
              <a:t>sa</a:t>
            </a:r>
            <a:r>
              <a:rPr lang="en-GB" sz="1200" kern="1200" baseline="0" dirty="0">
                <a:solidFill>
                  <a:schemeClr val="tx1"/>
                </a:solidFill>
                <a:effectLst/>
                <a:latin typeface="+mn-lt"/>
                <a:ea typeface="+mn-ea"/>
                <a:cs typeface="+mn-cs"/>
              </a:rPr>
              <a:t>/3.0)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85</a:t>
            </a:fld>
            <a:endParaRPr lang="en-US"/>
          </a:p>
        </p:txBody>
      </p:sp>
    </p:spTree>
    <p:extLst>
      <p:ext uri="{BB962C8B-B14F-4D97-AF65-F5344CB8AC3E}">
        <p14:creationId xmlns:p14="http://schemas.microsoft.com/office/powerpoint/2010/main" val="10808070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 the image link</a:t>
            </a:r>
            <a:r>
              <a:rPr lang="en-GB" sz="1200" kern="1200" baseline="0" dirty="0">
                <a:solidFill>
                  <a:schemeClr val="tx1"/>
                </a:solidFill>
                <a:effectLst/>
                <a:latin typeface="+mn-lt"/>
                <a:ea typeface="+mn-ea"/>
                <a:cs typeface="+mn-cs"/>
              </a:rPr>
              <a:t> below to see the whole of this painting – it can be downloaded at a high resolution to let students really see it in detail. You could even spilt it into sections and give different groups of students different sections of it to study.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https://upload.wikimedia.org/wikipedia/commons/b/bd/Daniel_Maclise_-_The_Death_of_Nelson_-_Google_Art_Project.jpg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Daniel </a:t>
            </a:r>
            <a:r>
              <a:rPr lang="en-GB" sz="1200" kern="1200" baseline="0" dirty="0" err="1">
                <a:solidFill>
                  <a:schemeClr val="tx1"/>
                </a:solidFill>
                <a:effectLst/>
                <a:latin typeface="+mn-lt"/>
                <a:ea typeface="+mn-ea"/>
                <a:cs typeface="+mn-cs"/>
              </a:rPr>
              <a:t>Maclise</a:t>
            </a:r>
            <a:r>
              <a:rPr lang="en-GB" sz="1200" kern="1200" baseline="0" dirty="0">
                <a:solidFill>
                  <a:schemeClr val="tx1"/>
                </a:solidFill>
                <a:effectLst/>
                <a:latin typeface="+mn-lt"/>
                <a:ea typeface="+mn-ea"/>
                <a:cs typeface="+mn-cs"/>
              </a:rPr>
              <a:t> / Public 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86</a:t>
            </a:fld>
            <a:endParaRPr lang="en-US"/>
          </a:p>
        </p:txBody>
      </p:sp>
    </p:spTree>
    <p:extLst>
      <p:ext uri="{BB962C8B-B14F-4D97-AF65-F5344CB8AC3E}">
        <p14:creationId xmlns:p14="http://schemas.microsoft.com/office/powerpoint/2010/main" val="2836199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 the image link</a:t>
            </a:r>
            <a:r>
              <a:rPr lang="en-GB" sz="1200" kern="1200" baseline="0" dirty="0">
                <a:solidFill>
                  <a:schemeClr val="tx1"/>
                </a:solidFill>
                <a:effectLst/>
                <a:latin typeface="+mn-lt"/>
                <a:ea typeface="+mn-ea"/>
                <a:cs typeface="+mn-cs"/>
              </a:rPr>
              <a:t> below to see the whole of this painting – it can be downloaded at a high resolution to let students really see it in detail. You could even spilt it into sections and give different groups of students different sections of it to study.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https://upload.wikimedia.org/wikipedia/commons/b/bd/Daniel_Maclise_-_The_Death_of_Nelson_-_Google_Art_Project.jpg</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Image Attribution: Daniel </a:t>
            </a:r>
            <a:r>
              <a:rPr lang="en-GB" sz="1200" kern="1200" baseline="0" dirty="0" err="1">
                <a:solidFill>
                  <a:schemeClr val="tx1"/>
                </a:solidFill>
                <a:effectLst/>
                <a:latin typeface="+mn-lt"/>
                <a:ea typeface="+mn-ea"/>
                <a:cs typeface="+mn-cs"/>
              </a:rPr>
              <a:t>Maclise</a:t>
            </a:r>
            <a:r>
              <a:rPr lang="en-GB" sz="1200" kern="1200" baseline="0" dirty="0">
                <a:solidFill>
                  <a:schemeClr val="tx1"/>
                </a:solidFill>
                <a:effectLst/>
                <a:latin typeface="+mn-lt"/>
                <a:ea typeface="+mn-ea"/>
                <a:cs typeface="+mn-cs"/>
              </a:rPr>
              <a:t> / Public domain</a:t>
            </a:r>
            <a:endParaRPr lang="en-GB" dirty="0">
              <a:ea typeface="MS PGothic" pitchFamily="34" charset="-128"/>
              <a:cs typeface="Arial"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87</a:t>
            </a:fld>
            <a:endParaRPr lang="en-US"/>
          </a:p>
        </p:txBody>
      </p:sp>
    </p:spTree>
    <p:extLst>
      <p:ext uri="{BB962C8B-B14F-4D97-AF65-F5344CB8AC3E}">
        <p14:creationId xmlns:p14="http://schemas.microsoft.com/office/powerpoint/2010/main" val="6365127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88</a:t>
            </a:fld>
            <a:endParaRPr lang="en-US"/>
          </a:p>
        </p:txBody>
      </p:sp>
    </p:spTree>
    <p:extLst>
      <p:ext uri="{BB962C8B-B14F-4D97-AF65-F5344CB8AC3E}">
        <p14:creationId xmlns:p14="http://schemas.microsoft.com/office/powerpoint/2010/main" val="5370246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this newspaper article to find out more about Noor and this statue: </a:t>
            </a:r>
            <a:r>
              <a:rPr lang="en-GB" dirty="0">
                <a:hlinkClick r:id="rId3"/>
              </a:rPr>
              <a:t>https://www.independent.co.uk/news/uk/home-news/british-asian-spy-noor-inayat-khan-who-was-executed-by-the-nazis-get-memorial-in-londons-gordon-8298194.html</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https://commons.wikimedia.org/wiki/File:NoorInayatKhan.jpg</a:t>
            </a:r>
            <a:endParaRPr lang="en-GB" dirty="0"/>
          </a:p>
          <a:p>
            <a:r>
              <a:rPr lang="en-GB" sz="1200" kern="1200" baseline="0" dirty="0">
                <a:solidFill>
                  <a:schemeClr val="tx1"/>
                </a:solidFill>
                <a:effectLst/>
                <a:latin typeface="+mn-lt"/>
                <a:ea typeface="+mn-ea"/>
                <a:cs typeface="+mn-cs"/>
              </a:rPr>
              <a:t>Image Attribution: </a:t>
            </a:r>
            <a:r>
              <a:rPr lang="nl-NL" sz="1200" b="0" i="0" kern="1200" dirty="0">
                <a:solidFill>
                  <a:schemeClr val="tx1"/>
                </a:solidFill>
                <a:effectLst/>
                <a:latin typeface="+mn-lt"/>
                <a:ea typeface="+mn-ea"/>
                <a:cs typeface="+mn-cs"/>
              </a:rPr>
              <a:t>Henk van der Wal / CC BY-SA (</a:t>
            </a:r>
            <a:r>
              <a:rPr lang="nl-NL" sz="1200" b="0" i="0" kern="1200" dirty="0" err="1">
                <a:solidFill>
                  <a:schemeClr val="tx1"/>
                </a:solidFill>
                <a:effectLst/>
                <a:latin typeface="+mn-lt"/>
                <a:ea typeface="+mn-ea"/>
                <a:cs typeface="+mn-cs"/>
              </a:rPr>
              <a:t>https</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creativecommons.org</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licenses</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by</a:t>
            </a:r>
            <a:r>
              <a:rPr lang="nl-NL" sz="1200" b="0" i="0" kern="1200" dirty="0">
                <a:solidFill>
                  <a:schemeClr val="tx1"/>
                </a:solidFill>
                <a:effectLst/>
                <a:latin typeface="+mn-lt"/>
                <a:ea typeface="+mn-ea"/>
                <a:cs typeface="+mn-cs"/>
              </a:rPr>
              <a:t>-sa/3.0)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89</a:t>
            </a:fld>
            <a:endParaRPr lang="en-US"/>
          </a:p>
        </p:txBody>
      </p:sp>
    </p:spTree>
    <p:extLst>
      <p:ext uri="{BB962C8B-B14F-4D97-AF65-F5344CB8AC3E}">
        <p14:creationId xmlns:p14="http://schemas.microsoft.com/office/powerpoint/2010/main" val="8077176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https://www.southlondonclub.co.uk/blog/a-deeper-look-into-stockwells-bronze-woman-statue</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https://commons.wikimedia.org/wiki/File:Bronze_Woman,_Stockwell,_Lambeth_Walk_(32984700893).jpg</a:t>
            </a:r>
            <a:endParaRPr lang="en-GB" dirty="0"/>
          </a:p>
          <a:p>
            <a:r>
              <a:rPr lang="en-GB" sz="1200" kern="1200" baseline="0" dirty="0">
                <a:solidFill>
                  <a:schemeClr val="tx1"/>
                </a:solidFill>
                <a:effectLst/>
                <a:latin typeface="+mn-lt"/>
                <a:ea typeface="+mn-ea"/>
                <a:cs typeface="+mn-cs"/>
              </a:rPr>
              <a:t>Image Attribution: </a:t>
            </a:r>
            <a:r>
              <a:rPr lang="en-GB" sz="1200" b="0" i="0" kern="1200" dirty="0" err="1">
                <a:solidFill>
                  <a:schemeClr val="tx1"/>
                </a:solidFill>
                <a:effectLst/>
                <a:latin typeface="+mn-lt"/>
                <a:ea typeface="+mn-ea"/>
                <a:cs typeface="+mn-cs"/>
              </a:rPr>
              <a:t>subherwal</a:t>
            </a:r>
            <a:r>
              <a:rPr lang="en-GB" sz="1200" b="0" i="0" kern="1200" dirty="0">
                <a:solidFill>
                  <a:schemeClr val="tx1"/>
                </a:solidFill>
                <a:effectLst/>
                <a:latin typeface="+mn-lt"/>
                <a:ea typeface="+mn-ea"/>
                <a:cs typeface="+mn-cs"/>
              </a:rPr>
              <a:t> from London, United Kingdom / CC BY (https://</a:t>
            </a:r>
            <a:r>
              <a:rPr lang="en-GB" sz="1200" b="0" i="0" kern="1200" dirty="0" err="1">
                <a:solidFill>
                  <a:schemeClr val="tx1"/>
                </a:solidFill>
                <a:effectLst/>
                <a:latin typeface="+mn-lt"/>
                <a:ea typeface="+mn-ea"/>
                <a:cs typeface="+mn-cs"/>
              </a:rPr>
              <a:t>creativecommons.org</a:t>
            </a:r>
            <a:r>
              <a:rPr lang="en-GB" sz="1200" b="0" i="0" kern="1200" dirty="0">
                <a:solidFill>
                  <a:schemeClr val="tx1"/>
                </a:solidFill>
                <a:effectLst/>
                <a:latin typeface="+mn-lt"/>
                <a:ea typeface="+mn-ea"/>
                <a:cs typeface="+mn-cs"/>
              </a:rPr>
              <a:t>/licenses/by/2.0)</a:t>
            </a:r>
            <a:endParaRPr lang="nl-NL"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90</a:t>
            </a:fld>
            <a:endParaRPr lang="en-US"/>
          </a:p>
        </p:txBody>
      </p:sp>
    </p:spTree>
    <p:extLst>
      <p:ext uri="{BB962C8B-B14F-4D97-AF65-F5344CB8AC3E}">
        <p14:creationId xmlns:p14="http://schemas.microsoft.com/office/powerpoint/2010/main" val="14629266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https://en.wikipedia.org/wiki/African_and_Caribbean_War_Memorial</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https://commons.wikimedia.org/wiki/File:African_and_Caribbean_Memorial,_31_July_2017_01.jpg</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Kelly Foster / CC BY-SA (https://</a:t>
            </a:r>
            <a:r>
              <a:rPr lang="en-GB" sz="1200" b="0" i="0" kern="1200" dirty="0" err="1">
                <a:solidFill>
                  <a:schemeClr val="tx1"/>
                </a:solidFill>
                <a:effectLst/>
                <a:latin typeface="+mn-lt"/>
                <a:ea typeface="+mn-ea"/>
                <a:cs typeface="+mn-cs"/>
              </a:rPr>
              <a:t>creativecommons.org</a:t>
            </a:r>
            <a:r>
              <a:rPr lang="en-GB" sz="1200" b="0" i="0" kern="1200" dirty="0">
                <a:solidFill>
                  <a:schemeClr val="tx1"/>
                </a:solidFill>
                <a:effectLst/>
                <a:latin typeface="+mn-lt"/>
                <a:ea typeface="+mn-ea"/>
                <a:cs typeface="+mn-cs"/>
              </a:rPr>
              <a:t>/licenses/by-</a:t>
            </a:r>
            <a:r>
              <a:rPr lang="en-GB" sz="1200" b="0" i="0" kern="1200" dirty="0" err="1">
                <a:solidFill>
                  <a:schemeClr val="tx1"/>
                </a:solidFill>
                <a:effectLst/>
                <a:latin typeface="+mn-lt"/>
                <a:ea typeface="+mn-ea"/>
                <a:cs typeface="+mn-cs"/>
              </a:rPr>
              <a:t>sa</a:t>
            </a:r>
            <a:r>
              <a:rPr lang="en-GB" sz="1200" b="0" i="0" kern="1200" dirty="0">
                <a:solidFill>
                  <a:schemeClr val="tx1"/>
                </a:solidFill>
                <a:effectLst/>
                <a:latin typeface="+mn-lt"/>
                <a:ea typeface="+mn-ea"/>
                <a:cs typeface="+mn-cs"/>
              </a:rPr>
              <a:t>/4.0)</a:t>
            </a:r>
            <a:endParaRPr lang="nl-NL"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91</a:t>
            </a:fld>
            <a:endParaRPr lang="en-US"/>
          </a:p>
        </p:txBody>
      </p:sp>
    </p:spTree>
    <p:extLst>
      <p:ext uri="{BB962C8B-B14F-4D97-AF65-F5344CB8AC3E}">
        <p14:creationId xmlns:p14="http://schemas.microsoft.com/office/powerpoint/2010/main" val="1045299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dirty="0">
                <a:hlinkClick r:id="rId3"/>
              </a:rPr>
              <a:t>https://historicengland.org.uk/listing/the-list/list-entry/1438640</a:t>
            </a:r>
            <a:endParaRPr lang="en-GB" dirty="0"/>
          </a:p>
          <a:p>
            <a:endParaRPr lang="en-GB" dirty="0"/>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https://commons.wikimedia.org/wiki/File:Male_Platform_Piece.jpg</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Oxfordian </a:t>
            </a:r>
            <a:r>
              <a:rPr lang="en-GB" sz="1200" b="0" i="0" kern="1200" dirty="0" err="1">
                <a:solidFill>
                  <a:schemeClr val="tx1"/>
                </a:solidFill>
                <a:effectLst/>
                <a:latin typeface="+mn-lt"/>
                <a:ea typeface="+mn-ea"/>
                <a:cs typeface="+mn-cs"/>
              </a:rPr>
              <a:t>Kissuth</a:t>
            </a:r>
            <a:r>
              <a:rPr lang="en-GB" sz="1200" b="0" i="0" kern="1200" dirty="0">
                <a:solidFill>
                  <a:schemeClr val="tx1"/>
                </a:solidFill>
                <a:effectLst/>
                <a:latin typeface="+mn-lt"/>
                <a:ea typeface="+mn-ea"/>
                <a:cs typeface="+mn-cs"/>
              </a:rPr>
              <a:t> / CC BY-SA (https://</a:t>
            </a:r>
            <a:r>
              <a:rPr lang="en-GB" sz="1200" b="0" i="0" kern="1200" dirty="0" err="1">
                <a:solidFill>
                  <a:schemeClr val="tx1"/>
                </a:solidFill>
                <a:effectLst/>
                <a:latin typeface="+mn-lt"/>
                <a:ea typeface="+mn-ea"/>
                <a:cs typeface="+mn-cs"/>
              </a:rPr>
              <a:t>creativecommons.org</a:t>
            </a:r>
            <a:r>
              <a:rPr lang="en-GB" sz="1200" b="0" i="0" kern="1200" dirty="0">
                <a:solidFill>
                  <a:schemeClr val="tx1"/>
                </a:solidFill>
                <a:effectLst/>
                <a:latin typeface="+mn-lt"/>
                <a:ea typeface="+mn-ea"/>
                <a:cs typeface="+mn-cs"/>
              </a:rPr>
              <a:t>/licenses/by-</a:t>
            </a:r>
            <a:r>
              <a:rPr lang="en-GB" sz="1200" b="0" i="0" kern="1200" dirty="0" err="1">
                <a:solidFill>
                  <a:schemeClr val="tx1"/>
                </a:solidFill>
                <a:effectLst/>
                <a:latin typeface="+mn-lt"/>
                <a:ea typeface="+mn-ea"/>
                <a:cs typeface="+mn-cs"/>
              </a:rPr>
              <a:t>sa</a:t>
            </a:r>
            <a:r>
              <a:rPr lang="en-GB" sz="1200" b="0" i="0" kern="1200" dirty="0">
                <a:solidFill>
                  <a:schemeClr val="tx1"/>
                </a:solidFill>
                <a:effectLst/>
                <a:latin typeface="+mn-lt"/>
                <a:ea typeface="+mn-ea"/>
                <a:cs typeface="+mn-cs"/>
              </a:rPr>
              <a:t>/3.0)</a:t>
            </a:r>
            <a:endParaRPr lang="nl-NL"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92</a:t>
            </a:fld>
            <a:endParaRPr lang="en-US"/>
          </a:p>
        </p:txBody>
      </p:sp>
    </p:spTree>
    <p:extLst>
      <p:ext uri="{BB962C8B-B14F-4D97-AF65-F5344CB8AC3E}">
        <p14:creationId xmlns:p14="http://schemas.microsoft.com/office/powerpoint/2010/main" val="23504566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Find out more about the statue: </a:t>
            </a:r>
            <a:r>
              <a:rPr lang="en-GB" sz="1200" u="sng" kern="1200" dirty="0">
                <a:solidFill>
                  <a:schemeClr val="tx1"/>
                </a:solidFill>
                <a:effectLst/>
                <a:latin typeface="+mn-lt"/>
                <a:ea typeface="+mn-ea"/>
                <a:cs typeface="+mn-cs"/>
                <a:hlinkClick r:id="rId3"/>
              </a:rPr>
              <a:t>http://www.sikhmuseum.org.uk/statue-for-ww1-sikh-soldiers-unveiled-at-national-memorial-arboretum/</a:t>
            </a:r>
            <a:endParaRPr lang="en-GB"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4"/>
              </a:rPr>
              <a:t>https://www.iwm.org.uk/memorials/item/memorial/72125</a:t>
            </a:r>
            <a:endParaRPr lang="en-GB" dirty="0"/>
          </a:p>
          <a:p>
            <a:r>
              <a:rPr lang="en-GB" sz="1200" kern="1200" baseline="0" dirty="0">
                <a:solidFill>
                  <a:schemeClr val="tx1"/>
                </a:solidFill>
                <a:effectLst/>
                <a:latin typeface="+mn-lt"/>
                <a:ea typeface="+mn-ea"/>
                <a:cs typeface="+mn-cs"/>
              </a:rPr>
              <a:t>Image Attribution: </a:t>
            </a:r>
            <a:r>
              <a:rPr lang="en-GB" sz="1200" b="0" i="0" kern="1200" dirty="0">
                <a:solidFill>
                  <a:schemeClr val="tx1"/>
                </a:solidFill>
                <a:effectLst/>
                <a:latin typeface="+mn-lt"/>
                <a:ea typeface="+mn-ea"/>
                <a:cs typeface="+mn-cs"/>
              </a:rPr>
              <a:t> © Mark Newton 22.09.2017 (WMR-72125)</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93</a:t>
            </a:fld>
            <a:endParaRPr lang="en-US"/>
          </a:p>
        </p:txBody>
      </p:sp>
    </p:spTree>
    <p:extLst>
      <p:ext uri="{BB962C8B-B14F-4D97-AF65-F5344CB8AC3E}">
        <p14:creationId xmlns:p14="http://schemas.microsoft.com/office/powerpoint/2010/main" val="2883632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MS PGothic" pitchFamily="34" charset="-128"/>
                <a:cs typeface="Arial" charset="0"/>
              </a:rPr>
              <a:t>Ask students to complete</a:t>
            </a:r>
            <a:r>
              <a:rPr lang="en-GB" baseline="0" dirty="0">
                <a:ea typeface="MS PGothic" pitchFamily="34" charset="-128"/>
                <a:cs typeface="Arial" charset="0"/>
              </a:rPr>
              <a:t> the above sentence with 3 different reasons. Then as a class, or in an online discussion forum, go through and make a list of all the different reasons students have listed. Having made your list ask students to consider – do these reasons allow us to create a list of ‘criteria’ for how monuments in the past were decided upon?</a:t>
            </a:r>
          </a:p>
          <a:p>
            <a:endParaRPr lang="en-GB" dirty="0">
              <a:ea typeface="MS PGothic" pitchFamily="34" charset="-128"/>
              <a:cs typeface="Arial" charset="0"/>
            </a:endParaRPr>
          </a:p>
          <a:p>
            <a:r>
              <a:rPr lang="en-GB" dirty="0">
                <a:ea typeface="MS PGothic" pitchFamily="34" charset="-128"/>
                <a:cs typeface="Arial" charset="0"/>
              </a:rPr>
              <a:t>Image: </a:t>
            </a:r>
            <a:r>
              <a:rPr lang="en-GB" dirty="0">
                <a:hlinkClick r:id="rId3"/>
              </a:rPr>
              <a:t>https://historicengland.org.uk/images-books/photos/item/DP217961</a:t>
            </a:r>
            <a:endParaRPr lang="en-GB" dirty="0"/>
          </a:p>
          <a:p>
            <a:r>
              <a:rPr lang="en-GB" dirty="0">
                <a:ea typeface="MS PGothic" pitchFamily="34" charset="-128"/>
                <a:cs typeface="Arial" charset="0"/>
              </a:rPr>
              <a:t>Image Attribution: </a:t>
            </a:r>
            <a:r>
              <a:rPr lang="en-GB" sz="1200" b="0" i="0" kern="1200" dirty="0">
                <a:solidFill>
                  <a:schemeClr val="tx1"/>
                </a:solidFill>
                <a:effectLst/>
                <a:latin typeface="+mn-lt"/>
                <a:ea typeface="+mn-ea"/>
                <a:cs typeface="+mn-cs"/>
              </a:rPr>
              <a:t>Copyright Historic England Archive  dp217961</a:t>
            </a:r>
            <a:endParaRPr lang="en-GB" dirty="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1343018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dirty="0">
                <a:hlinkClick r:id="rId3"/>
              </a:rPr>
              <a:t>https://commons.wikimedia.org/wiki/File:NoorInayatKhan.jpg</a:t>
            </a:r>
            <a:endParaRPr lang="en-GB" dirty="0"/>
          </a:p>
          <a:p>
            <a:r>
              <a:rPr lang="en-GB" sz="1200" kern="1200" baseline="0" dirty="0">
                <a:solidFill>
                  <a:schemeClr val="tx1"/>
                </a:solidFill>
                <a:effectLst/>
                <a:latin typeface="+mn-lt"/>
                <a:ea typeface="+mn-ea"/>
                <a:cs typeface="+mn-cs"/>
              </a:rPr>
              <a:t>Image Attribution: </a:t>
            </a:r>
            <a:r>
              <a:rPr lang="nl-NL" sz="1200" b="0" i="0" kern="1200" dirty="0">
                <a:solidFill>
                  <a:schemeClr val="tx1"/>
                </a:solidFill>
                <a:effectLst/>
                <a:latin typeface="+mn-lt"/>
                <a:ea typeface="+mn-ea"/>
                <a:cs typeface="+mn-cs"/>
              </a:rPr>
              <a:t>Henk van der Wal / CC BY-SA (</a:t>
            </a:r>
            <a:r>
              <a:rPr lang="nl-NL" sz="1200" b="0" i="0" kern="1200" dirty="0" err="1">
                <a:solidFill>
                  <a:schemeClr val="tx1"/>
                </a:solidFill>
                <a:effectLst/>
                <a:latin typeface="+mn-lt"/>
                <a:ea typeface="+mn-ea"/>
                <a:cs typeface="+mn-cs"/>
              </a:rPr>
              <a:t>https</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creativecommons.org</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licenses</a:t>
            </a:r>
            <a:r>
              <a:rPr lang="nl-NL" sz="1200" b="0" i="0" kern="1200" dirty="0">
                <a:solidFill>
                  <a:schemeClr val="tx1"/>
                </a:solidFill>
                <a:effectLst/>
                <a:latin typeface="+mn-lt"/>
                <a:ea typeface="+mn-ea"/>
                <a:cs typeface="+mn-cs"/>
              </a:rPr>
              <a:t>/</a:t>
            </a:r>
            <a:r>
              <a:rPr lang="nl-NL" sz="1200" b="0" i="0" kern="1200" dirty="0" err="1">
                <a:solidFill>
                  <a:schemeClr val="tx1"/>
                </a:solidFill>
                <a:effectLst/>
                <a:latin typeface="+mn-lt"/>
                <a:ea typeface="+mn-ea"/>
                <a:cs typeface="+mn-cs"/>
              </a:rPr>
              <a:t>by</a:t>
            </a:r>
            <a:r>
              <a:rPr lang="nl-NL" sz="1200" b="0" i="0" kern="1200" dirty="0">
                <a:solidFill>
                  <a:schemeClr val="tx1"/>
                </a:solidFill>
                <a:effectLst/>
                <a:latin typeface="+mn-lt"/>
                <a:ea typeface="+mn-ea"/>
                <a:cs typeface="+mn-cs"/>
              </a:rPr>
              <a:t>-sa/3.0)</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94</a:t>
            </a:fld>
            <a:endParaRPr lang="en-US"/>
          </a:p>
        </p:txBody>
      </p:sp>
    </p:spTree>
    <p:extLst>
      <p:ext uri="{BB962C8B-B14F-4D97-AF65-F5344CB8AC3E}">
        <p14:creationId xmlns:p14="http://schemas.microsoft.com/office/powerpoint/2010/main" val="35651218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96</a:t>
            </a:fld>
            <a:endParaRPr lang="en-US"/>
          </a:p>
        </p:txBody>
      </p:sp>
    </p:spTree>
    <p:extLst>
      <p:ext uri="{BB962C8B-B14F-4D97-AF65-F5344CB8AC3E}">
        <p14:creationId xmlns:p14="http://schemas.microsoft.com/office/powerpoint/2010/main" val="2022993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97</a:t>
            </a:fld>
            <a:endParaRPr lang="en-US"/>
          </a:p>
        </p:txBody>
      </p:sp>
    </p:spTree>
    <p:extLst>
      <p:ext uri="{BB962C8B-B14F-4D97-AF65-F5344CB8AC3E}">
        <p14:creationId xmlns:p14="http://schemas.microsoft.com/office/powerpoint/2010/main" val="38551046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GB" sz="1200" dirty="0">
                <a:solidFill>
                  <a:prstClr val="black"/>
                </a:solidFill>
                <a:latin typeface="Arial" panose="020B0604020202020204" pitchFamily="34" charset="0"/>
                <a:cs typeface="Arial" panose="020B0604020202020204" pitchFamily="34" charset="0"/>
              </a:rPr>
              <a:t>This theme encourages students to address the following questions:</a:t>
            </a:r>
          </a:p>
          <a:p>
            <a:pPr lvl="0"/>
            <a:r>
              <a:rPr lang="en-GB" sz="1200" dirty="0">
                <a:solidFill>
                  <a:prstClr val="black"/>
                </a:solidFill>
                <a:latin typeface="Arial" panose="020B0604020202020204" pitchFamily="34" charset="0"/>
                <a:cs typeface="Arial" panose="020B0604020202020204" pitchFamily="34" charset="0"/>
              </a:rPr>
              <a:t> </a:t>
            </a: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Why are there more statues to men than women in the UK? </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does that tell us about how society has seen women’s roles in the past and today?</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What role have women played</a:t>
            </a:r>
            <a:r>
              <a:rPr lang="en-GB" sz="1200" dirty="0">
                <a:latin typeface="Arial" panose="020B0604020202020204" pitchFamily="34" charset="0"/>
                <a:cs typeface="Arial" panose="020B0604020202020204" pitchFamily="34" charset="0"/>
              </a:rPr>
              <a:t>, historically</a:t>
            </a:r>
            <a:r>
              <a:rPr lang="en-GB" sz="1200" dirty="0">
                <a:solidFill>
                  <a:srgbClr val="FF0000"/>
                </a:solidFill>
                <a:latin typeface="Arial" panose="020B0604020202020204" pitchFamily="34" charset="0"/>
                <a:cs typeface="Arial" panose="020B0604020202020204" pitchFamily="34" charset="0"/>
              </a:rPr>
              <a:t>,</a:t>
            </a:r>
            <a:r>
              <a:rPr lang="en-GB" sz="1200" dirty="0">
                <a:solidFill>
                  <a:prstClr val="black"/>
                </a:solidFill>
                <a:latin typeface="Arial" panose="020B0604020202020204" pitchFamily="34" charset="0"/>
                <a:cs typeface="Arial" panose="020B0604020202020204" pitchFamily="34" charset="0"/>
              </a:rPr>
              <a:t> in the public life of our nation?</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How do we tell stories that have been side-lined/ ignored in the past?</a:t>
            </a:r>
          </a:p>
          <a:p>
            <a:pPr marL="342900" lvl="0" indent="-342900">
              <a:buFont typeface="Arial" panose="020B0604020202020204" pitchFamily="34" charset="0"/>
              <a:buChar char="•"/>
            </a:pPr>
            <a:endParaRPr lang="en-GB" sz="12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200" dirty="0">
                <a:solidFill>
                  <a:prstClr val="black"/>
                </a:solidFill>
                <a:latin typeface="Arial" panose="020B0604020202020204" pitchFamily="34" charset="0"/>
                <a:cs typeface="Arial" panose="020B0604020202020204" pitchFamily="34" charset="0"/>
              </a:rPr>
              <a:t>Is this just an issue for women or are there are other people who have been missed out/ ignored?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98</a:t>
            </a:fld>
            <a:endParaRPr lang="en-US"/>
          </a:p>
        </p:txBody>
      </p:sp>
    </p:spTree>
    <p:extLst>
      <p:ext uri="{BB962C8B-B14F-4D97-AF65-F5344CB8AC3E}">
        <p14:creationId xmlns:p14="http://schemas.microsoft.com/office/powerpoint/2010/main" val="36054548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dirty="0">
                <a:hlinkClick r:id="rId3"/>
              </a:rPr>
              <a:t>https://commons.wikimedia.org/wiki/File:Women_of_steel.jpg</a:t>
            </a:r>
            <a:endParaRPr lang="en-GB" sz="1200" dirty="0"/>
          </a:p>
          <a:p>
            <a:r>
              <a:rPr lang="en-GB" sz="1200" kern="1200" baseline="0" dirty="0">
                <a:solidFill>
                  <a:schemeClr val="tx1"/>
                </a:solidFill>
                <a:effectLst/>
                <a:latin typeface="+mn-lt"/>
                <a:ea typeface="+mn-ea"/>
                <a:cs typeface="+mn-cs"/>
              </a:rPr>
              <a:t>Image Attribution: </a:t>
            </a:r>
            <a:r>
              <a:rPr lang="en-GB" sz="1200" dirty="0"/>
              <a:t>Artaxerxes100 / CC BY-SA (</a:t>
            </a:r>
            <a:r>
              <a:rPr lang="en-GB" sz="1200" dirty="0">
                <a:hlinkClick r:id="rId4"/>
              </a:rPr>
              <a:t>https://creativecommons.org/licenses/by-sa/4.0</a:t>
            </a:r>
            <a:r>
              <a:rPr lang="en-GB" sz="1200" dirty="0"/>
              <a: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99</a:t>
            </a:fld>
            <a:endParaRPr lang="en-US"/>
          </a:p>
        </p:txBody>
      </p:sp>
    </p:spTree>
    <p:extLst>
      <p:ext uri="{BB962C8B-B14F-4D97-AF65-F5344CB8AC3E}">
        <p14:creationId xmlns:p14="http://schemas.microsoft.com/office/powerpoint/2010/main" val="11809262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dirty="0">
                <a:hlinkClick r:id="rId3"/>
              </a:rPr>
              <a:t>https://commons.wikimedia.org/wiki/File:Women_of_steel.jpg</a:t>
            </a:r>
            <a:endParaRPr lang="en-GB" sz="1200" dirty="0"/>
          </a:p>
          <a:p>
            <a:r>
              <a:rPr lang="en-GB" sz="1200" kern="1200" baseline="0" dirty="0">
                <a:solidFill>
                  <a:schemeClr val="tx1"/>
                </a:solidFill>
                <a:effectLst/>
                <a:latin typeface="+mn-lt"/>
                <a:ea typeface="+mn-ea"/>
                <a:cs typeface="+mn-cs"/>
              </a:rPr>
              <a:t>Image Attribution: </a:t>
            </a:r>
            <a:r>
              <a:rPr lang="en-GB" sz="1200" dirty="0"/>
              <a:t>Artaxerxes100 / CC BY-SA (</a:t>
            </a:r>
            <a:r>
              <a:rPr lang="en-GB" sz="1200" dirty="0">
                <a:hlinkClick r:id="rId4"/>
              </a:rPr>
              <a:t>https://creativecommons.org/licenses/by-sa/4.0</a:t>
            </a:r>
            <a:r>
              <a:rPr lang="en-GB" sz="1200" dirty="0"/>
              <a: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100</a:t>
            </a:fld>
            <a:endParaRPr lang="en-US"/>
          </a:p>
        </p:txBody>
      </p:sp>
    </p:spTree>
    <p:extLst>
      <p:ext uri="{BB962C8B-B14F-4D97-AF65-F5344CB8AC3E}">
        <p14:creationId xmlns:p14="http://schemas.microsoft.com/office/powerpoint/2010/main" val="19389246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Discuss each of the three questions as a class or in groups, if in groups allow all groups to feedback to the whole class. This</a:t>
            </a:r>
            <a:r>
              <a:rPr lang="en-GB" sz="1200" kern="1200" baseline="0" dirty="0">
                <a:solidFill>
                  <a:schemeClr val="tx1"/>
                </a:solidFill>
                <a:effectLst/>
                <a:latin typeface="+mn-lt"/>
                <a:ea typeface="+mn-ea"/>
                <a:cs typeface="+mn-cs"/>
              </a:rPr>
              <a:t> could be done face-to-face in class or as a series on online discussion forum on the school learning platform/approved online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dirty="0">
                <a:hlinkClick r:id="rId3"/>
              </a:rPr>
              <a:t>https://commons.wikimedia.org/wiki/File:Women_of_steel.jpg</a:t>
            </a:r>
            <a:endParaRPr lang="en-GB" sz="1200" dirty="0"/>
          </a:p>
          <a:p>
            <a:r>
              <a:rPr lang="en-GB" sz="1200" kern="1200" baseline="0" dirty="0">
                <a:solidFill>
                  <a:schemeClr val="tx1"/>
                </a:solidFill>
                <a:effectLst/>
                <a:latin typeface="+mn-lt"/>
                <a:ea typeface="+mn-ea"/>
                <a:cs typeface="+mn-cs"/>
              </a:rPr>
              <a:t>Image Attribution: </a:t>
            </a:r>
            <a:r>
              <a:rPr lang="en-GB" sz="1200" dirty="0"/>
              <a:t>Artaxerxes100 / CC BY-SA (</a:t>
            </a:r>
            <a:r>
              <a:rPr lang="en-GB" sz="1200" dirty="0">
                <a:hlinkClick r:id="rId4"/>
              </a:rPr>
              <a:t>https://creativecommons.org/licenses/by-sa/4.0</a:t>
            </a:r>
            <a:r>
              <a:rPr lang="en-GB" sz="1200" dirty="0"/>
              <a:t>)</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101</a:t>
            </a:fld>
            <a:endParaRPr lang="en-US"/>
          </a:p>
        </p:txBody>
      </p:sp>
    </p:spTree>
    <p:extLst>
      <p:ext uri="{BB962C8B-B14F-4D97-AF65-F5344CB8AC3E}">
        <p14:creationId xmlns:p14="http://schemas.microsoft.com/office/powerpoint/2010/main" val="12047237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Students may also like to read this new article by Caroline </a:t>
            </a:r>
            <a:r>
              <a:rPr lang="en-GB" sz="1200" kern="1200" dirty="0" err="1">
                <a:solidFill>
                  <a:schemeClr val="tx1"/>
                </a:solidFill>
                <a:effectLst/>
                <a:latin typeface="+mn-lt"/>
                <a:ea typeface="+mn-ea"/>
                <a:cs typeface="+mn-cs"/>
              </a:rPr>
              <a:t>Criado</a:t>
            </a:r>
            <a:r>
              <a:rPr lang="en-GB" sz="1200" kern="1200" dirty="0">
                <a:solidFill>
                  <a:schemeClr val="tx1"/>
                </a:solidFill>
                <a:effectLst/>
                <a:latin typeface="+mn-lt"/>
                <a:ea typeface="+mn-ea"/>
                <a:cs typeface="+mn-cs"/>
              </a:rPr>
              <a:t>-Perez: </a:t>
            </a:r>
            <a:r>
              <a:rPr lang="en-GB" dirty="0">
                <a:hlinkClick r:id="rId3"/>
              </a:rPr>
              <a:t>https://www.newstatesman.com/politics/feminism/2016/03/i-sorted-uk-s-statues-gender-mere-27-cent-are-historical-non-royal-women</a:t>
            </a:r>
            <a:endParaRPr lang="en-GB" sz="120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102</a:t>
            </a:fld>
            <a:endParaRPr lang="en-US"/>
          </a:p>
        </p:txBody>
      </p:sp>
    </p:spTree>
    <p:extLst>
      <p:ext uri="{BB962C8B-B14F-4D97-AF65-F5344CB8AC3E}">
        <p14:creationId xmlns:p14="http://schemas.microsoft.com/office/powerpoint/2010/main" val="21719738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Students could look at and research all the following memorials – or be asked to look at one in-depth and report back to other about it. You may also want students to view this images gallery: </a:t>
            </a:r>
            <a:r>
              <a:rPr lang="en-GB" dirty="0">
                <a:hlinkClick r:id="rId3"/>
              </a:rPr>
              <a:t>https://www.telegraph.co.uk/women/life/14-statues-inspiring-brave-ballsy-womenaround-britain/</a:t>
            </a:r>
            <a:r>
              <a:rPr lang="en-GB" dirty="0"/>
              <a:t>.</a:t>
            </a:r>
            <a:r>
              <a:rPr lang="en-GB" baseline="0" dirty="0"/>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also want to remind them of Justine Simon’s quote on</a:t>
            </a:r>
            <a:r>
              <a:rPr lang="en-GB" sz="1200" kern="1200" baseline="0" dirty="0">
                <a:solidFill>
                  <a:schemeClr val="tx1"/>
                </a:solidFill>
                <a:effectLst/>
                <a:latin typeface="+mn-lt"/>
                <a:ea typeface="+mn-ea"/>
                <a:cs typeface="+mn-cs"/>
              </a:rPr>
              <a:t> slide 16: </a:t>
            </a:r>
          </a:p>
          <a:p>
            <a:endParaRPr lang="en-GB" sz="1200" i="1" kern="1200" baseline="0" dirty="0">
              <a:solidFill>
                <a:schemeClr val="tx1"/>
              </a:solidFill>
              <a:effectLst/>
              <a:latin typeface="+mn-lt"/>
              <a:ea typeface="+mn-ea"/>
              <a:cs typeface="+mn-cs"/>
            </a:endParaRPr>
          </a:p>
          <a:p>
            <a:r>
              <a:rPr lang="en-GB" sz="1200" i="1" dirty="0">
                <a:latin typeface="Arial" panose="020B0604020202020204" pitchFamily="34" charset="0"/>
                <a:cs typeface="Arial" panose="020B0604020202020204" pitchFamily="34" charset="0"/>
              </a:rPr>
              <a:t>“If aliens landed in London, what conclusions would they draw from our monuments? As things stand, they might look at our memorials and conclude that we are a nation of kings and generals, we’ve mastered asexual</a:t>
            </a:r>
            <a:r>
              <a:rPr lang="en-GB" sz="1200" i="1" baseline="0"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rPr>
              <a:t>reproduction (there are hardly any women) and our primary transport mode is the horse.”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103</a:t>
            </a:fld>
            <a:endParaRPr lang="en-US"/>
          </a:p>
        </p:txBody>
      </p:sp>
    </p:spTree>
    <p:extLst>
      <p:ext uri="{BB962C8B-B14F-4D97-AF65-F5344CB8AC3E}">
        <p14:creationId xmlns:p14="http://schemas.microsoft.com/office/powerpoint/2010/main" val="42354179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out more about the statue: </a:t>
            </a:r>
            <a:r>
              <a:rPr lang="en-GB" sz="1200" u="sng" kern="1200" dirty="0">
                <a:solidFill>
                  <a:schemeClr val="tx1"/>
                </a:solidFill>
                <a:effectLst/>
                <a:latin typeface="+mn-lt"/>
                <a:ea typeface="+mn-ea"/>
                <a:cs typeface="+mn-cs"/>
                <a:hlinkClick r:id="rId3"/>
              </a:rPr>
              <a:t>https://www.bbc.co.uk/news/uk-england-37395430</a:t>
            </a:r>
            <a:endParaRPr lang="en-GB" sz="1200" u="sng"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a:t>
            </a:r>
            <a:r>
              <a:rPr lang="en-GB" sz="1200" kern="1200" baseline="0" dirty="0">
                <a:solidFill>
                  <a:schemeClr val="tx1"/>
                </a:solidFill>
                <a:effectLst/>
                <a:latin typeface="+mn-lt"/>
                <a:ea typeface="+mn-ea"/>
                <a:cs typeface="+mn-cs"/>
              </a:rPr>
              <a:t> </a:t>
            </a:r>
            <a:r>
              <a:rPr lang="en-GB" sz="1200" dirty="0">
                <a:hlinkClick r:id="rId4"/>
              </a:rPr>
              <a:t>https://commons.wikimedia.org/wiki/File:Amy_Johnson,_Herne_Bay_20191030_112310_(48984660488).jpg</a:t>
            </a:r>
            <a:endParaRPr lang="en-GB" dirty="0"/>
          </a:p>
          <a:p>
            <a:r>
              <a:rPr lang="en-GB" sz="1200" kern="1200" baseline="0" dirty="0">
                <a:solidFill>
                  <a:schemeClr val="tx1"/>
                </a:solidFill>
                <a:effectLst/>
                <a:latin typeface="+mn-lt"/>
                <a:ea typeface="+mn-ea"/>
                <a:cs typeface="+mn-cs"/>
              </a:rPr>
              <a:t>Image Attribution: </a:t>
            </a:r>
            <a:r>
              <a:rPr lang="en-GB" sz="1200" dirty="0" err="1"/>
              <a:t>Irid</a:t>
            </a:r>
            <a:r>
              <a:rPr lang="en-GB" sz="1200" dirty="0"/>
              <a:t> </a:t>
            </a:r>
            <a:r>
              <a:rPr lang="en-GB" sz="1200" dirty="0" err="1"/>
              <a:t>Escent</a:t>
            </a:r>
            <a:r>
              <a:rPr lang="en-GB" sz="1200" dirty="0"/>
              <a:t> / CC BY-SA (</a:t>
            </a:r>
            <a:r>
              <a:rPr lang="en-GB" sz="1200" dirty="0">
                <a:hlinkClick r:id="rId5"/>
              </a:rPr>
              <a:t>https://creativecommons.org/licenses/by-sa/2.0</a:t>
            </a:r>
            <a:r>
              <a:rPr lang="en-GB" sz="1200" dirty="0"/>
              <a:t>)</a:t>
            </a:r>
          </a:p>
        </p:txBody>
      </p:sp>
      <p:sp>
        <p:nvSpPr>
          <p:cNvPr id="4" name="Slide Number Placeholder 3"/>
          <p:cNvSpPr>
            <a:spLocks noGrp="1"/>
          </p:cNvSpPr>
          <p:nvPr>
            <p:ph type="sldNum" sz="quarter" idx="5"/>
          </p:nvPr>
        </p:nvSpPr>
        <p:spPr/>
        <p:txBody>
          <a:bodyPr/>
          <a:lstStyle/>
          <a:p>
            <a:fld id="{1AFFFB68-4C17-3C4E-8F1F-E2E74032E6C9}" type="slidenum">
              <a:rPr lang="en-US" smtClean="0"/>
              <a:t>104</a:t>
            </a:fld>
            <a:endParaRPr lang="en-US"/>
          </a:p>
        </p:txBody>
      </p:sp>
    </p:spTree>
    <p:extLst>
      <p:ext uri="{BB962C8B-B14F-4D97-AF65-F5344CB8AC3E}">
        <p14:creationId xmlns:p14="http://schemas.microsoft.com/office/powerpoint/2010/main" val="11512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F5C946"/>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F5C946"/>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B58906"/>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B58906"/>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F5C946"/>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B58906"/>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F5C946"/>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F5C946"/>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F5C946"/>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F5C946"/>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B58906"/>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B58906"/>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pic>
        <p:nvPicPr>
          <p:cNvPr id="2" name="Picture 7">
            <a:extLst>
              <a:ext uri="{FF2B5EF4-FFF2-40B4-BE49-F238E27FC236}">
                <a16:creationId xmlns:a16="http://schemas.microsoft.com/office/drawing/2014/main" id="{BA62145B-4E75-E2ED-9F23-A019DEE9223B}"/>
              </a:ext>
            </a:extLst>
          </p:cNvPr>
          <p:cNvPicPr>
            <a:picLocks noChangeAspect="1"/>
          </p:cNvPicPr>
          <p:nvPr userDrawn="1"/>
        </p:nvPicPr>
        <p:blipFill>
          <a:blip r:embed="rId2"/>
          <a:srcRect/>
          <a:stretch/>
        </p:blipFill>
        <p:spPr>
          <a:xfrm>
            <a:off x="8903372" y="6102737"/>
            <a:ext cx="2072055" cy="684997"/>
          </a:xfrm>
          <a:prstGeom prst="rect">
            <a:avLst/>
          </a:prstGeom>
        </p:spPr>
      </p:pic>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B58906"/>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B58906"/>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F5C946"/>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B58906"/>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B58906"/>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F5C946"/>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hyperlink" Target="https://en.wikipedia.org/wiki/Amy_Johnson" TargetMode="External"/><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24.jpg"/></Relationships>
</file>

<file path=ppt/slides/_rels/slide105.xml.rels><?xml version="1.0" encoding="UTF-8" standalone="yes"?>
<Relationships xmlns="http://schemas.openxmlformats.org/package/2006/relationships"><Relationship Id="rId3" Type="http://schemas.openxmlformats.org/officeDocument/2006/relationships/hyperlink" Target="https://en.wikipedia.org/wiki/Millicent_Fawcett" TargetMode="External"/><Relationship Id="rId2" Type="http://schemas.openxmlformats.org/officeDocument/2006/relationships/notesSlide" Target="../notesSlides/notesSlide100.xml"/><Relationship Id="rId1" Type="http://schemas.openxmlformats.org/officeDocument/2006/relationships/slideLayout" Target="../slideLayouts/slideLayout16.xml"/><Relationship Id="rId4" Type="http://schemas.openxmlformats.org/officeDocument/2006/relationships/image" Target="../media/image125.jpg"/></Relationships>
</file>

<file path=ppt/slides/_rels/slide106.xml.rels><?xml version="1.0" encoding="UTF-8" standalone="yes"?>
<Relationships xmlns="http://schemas.openxmlformats.org/package/2006/relationships"><Relationship Id="rId3" Type="http://schemas.openxmlformats.org/officeDocument/2006/relationships/hyperlink" Target="https://www.bbc.co.uk/news/uk-england-london-36663206" TargetMode="External"/><Relationship Id="rId2" Type="http://schemas.openxmlformats.org/officeDocument/2006/relationships/notesSlide" Target="../notesSlides/notesSlide101.xml"/><Relationship Id="rId1" Type="http://schemas.openxmlformats.org/officeDocument/2006/relationships/slideLayout" Target="../slideLayouts/slideLayout16.xml"/><Relationship Id="rId4" Type="http://schemas.openxmlformats.org/officeDocument/2006/relationships/image" Target="../media/image126.jpg"/></Relationships>
</file>

<file path=ppt/slides/_rels/slide107.xml.rels><?xml version="1.0" encoding="UTF-8" standalone="yes"?>
<Relationships xmlns="http://schemas.openxmlformats.org/package/2006/relationships"><Relationship Id="rId3" Type="http://schemas.openxmlformats.org/officeDocument/2006/relationships/hyperlink" Target="https://en.wikipedia.org/wiki/Gracie_Fields" TargetMode="External"/><Relationship Id="rId2" Type="http://schemas.openxmlformats.org/officeDocument/2006/relationships/notesSlide" Target="../notesSlides/notesSlide102.xml"/><Relationship Id="rId1" Type="http://schemas.openxmlformats.org/officeDocument/2006/relationships/slideLayout" Target="../slideLayouts/slideLayout16.xml"/><Relationship Id="rId4" Type="http://schemas.openxmlformats.org/officeDocument/2006/relationships/image" Target="../media/image127.jpg"/></Relationships>
</file>

<file path=ppt/slides/_rels/slide108.xml.rels><?xml version="1.0" encoding="UTF-8" standalone="yes"?>
<Relationships xmlns="http://schemas.openxmlformats.org/package/2006/relationships"><Relationship Id="rId3" Type="http://schemas.openxmlformats.org/officeDocument/2006/relationships/hyperlink" Target="https://en.wikipedia.org/wiki/Amy_Winehouse" TargetMode="External"/><Relationship Id="rId2" Type="http://schemas.openxmlformats.org/officeDocument/2006/relationships/notesSlide" Target="../notesSlides/notesSlide103.xml"/><Relationship Id="rId1" Type="http://schemas.openxmlformats.org/officeDocument/2006/relationships/slideLayout" Target="../slideLayouts/slideLayout16.xml"/><Relationship Id="rId4" Type="http://schemas.openxmlformats.org/officeDocument/2006/relationships/image" Target="../media/image128.jpg"/></Relationships>
</file>

<file path=ppt/slides/_rels/slide10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1.png"/><Relationship Id="rId7" Type="http://schemas.openxmlformats.org/officeDocument/2006/relationships/image" Target="../media/image36.sv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svg"/><Relationship Id="rId9" Type="http://schemas.openxmlformats.org/officeDocument/2006/relationships/image" Target="../media/image30.svg"/></Relationships>
</file>

<file path=ppt/slides/_rels/slide1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6.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s://en.wikipedia.org/wiki/Sophie_Wells" TargetMode="External"/><Relationship Id="rId2" Type="http://schemas.openxmlformats.org/officeDocument/2006/relationships/notesSlide" Target="../notesSlides/notesSlide111.xml"/><Relationship Id="rId1" Type="http://schemas.openxmlformats.org/officeDocument/2006/relationships/slideLayout" Target="../slideLayouts/slideLayout16.xml"/><Relationship Id="rId4" Type="http://schemas.openxmlformats.org/officeDocument/2006/relationships/image" Target="../media/image131.jpg"/></Relationships>
</file>

<file path=ppt/slides/_rels/slide117.xml.rels><?xml version="1.0" encoding="UTF-8" standalone="yes"?>
<Relationships xmlns="http://schemas.openxmlformats.org/package/2006/relationships"><Relationship Id="rId3" Type="http://schemas.openxmlformats.org/officeDocument/2006/relationships/hyperlink" Target="https://en.wikipedia.org/wiki/Stephen_Hawking" TargetMode="External"/><Relationship Id="rId2" Type="http://schemas.openxmlformats.org/officeDocument/2006/relationships/notesSlide" Target="../notesSlides/notesSlide112.xml"/><Relationship Id="rId1" Type="http://schemas.openxmlformats.org/officeDocument/2006/relationships/slideLayout" Target="../slideLayouts/slideLayout16.xml"/><Relationship Id="rId5" Type="http://schemas.openxmlformats.org/officeDocument/2006/relationships/image" Target="../media/image133.jpeg"/><Relationship Id="rId4" Type="http://schemas.openxmlformats.org/officeDocument/2006/relationships/image" Target="../media/image132.jpg"/></Relationships>
</file>

<file path=ppt/slides/_rels/slide11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historicengland.org.uk/get-involved/help-write-history/immortalised/" TargetMode="External"/><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hyperlink" Target="https://londonist.com/london/history/everything-you-need-to-know-about-nelson-s-column" TargetMode="External"/><Relationship Id="rId4" Type="http://schemas.openxmlformats.org/officeDocument/2006/relationships/hyperlink" Target="http://www.bbc.co.uk/history/historic_figures/nelson_admiral_horatio_lord.shtml" TargetMode="External"/></Relationships>
</file>

<file path=ppt/slides/_rels/slide120.xml.rels><?xml version="1.0" encoding="UTF-8" standalone="yes"?>
<Relationships xmlns="http://schemas.openxmlformats.org/package/2006/relationships"><Relationship Id="rId8" Type="http://schemas.openxmlformats.org/officeDocument/2006/relationships/hyperlink" Target="https://historicengland.org.uk/research/inclusive-heritage/disability-history/1914-1945/" TargetMode="External"/><Relationship Id="rId3" Type="http://schemas.openxmlformats.org/officeDocument/2006/relationships/hyperlink" Target="https://historicengland.org.uk/research/inclusive-heritage/disability-history/1050-1485/" TargetMode="External"/><Relationship Id="rId7" Type="http://schemas.openxmlformats.org/officeDocument/2006/relationships/hyperlink" Target="https://historicengland.org.uk/research/inclusive-heritage/disability-history/1832-1914/" TargetMode="External"/><Relationship Id="rId12" Type="http://schemas.openxmlformats.org/officeDocument/2006/relationships/image" Target="../media/image38.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hyperlink" Target="https://historicengland.org.uk/research/inclusive-heritage/disability-history/1660-1832/" TargetMode="External"/><Relationship Id="rId11" Type="http://schemas.openxmlformats.org/officeDocument/2006/relationships/image" Target="../media/image33.svg"/><Relationship Id="rId5" Type="http://schemas.openxmlformats.org/officeDocument/2006/relationships/hyperlink" Target="https://historicengland.org.uk/research/inclusive-heritage/disability-history/1485-1660/" TargetMode="External"/><Relationship Id="rId10" Type="http://schemas.openxmlformats.org/officeDocument/2006/relationships/image" Target="../media/image11.png"/><Relationship Id="rId4" Type="http://schemas.openxmlformats.org/officeDocument/2006/relationships/image" Target="../media/image135.png"/><Relationship Id="rId9" Type="http://schemas.openxmlformats.org/officeDocument/2006/relationships/hyperlink" Target="https://historicengland.org.uk/research/inclusive-heritage/disability-history/1945-to-the-present-day/"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hyperlink" Target="https://disabilitypower100.com/wp-content/uploads/2019/10/Power_100_2019-web.pd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7.xml"/><Relationship Id="rId1" Type="http://schemas.openxmlformats.org/officeDocument/2006/relationships/slideLayout" Target="../slideLayouts/slideLayout9.xml"/><Relationship Id="rId6" Type="http://schemas.openxmlformats.org/officeDocument/2006/relationships/image" Target="../media/image140.jpg"/><Relationship Id="rId5" Type="http://schemas.openxmlformats.org/officeDocument/2006/relationships/image" Target="../media/image139.jpg"/><Relationship Id="rId4" Type="http://schemas.openxmlformats.org/officeDocument/2006/relationships/image" Target="../media/image138.jpg"/></Relationships>
</file>

<file path=ppt/slides/_rels/slide12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18.xml"/><Relationship Id="rId1" Type="http://schemas.openxmlformats.org/officeDocument/2006/relationships/slideLayout" Target="../slideLayouts/slideLayout9.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12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19.xml"/><Relationship Id="rId1" Type="http://schemas.openxmlformats.org/officeDocument/2006/relationships/slideLayout" Target="../slideLayouts/slideLayout9.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s>
</file>

<file path=ppt/slides/_rels/slide125.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hyperlink" Target="https://www.youtube.com/watch?v=ipm6oNm9ZqQ" TargetMode="External"/><Relationship Id="rId2" Type="http://schemas.openxmlformats.org/officeDocument/2006/relationships/notesSlide" Target="../notesSlides/notesSlide122.xml"/><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6.jpeg"/><Relationship Id="rId3" Type="http://schemas.openxmlformats.org/officeDocument/2006/relationships/hyperlink" Target="https://historicengland.org.uk/images-books/photos/item/DP217961" TargetMode="External"/><Relationship Id="rId7" Type="http://schemas.openxmlformats.org/officeDocument/2006/relationships/image" Target="../media/image11.png"/><Relationship Id="rId12" Type="http://schemas.openxmlformats.org/officeDocument/2006/relationships/hyperlink" Target="https://historicengland.org.uk/services-skills/education/educational-images/the-fielden-statue-todmorden-5489"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jpeg"/><Relationship Id="rId11" Type="http://schemas.openxmlformats.org/officeDocument/2006/relationships/image" Target="../media/image45.jpeg"/><Relationship Id="rId5" Type="http://schemas.openxmlformats.org/officeDocument/2006/relationships/hyperlink" Target="https://historicengland.org.uk/services-skills/education/educational-images/statue-of-joseph-priestly-batley-5543" TargetMode="External"/><Relationship Id="rId15" Type="http://schemas.openxmlformats.org/officeDocument/2006/relationships/image" Target="../media/image47.jpeg"/><Relationship Id="rId10" Type="http://schemas.openxmlformats.org/officeDocument/2006/relationships/image" Target="../media/image44.jpeg"/><Relationship Id="rId4" Type="http://schemas.openxmlformats.org/officeDocument/2006/relationships/image" Target="../media/image42.jpeg"/><Relationship Id="rId9" Type="http://schemas.openxmlformats.org/officeDocument/2006/relationships/hyperlink" Target="https://historicengland.org.uk/services-skills/education/educational-images/statue-of-judge-hughes-rugby-5331" TargetMode="External"/><Relationship Id="rId14" Type="http://schemas.openxmlformats.org/officeDocument/2006/relationships/hyperlink" Target="https://historicengland.org.uk/services-skills/education/educational-images/john-wesleys-statue-wesleys-new-room-chapel-broadmead-1380"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historicengland.org.uk/services-skills/education/educational-images/memorial-to-the-abolition-of-slavery-stroud-gloucestershire-4643" TargetMode="External"/><Relationship Id="rId13"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33.svg"/><Relationship Id="rId12" Type="http://schemas.openxmlformats.org/officeDocument/2006/relationships/hyperlink" Target="https://historicengland.org.uk/services-skills/education/educational-images/martyrs-memorial-rayleigh-5985"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51.jpeg"/><Relationship Id="rId5" Type="http://schemas.openxmlformats.org/officeDocument/2006/relationships/image" Target="../media/image49.jpeg"/><Relationship Id="rId15" Type="http://schemas.openxmlformats.org/officeDocument/2006/relationships/image" Target="../media/image53.jpeg"/><Relationship Id="rId10" Type="http://schemas.openxmlformats.org/officeDocument/2006/relationships/hyperlink" Target="https://historicengland.org.uk/services-skills/education/educational-images/the-clock-tower-station-approach-maidenhead-5336" TargetMode="External"/><Relationship Id="rId4" Type="http://schemas.openxmlformats.org/officeDocument/2006/relationships/hyperlink" Target="https://historicengland.org.uk/services-skills/education/educational-images/war-memorial-sir-william-turners-college-redcar-7712" TargetMode="External"/><Relationship Id="rId9" Type="http://schemas.openxmlformats.org/officeDocument/2006/relationships/image" Target="../media/image50.jpeg"/><Relationship Id="rId14" Type="http://schemas.openxmlformats.org/officeDocument/2006/relationships/hyperlink" Target="https://historicengland.org.uk/services-skills/education/educational-images/jewish-memorial-stone-cliffords-tower-york-castle-york-1078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en.wikipedia.org/wiki/The_Beatles" TargetMode="External"/><Relationship Id="rId5" Type="http://schemas.openxmlformats.org/officeDocument/2006/relationships/hyperlink" Target="https://en.wikipedia.org/wiki/Arthur_Wellesley,_1st_Duke_of_Wellington"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en.wikipedia.org/wiki/David_Bowie" TargetMode="External"/><Relationship Id="rId5" Type="http://schemas.openxmlformats.org/officeDocument/2006/relationships/hyperlink" Target="https://en.wikipedia.org/wiki/Ashton_Memorial"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en.wikipedia.org/wiki/James_Braidwood" TargetMode="External"/><Relationship Id="rId5" Type="http://schemas.openxmlformats.org/officeDocument/2006/relationships/hyperlink" Target="https://en.wikipedia.org/wiki/Roald_Dahl" TargetMode="Externa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en.wikipedia.org/wiki/Charles_I_of_England" TargetMode="External"/><Relationship Id="rId5" Type="http://schemas.openxmlformats.org/officeDocument/2006/relationships/hyperlink" Target="https://en.wikipedia.org/wiki/Queen_Victoria" TargetMode="Externa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slide" Target="slide22.xml"/><Relationship Id="rId7" Type="http://schemas.openxmlformats.org/officeDocument/2006/relationships/slide" Target="slide78.xml"/><Relationship Id="rId2" Type="http://schemas.openxmlformats.org/officeDocument/2006/relationships/slide" Target="slide4.xml"/><Relationship Id="rId1" Type="http://schemas.openxmlformats.org/officeDocument/2006/relationships/slideLayout" Target="../slideLayouts/slideLayout3.xml"/><Relationship Id="rId6" Type="http://schemas.openxmlformats.org/officeDocument/2006/relationships/slide" Target="slide68.xml"/><Relationship Id="rId5" Type="http://schemas.openxmlformats.org/officeDocument/2006/relationships/slide" Target="slide50.xml"/><Relationship Id="rId4" Type="http://schemas.openxmlformats.org/officeDocument/2006/relationships/slide" Target="slide30.xml"/><Relationship Id="rId9" Type="http://schemas.openxmlformats.org/officeDocument/2006/relationships/slide" Target="slide11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Worshipful_Company_of_Mercers"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Killing_of_George_Floyd"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hyperlink" Target="https://www.youtube.com/watch?v=EoBwNO0puu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hyperlink" Target="https://youtu.be/EIr_sIOUnYk"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competition/#Section8Tex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33.sv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81.jpeg"/><Relationship Id="rId4" Type="http://schemas.openxmlformats.org/officeDocument/2006/relationships/hyperlink" Target="https://historicengland.org.uk/whats-new/news/public-call-out-uncovers-englands-secret-and-unknown-memorial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google.com/maps/@51.5168354,-0.0977893,3a,75y,282.1h,93.07t/data=!3m8!1e1!3m6!1sAF1QipP2KqZRqFd77CAnHh1TRXvg4OZTEgCto0srleSN!2e10!3e11!6shttps:/lh5.googleusercontent.com/p/AF1QipP2KqZRqFd77CAnHh1TRXvg4OZTEgCto0srleSN=w203-h100-k-no-pi-0-ya92.496666-ro-0-fo100!7i11652!8i5826" TargetMode="External"/><Relationship Id="rId7"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7.sv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hyperlink" Target="http://www.cablestreet.uk/" TargetMode="External"/><Relationship Id="rId2" Type="http://schemas.openxmlformats.org/officeDocument/2006/relationships/notesSlide" Target="../notesSlides/notesSlide52.xml"/><Relationship Id="rId1" Type="http://schemas.openxmlformats.org/officeDocument/2006/relationships/slideLayout" Target="../slideLayouts/slideLayout16.xml"/><Relationship Id="rId5" Type="http://schemas.openxmlformats.org/officeDocument/2006/relationships/image" Target="../media/image89.jpg"/><Relationship Id="rId4" Type="http://schemas.openxmlformats.org/officeDocument/2006/relationships/hyperlink" Target="https://historicengland.org.uk/images-books/photos/item/AAA02/01/S0412"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britishironworkcentre.co.uk/show-areas/the-knife-angel-official" TargetMode="External"/><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90.jpg"/></Relationships>
</file>

<file path=ppt/slides/_rels/slide58.xml.rels><?xml version="1.0" encoding="UTF-8" standalone="yes"?>
<Relationships xmlns="http://schemas.openxmlformats.org/package/2006/relationships"><Relationship Id="rId3" Type="http://schemas.openxmlformats.org/officeDocument/2006/relationships/hyperlink" Target="https://bitaboutbritain.com/freddie-gilroy-and-the-belsen-stragglers/" TargetMode="External"/><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91.jpg"/></Relationships>
</file>

<file path=ppt/slides/_rels/slide59.xml.rels><?xml version="1.0" encoding="UTF-8" standalone="yes"?>
<Relationships xmlns="http://schemas.openxmlformats.org/package/2006/relationships"><Relationship Id="rId3" Type="http://schemas.openxmlformats.org/officeDocument/2006/relationships/hyperlink" Target="https://www.thehistorypress.co.uk/articles/the-brown-dog-affair/" TargetMode="External"/><Relationship Id="rId2" Type="http://schemas.openxmlformats.org/officeDocument/2006/relationships/notesSlide" Target="../notesSlides/notesSlide55.xml"/><Relationship Id="rId1" Type="http://schemas.openxmlformats.org/officeDocument/2006/relationships/slideLayout" Target="../slideLayouts/slideLayout16.xml"/><Relationship Id="rId5" Type="http://schemas.openxmlformats.org/officeDocument/2006/relationships/image" Target="../media/image93.jpg"/><Relationship Id="rId4" Type="http://schemas.openxmlformats.org/officeDocument/2006/relationships/image" Target="../media/image92.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6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6.xml"/><Relationship Id="rId1" Type="http://schemas.openxmlformats.org/officeDocument/2006/relationships/slideLayout" Target="../slideLayouts/slideLayout16.xml"/><Relationship Id="rId5" Type="http://schemas.openxmlformats.org/officeDocument/2006/relationships/image" Target="../media/image85.sv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hyperlink" Target="https://historicengland.org.uk/services-skills/education/educational-images/memorial-drinking-fountain-newark-7556" TargetMode="External"/><Relationship Id="rId7" Type="http://schemas.openxmlformats.org/officeDocument/2006/relationships/hyperlink" Target="https://historicengland.org.uk/services-skills/education/educational-images/memorial-south-of-osney-lock-oxford-7639"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hyperlink" Target="https://historicengland.org.uk/services-skills/education/educational-images/heroes-memorial-st-nicholas-place-liverpool-9015" TargetMode="External"/><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historicengland.org.uk/get-involved/help-write-history/immortalised/exhibition/" TargetMode="External"/><Relationship Id="rId2" Type="http://schemas.openxmlformats.org/officeDocument/2006/relationships/hyperlink" Target="https://historicengland.org.uk/" TargetMode="Externa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s://www.youtube.com/watch?v=fLvJzICTcxo&amp;t=11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hyperlink" Target="https://www.biography.com/writer/oscar-wilde" TargetMode="External"/><Relationship Id="rId7"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100.jpg"/><Relationship Id="rId5" Type="http://schemas.openxmlformats.org/officeDocument/2006/relationships/hyperlink" Target="https://en.wikipedia.org/wiki/Hard_labour" TargetMode="External"/><Relationship Id="rId4" Type="http://schemas.openxmlformats.org/officeDocument/2006/relationships/hyperlink" Target="https://en.wikipedia.org/wiki/Labouchere_Amendment"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newhistorian.com/chevalier-deon-spy-celebrity-europes-first-transgender-person/7982/" TargetMode="External"/><Relationship Id="rId2" Type="http://schemas.openxmlformats.org/officeDocument/2006/relationships/notesSlide" Target="../notesSlides/notesSlide69.xml"/><Relationship Id="rId1" Type="http://schemas.openxmlformats.org/officeDocument/2006/relationships/slideLayout" Target="../slideLayouts/slideLayout16.xml"/><Relationship Id="rId5" Type="http://schemas.openxmlformats.org/officeDocument/2006/relationships/image" Target="../media/image103.jpeg"/><Relationship Id="rId4" Type="http://schemas.openxmlformats.org/officeDocument/2006/relationships/image" Target="../media/image102.jpg"/></Relationships>
</file>

<file path=ppt/slides/_rels/slide74.xml.rels><?xml version="1.0" encoding="UTF-8" standalone="yes"?>
<Relationships xmlns="http://schemas.openxmlformats.org/package/2006/relationships"><Relationship Id="rId3" Type="http://schemas.openxmlformats.org/officeDocument/2006/relationships/hyperlink" Target="https://historicengland.org.uk/listing/the-list/list-entry/1439170" TargetMode="External"/><Relationship Id="rId2" Type="http://schemas.openxmlformats.org/officeDocument/2006/relationships/notesSlide" Target="../notesSlides/notesSlide70.xml"/><Relationship Id="rId1" Type="http://schemas.openxmlformats.org/officeDocument/2006/relationships/slideLayout" Target="../slideLayouts/slideLayout16.xml"/><Relationship Id="rId5" Type="http://schemas.openxmlformats.org/officeDocument/2006/relationships/image" Target="../media/image105.jpeg"/><Relationship Id="rId4" Type="http://schemas.openxmlformats.org/officeDocument/2006/relationships/image" Target="../media/image104.jpg"/></Relationships>
</file>

<file path=ppt/slides/_rels/slide7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hyperlink" Target="http://www.talkingstatues.co.uk/" TargetMode="External"/><Relationship Id="rId7"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33.svg"/><Relationship Id="rId5" Type="http://schemas.openxmlformats.org/officeDocument/2006/relationships/image" Target="../media/image11.pn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hyperlink" Target="https://www.youtube.com/watch?v=voEgrnPqKxo" TargetMode="External"/><Relationship Id="rId5" Type="http://schemas.openxmlformats.org/officeDocument/2006/relationships/image" Target="../media/image33.svg"/><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113.jpeg"/></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www.bbc.co.uk/history/historic_figures/inayat_khan_noor.shtml" TargetMode="External"/><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115.jp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36.svg"/><Relationship Id="rId5" Type="http://schemas.openxmlformats.org/officeDocument/2006/relationships/image" Target="../media/image32.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hyperlink" Target="https://www.southlondonclub.co.uk/blog/a-deeper-look-into-stockwells-bronze-woman-statue" TargetMode="External"/><Relationship Id="rId2" Type="http://schemas.openxmlformats.org/officeDocument/2006/relationships/notesSlide" Target="../notesSlides/notesSlide86.xml"/><Relationship Id="rId1" Type="http://schemas.openxmlformats.org/officeDocument/2006/relationships/slideLayout" Target="../slideLayouts/slideLayout16.xml"/><Relationship Id="rId4" Type="http://schemas.openxmlformats.org/officeDocument/2006/relationships/image" Target="../media/image116.jpg"/></Relationships>
</file>

<file path=ppt/slides/_rels/slide91.xml.rels><?xml version="1.0" encoding="UTF-8" standalone="yes"?>
<Relationships xmlns="http://schemas.openxmlformats.org/package/2006/relationships"><Relationship Id="rId3" Type="http://schemas.openxmlformats.org/officeDocument/2006/relationships/hyperlink" Target="https://en.wikipedia.org/wiki/African_and_Caribbean_War_Memorial" TargetMode="External"/><Relationship Id="rId2" Type="http://schemas.openxmlformats.org/officeDocument/2006/relationships/notesSlide" Target="../notesSlides/notesSlide87.xml"/><Relationship Id="rId1" Type="http://schemas.openxmlformats.org/officeDocument/2006/relationships/slideLayout" Target="../slideLayouts/slideLayout16.xml"/><Relationship Id="rId4" Type="http://schemas.openxmlformats.org/officeDocument/2006/relationships/image" Target="../media/image117.jpg"/></Relationships>
</file>

<file path=ppt/slides/_rels/slide92.xml.rels><?xml version="1.0" encoding="UTF-8" standalone="yes"?>
<Relationships xmlns="http://schemas.openxmlformats.org/package/2006/relationships"><Relationship Id="rId3" Type="http://schemas.openxmlformats.org/officeDocument/2006/relationships/hyperlink" Target="https://historicengland.org.uk/listing/the-list/list-entry/1438640" TargetMode="External"/><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image" Target="../media/image118.jpg"/></Relationships>
</file>

<file path=ppt/slides/_rels/slide93.xml.rels><?xml version="1.0" encoding="UTF-8" standalone="yes"?>
<Relationships xmlns="http://schemas.openxmlformats.org/package/2006/relationships"><Relationship Id="rId3" Type="http://schemas.openxmlformats.org/officeDocument/2006/relationships/hyperlink" Target="https://www.bbc.co.uk/news/uk-england-stoke-staffordshire-34692507#:~:text=A%20memorial%20in%20honour%20of,22%2C000%20to%20pay%20for%20it." TargetMode="External"/><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image" Target="../media/image119.jpg"/></Relationships>
</file>

<file path=ppt/slides/_rels/slide9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9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D06C-FFEF-2281-8000-9D553D8E478C}"/>
              </a:ext>
            </a:extLst>
          </p:cNvPr>
          <p:cNvSpPr>
            <a:spLocks noGrp="1"/>
          </p:cNvSpPr>
          <p:nvPr>
            <p:ph type="title"/>
          </p:nvPr>
        </p:nvSpPr>
        <p:spPr/>
        <p:txBody>
          <a:bodyPr/>
          <a:lstStyle/>
          <a:p>
            <a:r>
              <a:rPr lang="en-GB" sz="2800" dirty="0">
                <a:solidFill>
                  <a:prstClr val="black"/>
                </a:solidFill>
                <a:latin typeface="Arial" panose="020B0604020202020204" pitchFamily="34" charset="0"/>
                <a:cs typeface="Arial" panose="020B0604020202020204" pitchFamily="34" charset="0"/>
              </a:rPr>
              <a:t>Who, how, why do we remember?</a:t>
            </a:r>
            <a:endParaRPr lang="en-US" dirty="0"/>
          </a:p>
        </p:txBody>
      </p:sp>
      <p:sp>
        <p:nvSpPr>
          <p:cNvPr id="3" name="Subtitle 2">
            <a:extLst>
              <a:ext uri="{FF2B5EF4-FFF2-40B4-BE49-F238E27FC236}">
                <a16:creationId xmlns:a16="http://schemas.microsoft.com/office/drawing/2014/main" id="{D41F5B88-C133-2D5E-D065-D6265A72F8B1}"/>
              </a:ext>
            </a:extLst>
          </p:cNvPr>
          <p:cNvSpPr>
            <a:spLocks noGrp="1"/>
          </p:cNvSpPr>
          <p:nvPr>
            <p:ph type="subTitle" idx="1"/>
          </p:nvPr>
        </p:nvSpPr>
        <p:spPr/>
        <p:txBody>
          <a:bodyPr/>
          <a:lstStyle/>
          <a:p>
            <a:r>
              <a:rPr lang="en-GB" sz="2400" dirty="0">
                <a:solidFill>
                  <a:prstClr val="black"/>
                </a:solidFill>
                <a:latin typeface="Arial" panose="020B0604020202020204" pitchFamily="34" charset="0"/>
                <a:cs typeface="Arial" panose="020B0604020202020204" pitchFamily="34" charset="0"/>
              </a:rPr>
              <a:t>Who, how, why do we remember?</a:t>
            </a:r>
          </a:p>
        </p:txBody>
      </p:sp>
      <p:pic>
        <p:nvPicPr>
          <p:cNvPr id="6" name="Picture Placeholder 5" descr="A group of statues of men walking&#10;">
            <a:extLst>
              <a:ext uri="{FF2B5EF4-FFF2-40B4-BE49-F238E27FC236}">
                <a16:creationId xmlns:a16="http://schemas.microsoft.com/office/drawing/2014/main" id="{29B77DF2-57A9-156E-D990-7E5C16A357E0}"/>
              </a:ext>
            </a:extLst>
          </p:cNvPr>
          <p:cNvPicPr>
            <a:picLocks noGrp="1" noChangeAspect="1"/>
          </p:cNvPicPr>
          <p:nvPr>
            <p:ph type="pic" sz="quarter" idx="10"/>
          </p:nvPr>
        </p:nvPicPr>
        <p:blipFill>
          <a:blip r:embed="rId3"/>
          <a:srcRect l="10087" r="10087"/>
          <a:stretch>
            <a:fillRect/>
          </a:stretch>
        </p:blipFill>
        <p:spPr/>
      </p:pic>
    </p:spTree>
    <p:extLst>
      <p:ext uri="{BB962C8B-B14F-4D97-AF65-F5344CB8AC3E}">
        <p14:creationId xmlns:p14="http://schemas.microsoft.com/office/powerpoint/2010/main" val="370951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Activity </a:t>
            </a:r>
            <a:r>
              <a:rPr lang="en-US" dirty="0">
                <a:solidFill>
                  <a:schemeClr val="bg1"/>
                </a:solidFill>
              </a:rPr>
              <a:t>4</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615141" y="2094807"/>
            <a:ext cx="5008161" cy="4398066"/>
          </a:xfrm>
        </p:spPr>
        <p:txBody>
          <a:bodyPr/>
          <a:lstStyle/>
          <a:p>
            <a:r>
              <a:rPr lang="en-GB" b="1" dirty="0">
                <a:latin typeface="Arial" panose="020B0604020202020204" pitchFamily="34" charset="0"/>
                <a:cs typeface="Arial" panose="020B0604020202020204" pitchFamily="34" charset="0"/>
              </a:rPr>
              <a:t>What can we tell by examining all the details on statues and monuments?</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NB: You can use Google Street View to ‘walk’ around the monument looking for details to investigate </a:t>
            </a:r>
          </a:p>
          <a:p>
            <a:endParaRPr lang="en-US" dirty="0"/>
          </a:p>
        </p:txBody>
      </p:sp>
      <p:pic>
        <p:nvPicPr>
          <p:cNvPr id="4" name="Picture 3" descr="Photo of a memorial with people">
            <a:extLst>
              <a:ext uri="{FF2B5EF4-FFF2-40B4-BE49-F238E27FC236}">
                <a16:creationId xmlns:a16="http://schemas.microsoft.com/office/drawing/2014/main" id="{C13D5411-AB2B-E1CE-52C3-2124CC6FA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075414"/>
            <a:ext cx="5008161" cy="5148054"/>
          </a:xfrm>
          <a:prstGeom prst="rect">
            <a:avLst/>
          </a:prstGeom>
        </p:spPr>
      </p:pic>
    </p:spTree>
    <p:extLst>
      <p:ext uri="{BB962C8B-B14F-4D97-AF65-F5344CB8AC3E}">
        <p14:creationId xmlns:p14="http://schemas.microsoft.com/office/powerpoint/2010/main" val="1031293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7. Women </a:t>
            </a:r>
            <a:r>
              <a:rPr lang="en-US" dirty="0">
                <a:solidFill>
                  <a:schemeClr val="bg1"/>
                </a:solidFill>
              </a:rPr>
              <a:t>3</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541175" y="1470244"/>
            <a:ext cx="5150497" cy="5022630"/>
          </a:xfrm>
        </p:spPr>
        <p:txBody>
          <a:bodyPr/>
          <a:lstStyle/>
          <a:p>
            <a:r>
              <a:rPr lang="en-GB" sz="2000" dirty="0">
                <a:latin typeface="Arial" panose="020B0604020202020204" pitchFamily="34" charset="0"/>
                <a:cs typeface="Arial" panose="020B0604020202020204" pitchFamily="34" charset="0"/>
              </a:rPr>
              <a:t>For many years the vital role women played in the war effort was forgotten and side-lined, a ‘hidden heritage’. </a:t>
            </a:r>
          </a:p>
          <a:p>
            <a:r>
              <a:rPr lang="en-GB" sz="2000" dirty="0">
                <a:latin typeface="Arial" panose="020B0604020202020204" pitchFamily="34" charset="0"/>
                <a:cs typeface="Arial" panose="020B0604020202020204" pitchFamily="34" charset="0"/>
              </a:rPr>
              <a:t>In 2011 four of the surviving women, Kathleen Roberts, Kit </a:t>
            </a:r>
            <a:r>
              <a:rPr lang="en-GB" sz="2000" dirty="0" err="1">
                <a:latin typeface="Arial" panose="020B0604020202020204" pitchFamily="34" charset="0"/>
                <a:cs typeface="Arial" panose="020B0604020202020204" pitchFamily="34" charset="0"/>
              </a:rPr>
              <a:t>Sollitt</a:t>
            </a:r>
            <a:r>
              <a:rPr lang="en-GB" sz="2000" dirty="0">
                <a:latin typeface="Arial" panose="020B0604020202020204" pitchFamily="34" charset="0"/>
                <a:cs typeface="Arial" panose="020B0604020202020204" pitchFamily="34" charset="0"/>
              </a:rPr>
              <a:t>, Ruby Gascoigne and Dorothy </a:t>
            </a:r>
            <a:r>
              <a:rPr lang="en-GB" sz="2000" dirty="0" err="1">
                <a:latin typeface="Arial" panose="020B0604020202020204" pitchFamily="34" charset="0"/>
                <a:cs typeface="Arial" panose="020B0604020202020204" pitchFamily="34" charset="0"/>
              </a:rPr>
              <a:t>Slingsby</a:t>
            </a:r>
            <a:r>
              <a:rPr lang="en-GB" sz="2000" dirty="0">
                <a:latin typeface="Arial" panose="020B0604020202020204" pitchFamily="34" charset="0"/>
                <a:cs typeface="Arial" panose="020B0604020202020204" pitchFamily="34" charset="0"/>
              </a:rPr>
              <a:t>, took action. </a:t>
            </a:r>
          </a:p>
          <a:p>
            <a:r>
              <a:rPr lang="en-GB" sz="2000" dirty="0">
                <a:latin typeface="Arial" panose="020B0604020202020204" pitchFamily="34" charset="0"/>
                <a:cs typeface="Arial" panose="020B0604020202020204" pitchFamily="34" charset="0"/>
              </a:rPr>
              <a:t>With the support of journalist Nancy Fielder, they came forward on behalf of all their fellow steelworkers and made the case for their hard work, stamina and bravery to finally be publicly acknowledged. </a:t>
            </a:r>
          </a:p>
          <a:p>
            <a:r>
              <a:rPr lang="en-GB" sz="2000" dirty="0">
                <a:latin typeface="Arial" panose="020B0604020202020204" pitchFamily="34" charset="0"/>
                <a:cs typeface="Arial" panose="020B0604020202020204" pitchFamily="34" charset="0"/>
              </a:rPr>
              <a:t>The statue was sculpted by Martin Jennings and unveiled in June 2016. </a:t>
            </a:r>
          </a:p>
        </p:txBody>
      </p:sp>
      <p:pic>
        <p:nvPicPr>
          <p:cNvPr id="4" name="Picture 2" descr="A statue of two women in overalls&#10;&#10;">
            <a:extLst>
              <a:ext uri="{FF2B5EF4-FFF2-40B4-BE49-F238E27FC236}">
                <a16:creationId xmlns:a16="http://schemas.microsoft.com/office/drawing/2014/main" id="{93C5EC34-3088-EFC6-71DA-FE66235EBF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59" t="5332"/>
          <a:stretch/>
        </p:blipFill>
        <p:spPr bwMode="auto">
          <a:xfrm>
            <a:off x="6702912" y="365126"/>
            <a:ext cx="4242744"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97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7. Women </a:t>
            </a:r>
            <a:r>
              <a:rPr lang="en-US" dirty="0">
                <a:solidFill>
                  <a:schemeClr val="bg1"/>
                </a:solidFill>
              </a:rPr>
              <a:t>4</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615820" y="1604864"/>
            <a:ext cx="5075852" cy="4888009"/>
          </a:xfrm>
        </p:spPr>
        <p:txBody>
          <a:bodyPr/>
          <a:lstStyle/>
          <a:p>
            <a:r>
              <a:rPr lang="en-GB" sz="2000" dirty="0">
                <a:latin typeface="Arial" panose="020B0604020202020204" pitchFamily="34" charset="0"/>
                <a:cs typeface="Arial" panose="020B0604020202020204" pitchFamily="34" charset="0"/>
              </a:rPr>
              <a:t>Women of Steel is just one example of where the role of women in the past had been hidden.</a:t>
            </a:r>
          </a:p>
          <a:p>
            <a:r>
              <a:rPr lang="en-GB" sz="2000" dirty="0">
                <a:latin typeface="Arial" panose="020B0604020202020204" pitchFamily="34" charset="0"/>
                <a:cs typeface="Arial" panose="020B0604020202020204" pitchFamily="34" charset="0"/>
              </a:rPr>
              <a:t>That fact that less than 3% of all statues in the UK are of ordinary women, yet they make up c. 50% of the population is significant.</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Can you name any statues to women that you know of? </a:t>
            </a:r>
          </a:p>
          <a:p>
            <a:pPr lvl="0"/>
            <a:r>
              <a:rPr lang="en-GB" sz="2000" b="1" dirty="0">
                <a:solidFill>
                  <a:prstClr val="black"/>
                </a:solidFill>
                <a:latin typeface="Arial" panose="020B0604020202020204" pitchFamily="34" charset="0"/>
                <a:cs typeface="Arial" panose="020B0604020202020204" pitchFamily="34" charset="0"/>
              </a:rPr>
              <a:t>Are there any statues to women in your local area – like the Women of Steel example?</a:t>
            </a:r>
            <a:endParaRPr lang="en-GB" sz="2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5943F19-135F-7137-5A41-03C2606EDB9F}"/>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9" t="3579" r="4945" b="4496"/>
          <a:stretch/>
        </p:blipFill>
        <p:spPr>
          <a:xfrm>
            <a:off x="6974574" y="720270"/>
            <a:ext cx="3400963" cy="4888008"/>
          </a:xfrm>
          <a:prstGeom prst="rect">
            <a:avLst/>
          </a:prstGeom>
        </p:spPr>
      </p:pic>
    </p:spTree>
    <p:extLst>
      <p:ext uri="{BB962C8B-B14F-4D97-AF65-F5344CB8AC3E}">
        <p14:creationId xmlns:p14="http://schemas.microsoft.com/office/powerpoint/2010/main" val="32785916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7. Women </a:t>
            </a:r>
            <a:r>
              <a:rPr lang="en-US" dirty="0">
                <a:solidFill>
                  <a:schemeClr val="bg1"/>
                </a:solidFill>
              </a:rPr>
              <a:t>5</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375312" y="1604865"/>
            <a:ext cx="5480181" cy="4888009"/>
          </a:xfrm>
        </p:spPr>
        <p:txBody>
          <a:bodyPr/>
          <a:lstStyle/>
          <a:p>
            <a:r>
              <a:rPr lang="en-GB" sz="2000" i="1" dirty="0">
                <a:latin typeface="Arial" panose="020B0604020202020204" pitchFamily="34" charset="0"/>
                <a:cs typeface="Arial" panose="020B0604020202020204" pitchFamily="34" charset="0"/>
              </a:rPr>
              <a:t>"In London there are more statues to men named John than there are to non-fictional, non-royal women”. </a:t>
            </a:r>
            <a:r>
              <a:rPr lang="en-GB" sz="2000" dirty="0">
                <a:latin typeface="Arial" panose="020B0604020202020204" pitchFamily="34" charset="0"/>
                <a:cs typeface="Arial" panose="020B0604020202020204" pitchFamily="34" charset="0"/>
              </a:rPr>
              <a:t>Caroline </a:t>
            </a:r>
            <a:r>
              <a:rPr lang="en-GB" sz="2000" dirty="0" err="1">
                <a:latin typeface="Arial" panose="020B0604020202020204" pitchFamily="34" charset="0"/>
                <a:cs typeface="Arial" panose="020B0604020202020204" pitchFamily="34" charset="0"/>
              </a:rPr>
              <a:t>Criado</a:t>
            </a:r>
            <a:r>
              <a:rPr lang="en-GB" sz="2000" dirty="0">
                <a:latin typeface="Arial" panose="020B0604020202020204" pitchFamily="34" charset="0"/>
                <a:cs typeface="Arial" panose="020B0604020202020204" pitchFamily="34" charset="0"/>
              </a:rPr>
              <a:t>-Perez 2016</a:t>
            </a:r>
          </a:p>
          <a:p>
            <a:r>
              <a:rPr lang="en-GB" sz="2000" b="1" dirty="0">
                <a:latin typeface="Arial" panose="020B0604020202020204" pitchFamily="34" charset="0"/>
                <a:cs typeface="Arial" panose="020B0604020202020204" pitchFamily="34" charset="0"/>
              </a:rPr>
              <a:t>But why is there such a lack of monuments, memorials and statues to women on display in our society? Does this situation accurately reflect the achievements of great, talented, brave and everyday women throughout history?</a:t>
            </a:r>
          </a:p>
          <a:p>
            <a:r>
              <a:rPr lang="en-GB" sz="2000" dirty="0">
                <a:latin typeface="Arial" panose="020B0604020202020204" pitchFamily="34" charset="0"/>
                <a:cs typeface="Arial" panose="020B0604020202020204" pitchFamily="34" charset="0"/>
              </a:rPr>
              <a:t>Recently, </a:t>
            </a:r>
            <a:r>
              <a:rPr lang="en-GB" sz="2000" dirty="0" err="1">
                <a:latin typeface="Arial" panose="020B0604020202020204" pitchFamily="34" charset="0"/>
                <a:cs typeface="Arial" panose="020B0604020202020204" pitchFamily="34" charset="0"/>
              </a:rPr>
              <a:t>Criado</a:t>
            </a:r>
            <a:r>
              <a:rPr lang="en-GB" sz="2000" dirty="0">
                <a:latin typeface="Arial" panose="020B0604020202020204" pitchFamily="34" charset="0"/>
                <a:cs typeface="Arial" panose="020B0604020202020204" pitchFamily="34" charset="0"/>
              </a:rPr>
              <a:t>-Perez, amongst others, was involved in successfully campaigning to have Jane Austen appear on the £10 bank note and for a statue of Suffragette Millicent Fawcett to be unveiled in Parliament Square. </a:t>
            </a:r>
          </a:p>
        </p:txBody>
      </p:sp>
      <p:pic>
        <p:nvPicPr>
          <p:cNvPr id="5" name="Picture 4">
            <a:extLst>
              <a:ext uri="{FF2B5EF4-FFF2-40B4-BE49-F238E27FC236}">
                <a16:creationId xmlns:a16="http://schemas.microsoft.com/office/drawing/2014/main" id="{45943F19-135F-7137-5A41-03C2606EDB9F}"/>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9" t="3579" r="4945" b="4496"/>
          <a:stretch/>
        </p:blipFill>
        <p:spPr>
          <a:xfrm>
            <a:off x="6974574" y="720270"/>
            <a:ext cx="3400963" cy="4888008"/>
          </a:xfrm>
          <a:prstGeom prst="rect">
            <a:avLst/>
          </a:prstGeom>
        </p:spPr>
      </p:pic>
    </p:spTree>
    <p:extLst>
      <p:ext uri="{BB962C8B-B14F-4D97-AF65-F5344CB8AC3E}">
        <p14:creationId xmlns:p14="http://schemas.microsoft.com/office/powerpoint/2010/main" val="10371445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Activity </a:t>
            </a:r>
            <a:r>
              <a:rPr lang="en-US" dirty="0">
                <a:solidFill>
                  <a:schemeClr val="bg1"/>
                </a:solidFill>
              </a:rPr>
              <a:t>21</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615820" y="1623526"/>
            <a:ext cx="4788952" cy="4869347"/>
          </a:xfrm>
        </p:spPr>
        <p:txBody>
          <a:bodyPr/>
          <a:lstStyle/>
          <a:p>
            <a:r>
              <a:rPr lang="en-GB" sz="2400" b="1" dirty="0">
                <a:latin typeface="Arial" panose="020B0604020202020204" pitchFamily="34" charset="0"/>
                <a:cs typeface="Arial" panose="020B0604020202020204" pitchFamily="34" charset="0"/>
              </a:rPr>
              <a:t>What can statues tell us about the role women have played, historically,  in the public life of our nation?</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Look at the images and descriptions of the statues on the following slides.</a:t>
            </a:r>
          </a:p>
          <a:p>
            <a:r>
              <a:rPr lang="en-GB" sz="2400" dirty="0">
                <a:latin typeface="Arial" panose="020B0604020202020204" pitchFamily="34" charset="0"/>
                <a:cs typeface="Arial" panose="020B0604020202020204" pitchFamily="34" charset="0"/>
              </a:rPr>
              <a:t>As you look at the monuments start to think what categories you could use to describe the women being immortalised.</a:t>
            </a:r>
          </a:p>
        </p:txBody>
      </p:sp>
      <p:pic>
        <p:nvPicPr>
          <p:cNvPr id="5" name="Picture 4">
            <a:extLst>
              <a:ext uri="{FF2B5EF4-FFF2-40B4-BE49-F238E27FC236}">
                <a16:creationId xmlns:a16="http://schemas.microsoft.com/office/drawing/2014/main" id="{3C0664AD-3E40-2FA1-DF7B-310B8E35C1C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9" t="3579" r="4945" b="4496"/>
          <a:stretch/>
        </p:blipFill>
        <p:spPr>
          <a:xfrm>
            <a:off x="6787230" y="715604"/>
            <a:ext cx="3439121" cy="4942851"/>
          </a:xfrm>
          <a:prstGeom prst="rect">
            <a:avLst/>
          </a:prstGeom>
        </p:spPr>
      </p:pic>
    </p:spTree>
    <p:extLst>
      <p:ext uri="{BB962C8B-B14F-4D97-AF65-F5344CB8AC3E}">
        <p14:creationId xmlns:p14="http://schemas.microsoft.com/office/powerpoint/2010/main" val="2952464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17</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000" b="1" dirty="0">
                <a:latin typeface="Arial" panose="020B0604020202020204" pitchFamily="34" charset="0"/>
                <a:cs typeface="Arial" panose="020B0604020202020204" pitchFamily="34" charset="0"/>
              </a:rPr>
              <a:t>Amy Johnson, Herne Bay</a:t>
            </a:r>
            <a:endParaRPr lang="en-GB" sz="20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Amy Johnson CBE</a:t>
            </a:r>
            <a:r>
              <a:rPr lang="en-GB" sz="2000" dirty="0">
                <a:latin typeface="Arial" panose="020B0604020202020204" pitchFamily="34" charset="0"/>
                <a:cs typeface="Arial" panose="020B0604020202020204" pitchFamily="34" charset="0"/>
              </a:rPr>
              <a:t> (1903 – 1941) was a pioneering English aviator.</a:t>
            </a:r>
            <a:r>
              <a:rPr lang="en-GB" sz="2000" baseline="0" dirty="0">
                <a:latin typeface="Arial" panose="020B0604020202020204" pitchFamily="34" charset="0"/>
                <a:cs typeface="Arial" panose="020B0604020202020204" pitchFamily="34" charset="0"/>
              </a:rPr>
              <a:t> </a:t>
            </a:r>
            <a:r>
              <a:rPr lang="en-GB" sz="2000" b="0" i="0" kern="1200" dirty="0">
                <a:solidFill>
                  <a:schemeClr val="dk1"/>
                </a:solidFill>
                <a:effectLst/>
                <a:latin typeface="Arial" panose="020B0604020202020204" pitchFamily="34" charset="0"/>
                <a:ea typeface="+mn-ea"/>
                <a:cs typeface="Arial" panose="020B0604020202020204" pitchFamily="34" charset="0"/>
              </a:rPr>
              <a:t>She was the first</a:t>
            </a:r>
            <a:r>
              <a:rPr lang="en-GB" sz="2000" b="0" i="0" kern="1200" baseline="0" dirty="0">
                <a:solidFill>
                  <a:schemeClr val="dk1"/>
                </a:solidFill>
                <a:effectLst/>
                <a:latin typeface="Arial" panose="020B0604020202020204" pitchFamily="34" charset="0"/>
                <a:ea typeface="+mn-ea"/>
                <a:cs typeface="Arial" panose="020B0604020202020204" pitchFamily="34" charset="0"/>
              </a:rPr>
              <a:t> w</a:t>
            </a:r>
            <a:r>
              <a:rPr lang="en-GB" sz="2000" b="0" i="0" kern="1200" dirty="0">
                <a:solidFill>
                  <a:schemeClr val="dk1"/>
                </a:solidFill>
                <a:effectLst/>
                <a:latin typeface="Arial" panose="020B0604020202020204" pitchFamily="34" charset="0"/>
                <a:ea typeface="+mn-ea"/>
                <a:cs typeface="Arial" panose="020B0604020202020204" pitchFamily="34" charset="0"/>
              </a:rPr>
              <a:t>oman to fly solo to Australia, landing in Darwin on 24 May 1930 after 19 and a half days.</a:t>
            </a:r>
          </a:p>
          <a:p>
            <a:pPr fontAlgn="base"/>
            <a:r>
              <a:rPr lang="en-GB" sz="2000" b="0" i="0" kern="1200" dirty="0">
                <a:solidFill>
                  <a:schemeClr val="dk1"/>
                </a:solidFill>
                <a:effectLst/>
                <a:latin typeface="Arial" panose="020B0604020202020204" pitchFamily="34" charset="0"/>
                <a:ea typeface="+mn-ea"/>
                <a:cs typeface="Arial" panose="020B0604020202020204" pitchFamily="34" charset="0"/>
              </a:rPr>
              <a:t>Amongst</a:t>
            </a:r>
            <a:r>
              <a:rPr lang="en-GB" sz="2000" b="0" i="0" kern="1200" baseline="0" dirty="0">
                <a:solidFill>
                  <a:schemeClr val="dk1"/>
                </a:solidFill>
                <a:effectLst/>
                <a:latin typeface="Arial" panose="020B0604020202020204" pitchFamily="34" charset="0"/>
                <a:ea typeface="+mn-ea"/>
                <a:cs typeface="Arial" panose="020B0604020202020204" pitchFamily="34" charset="0"/>
              </a:rPr>
              <a:t> many other achievements she was the first p</a:t>
            </a:r>
            <a:r>
              <a:rPr lang="en-GB" sz="2000" b="0" i="0" kern="1200" dirty="0">
                <a:solidFill>
                  <a:schemeClr val="dk1"/>
                </a:solidFill>
                <a:effectLst/>
                <a:latin typeface="Arial" panose="020B0604020202020204" pitchFamily="34" charset="0"/>
                <a:ea typeface="+mn-ea"/>
                <a:cs typeface="Arial" panose="020B0604020202020204" pitchFamily="34" charset="0"/>
              </a:rPr>
              <a:t>ilot to fly from London to Moscow in one day.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She died when her plane crashed into the Thames Estuary near Herne Bay in January 1941. She had taken off from Blackpool Airport to deliver an RAF aircraft to Kidlington airbase in Oxfordshire for the Air Transport Auxiliary. How</a:t>
            </a:r>
            <a:r>
              <a:rPr lang="en-GB" sz="2000" baseline="0" dirty="0">
                <a:latin typeface="Arial" panose="020B0604020202020204" pitchFamily="34" charset="0"/>
                <a:cs typeface="Arial" panose="020B0604020202020204" pitchFamily="34" charset="0"/>
              </a:rPr>
              <a:t> she ended up 100 miles off-course remains a mystery.</a:t>
            </a:r>
            <a:endParaRPr lang="en-GB" sz="2000" dirty="0">
              <a:latin typeface="Arial" panose="020B0604020202020204" pitchFamily="34" charset="0"/>
              <a:cs typeface="Arial" panose="020B0604020202020204" pitchFamily="34" charset="0"/>
            </a:endParaRPr>
          </a:p>
        </p:txBody>
      </p:sp>
      <p:pic>
        <p:nvPicPr>
          <p:cNvPr id="9" name="Picture Placeholder 8" descr="A statue of a woman wearing early 20th century flying clothes on a seaside promenade">
            <a:extLst>
              <a:ext uri="{FF2B5EF4-FFF2-40B4-BE49-F238E27FC236}">
                <a16:creationId xmlns:a16="http://schemas.microsoft.com/office/drawing/2014/main" id="{2314E2D7-38CF-7973-9AC0-E2435E1E9A38}"/>
              </a:ext>
            </a:extLst>
          </p:cNvPr>
          <p:cNvPicPr>
            <a:picLocks noGrp="1" noChangeAspect="1"/>
          </p:cNvPicPr>
          <p:nvPr>
            <p:ph type="pic" sz="quarter" idx="10"/>
          </p:nvPr>
        </p:nvPicPr>
        <p:blipFill rotWithShape="1">
          <a:blip r:embed="rId4"/>
          <a:srcRect l="10028" r="5598"/>
          <a:stretch/>
        </p:blipFill>
        <p:spPr>
          <a:xfrm rot="5400000">
            <a:off x="5715000" y="381000"/>
            <a:ext cx="6858000" cy="6096000"/>
          </a:xfrm>
        </p:spPr>
      </p:pic>
    </p:spTree>
    <p:extLst>
      <p:ext uri="{BB962C8B-B14F-4D97-AF65-F5344CB8AC3E}">
        <p14:creationId xmlns:p14="http://schemas.microsoft.com/office/powerpoint/2010/main" val="1286813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18</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it-IT" sz="2400" b="1" dirty="0">
                <a:latin typeface="Arial" panose="020B0604020202020204" pitchFamily="34" charset="0"/>
                <a:cs typeface="Arial" panose="020B0604020202020204" pitchFamily="34" charset="0"/>
              </a:rPr>
              <a:t>Millicent Fawcett, </a:t>
            </a:r>
            <a:r>
              <a:rPr lang="it-IT" sz="2400" b="1" dirty="0" err="1">
                <a:latin typeface="Arial" panose="020B0604020202020204" pitchFamily="34" charset="0"/>
                <a:cs typeface="Arial" panose="020B0604020202020204" pitchFamily="34" charset="0"/>
              </a:rPr>
              <a:t>Parliament</a:t>
            </a:r>
            <a:r>
              <a:rPr lang="it-IT" sz="2400" b="1" dirty="0">
                <a:latin typeface="Arial" panose="020B0604020202020204" pitchFamily="34" charset="0"/>
                <a:cs typeface="Arial" panose="020B0604020202020204" pitchFamily="34" charset="0"/>
              </a:rPr>
              <a:t> </a:t>
            </a:r>
            <a:r>
              <a:rPr lang="it-IT" sz="2400" b="1" dirty="0" err="1">
                <a:latin typeface="Arial" panose="020B0604020202020204" pitchFamily="34" charset="0"/>
                <a:cs typeface="Arial" panose="020B0604020202020204" pitchFamily="34" charset="0"/>
              </a:rPr>
              <a:t>Square</a:t>
            </a:r>
            <a:r>
              <a:rPr lang="it-IT" sz="2400" b="1" dirty="0">
                <a:latin typeface="Arial" panose="020B0604020202020204" pitchFamily="34" charset="0"/>
                <a:cs typeface="Arial" panose="020B0604020202020204" pitchFamily="34" charset="0"/>
              </a:rPr>
              <a:t>, London</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Dame Millicent Garrett Fawcett GBE </a:t>
            </a:r>
            <a:r>
              <a:rPr lang="en-GB" sz="2000" dirty="0">
                <a:latin typeface="Arial" panose="020B0604020202020204" pitchFamily="34" charset="0"/>
                <a:cs typeface="Arial" panose="020B0604020202020204" pitchFamily="34" charset="0"/>
              </a:rPr>
              <a:t>(1847 – 1929) was an intellectual, political leader, activist and writer. </a:t>
            </a:r>
          </a:p>
          <a:p>
            <a:pPr fontAlgn="base"/>
            <a:r>
              <a:rPr lang="en-GB" sz="2000" dirty="0">
                <a:latin typeface="Arial" panose="020B0604020202020204" pitchFamily="34" charset="0"/>
                <a:cs typeface="Arial" panose="020B0604020202020204" pitchFamily="34" charset="0"/>
              </a:rPr>
              <a:t>She was a leading Suffragist and campaigner for equal rights for women, giving </a:t>
            </a:r>
            <a:r>
              <a:rPr lang="en-GB" sz="2000" b="0" i="0" kern="1200" dirty="0">
                <a:solidFill>
                  <a:schemeClr val="dk1"/>
                </a:solidFill>
                <a:effectLst/>
                <a:latin typeface="Arial" panose="020B0604020202020204" pitchFamily="34" charset="0"/>
                <a:ea typeface="+mn-ea"/>
                <a:cs typeface="Arial" panose="020B0604020202020204" pitchFamily="34" charset="0"/>
              </a:rPr>
              <a:t>her first public speech in favour of votes for women in 1869. She remained a prominent figure until 1919, a year after women were finally given </a:t>
            </a:r>
            <a:r>
              <a:rPr lang="en-GB" sz="2000" b="0" i="0" kern="1200" dirty="0">
                <a:solidFill>
                  <a:schemeClr val="tx1"/>
                </a:solidFill>
                <a:effectLst/>
                <a:latin typeface="Arial" panose="020B0604020202020204" pitchFamily="34" charset="0"/>
                <a:ea typeface="+mn-ea"/>
                <a:cs typeface="Arial" panose="020B0604020202020204" pitchFamily="34" charset="0"/>
              </a:rPr>
              <a:t>the vote.</a:t>
            </a:r>
            <a:endParaRPr lang="en-GB" sz="20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rPr>
              <a:t>A statue to her was unveiled in Parliament Square, London in 2018. It is the first statue of a women ever to stand in Parliament Square.</a:t>
            </a:r>
          </a:p>
        </p:txBody>
      </p:sp>
      <p:pic>
        <p:nvPicPr>
          <p:cNvPr id="9" name="Picture Placeholder 8" descr="A statue of an Edwardian woman holding a banner that reads 'Courage calls to courage everywhere.">
            <a:extLst>
              <a:ext uri="{FF2B5EF4-FFF2-40B4-BE49-F238E27FC236}">
                <a16:creationId xmlns:a16="http://schemas.microsoft.com/office/drawing/2014/main" id="{2DE7CEDC-B526-2E62-0290-BED1E62A9E8B}"/>
              </a:ext>
            </a:extLst>
          </p:cNvPr>
          <p:cNvPicPr>
            <a:picLocks noGrp="1" noChangeAspect="1"/>
          </p:cNvPicPr>
          <p:nvPr>
            <p:ph type="pic" sz="quarter" idx="10"/>
          </p:nvPr>
        </p:nvPicPr>
        <p:blipFill rotWithShape="1">
          <a:blip r:embed="rId4"/>
          <a:srcRect l="14075" r="10925"/>
          <a:stretch/>
        </p:blipFill>
        <p:spPr>
          <a:xfrm rot="16200000">
            <a:off x="5715000" y="381000"/>
            <a:ext cx="6858000" cy="6096000"/>
          </a:xfrm>
        </p:spPr>
      </p:pic>
    </p:spTree>
    <p:extLst>
      <p:ext uri="{BB962C8B-B14F-4D97-AF65-F5344CB8AC3E}">
        <p14:creationId xmlns:p14="http://schemas.microsoft.com/office/powerpoint/2010/main" val="34612655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19</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it-IT" sz="2400" b="1" dirty="0">
                <a:latin typeface="Arial" panose="020B0604020202020204" pitchFamily="34" charset="0"/>
                <a:cs typeface="Arial" panose="020B0604020202020204" pitchFamily="34" charset="0"/>
              </a:rPr>
              <a:t>Mary </a:t>
            </a:r>
            <a:r>
              <a:rPr lang="it-IT" sz="2400" b="1" dirty="0" err="1">
                <a:latin typeface="Arial" panose="020B0604020202020204" pitchFamily="34" charset="0"/>
                <a:cs typeface="Arial" panose="020B0604020202020204" pitchFamily="34" charset="0"/>
              </a:rPr>
              <a:t>Seacole</a:t>
            </a:r>
            <a:r>
              <a:rPr lang="it-IT" sz="2400" b="1" dirty="0">
                <a:latin typeface="Arial" panose="020B0604020202020204" pitchFamily="34" charset="0"/>
                <a:cs typeface="Arial" panose="020B0604020202020204" pitchFamily="34" charset="0"/>
              </a:rPr>
              <a:t>, Lambeth, London</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Mary</a:t>
            </a:r>
            <a:r>
              <a:rPr lang="en-GB" sz="2000" baseline="0" dirty="0">
                <a:latin typeface="Arial" panose="020B0604020202020204" pitchFamily="34" charset="0"/>
                <a:cs typeface="Arial" panose="020B0604020202020204" pitchFamily="34" charset="0"/>
                <a:hlinkClick r:id="rId3"/>
              </a:rPr>
              <a:t> </a:t>
            </a:r>
            <a:r>
              <a:rPr lang="en-GB" sz="2000" dirty="0">
                <a:latin typeface="Arial" panose="020B0604020202020204" pitchFamily="34" charset="0"/>
                <a:cs typeface="Arial" panose="020B0604020202020204" pitchFamily="34" charset="0"/>
                <a:hlinkClick r:id="rId3"/>
              </a:rPr>
              <a:t>Seacole</a:t>
            </a:r>
            <a:r>
              <a:rPr lang="en-GB" sz="2000" dirty="0">
                <a:latin typeface="Arial" panose="020B0604020202020204" pitchFamily="34" charset="0"/>
                <a:cs typeface="Arial" panose="020B0604020202020204" pitchFamily="34" charset="0"/>
              </a:rPr>
              <a:t> (1805 - 1881) was a pioneering nurse and heroine of the Crimean War. </a:t>
            </a:r>
          </a:p>
          <a:p>
            <a:pPr fontAlgn="base"/>
            <a:r>
              <a:rPr lang="en-GB" sz="2000" dirty="0">
                <a:latin typeface="Arial" panose="020B0604020202020204" pitchFamily="34" charset="0"/>
                <a:cs typeface="Arial" panose="020B0604020202020204" pitchFamily="34" charset="0"/>
              </a:rPr>
              <a:t>She established the British Hotel near Balaclava to provide "comfortable quarters for sick and convalescent officers" and also nursed the wounded on the battlefield.</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She became known as "Mother Seacole" and, at the time, her reputation rivalled that of Florence Nightingale.</a:t>
            </a:r>
          </a:p>
          <a:p>
            <a:pPr fontAlgn="base"/>
            <a:r>
              <a:rPr lang="en-GB" sz="2000" dirty="0">
                <a:latin typeface="Arial" panose="020B0604020202020204" pitchFamily="34" charset="0"/>
                <a:cs typeface="Arial" panose="020B0604020202020204" pitchFamily="34" charset="0"/>
              </a:rPr>
              <a:t>Unveiled in 2016, this statue is believed to be the UK's first in honour of a named black woman.</a:t>
            </a:r>
          </a:p>
        </p:txBody>
      </p:sp>
      <p:pic>
        <p:nvPicPr>
          <p:cNvPr id="9" name="Picture Placeholder 8" descr="A statue of a black woman standing in front of a large stone circle.">
            <a:extLst>
              <a:ext uri="{FF2B5EF4-FFF2-40B4-BE49-F238E27FC236}">
                <a16:creationId xmlns:a16="http://schemas.microsoft.com/office/drawing/2014/main" id="{9FF8AC17-1B12-8A99-1CAB-26F3537F2134}"/>
              </a:ext>
            </a:extLst>
          </p:cNvPr>
          <p:cNvPicPr>
            <a:picLocks noGrp="1" noChangeAspect="1"/>
          </p:cNvPicPr>
          <p:nvPr>
            <p:ph type="pic" sz="quarter" idx="10"/>
          </p:nvPr>
        </p:nvPicPr>
        <p:blipFill rotWithShape="1">
          <a:blip r:embed="rId4"/>
          <a:srcRect l="21309" r="19200"/>
          <a:stretch/>
        </p:blipFill>
        <p:spPr>
          <a:xfrm>
            <a:off x="6096000" y="0"/>
            <a:ext cx="6096000" cy="6858000"/>
          </a:xfrm>
        </p:spPr>
      </p:pic>
    </p:spTree>
    <p:extLst>
      <p:ext uri="{BB962C8B-B14F-4D97-AF65-F5344CB8AC3E}">
        <p14:creationId xmlns:p14="http://schemas.microsoft.com/office/powerpoint/2010/main" val="13752760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20</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it-IT" sz="2400" b="1" dirty="0" err="1">
                <a:latin typeface="Arial" panose="020B0604020202020204" pitchFamily="34" charset="0"/>
                <a:cs typeface="Arial" panose="020B0604020202020204" pitchFamily="34" charset="0"/>
              </a:rPr>
              <a:t>Gracie</a:t>
            </a:r>
            <a:r>
              <a:rPr lang="it-IT" sz="2400" b="1" dirty="0">
                <a:latin typeface="Arial" panose="020B0604020202020204" pitchFamily="34" charset="0"/>
                <a:cs typeface="Arial" panose="020B0604020202020204" pitchFamily="34" charset="0"/>
              </a:rPr>
              <a:t> Fields, Rochdale </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Dame Gracie Fields</a:t>
            </a:r>
            <a:r>
              <a:rPr lang="en-GB" sz="2000" dirty="0">
                <a:latin typeface="Arial" panose="020B0604020202020204" pitchFamily="34" charset="0"/>
                <a:cs typeface="Arial" panose="020B0604020202020204" pitchFamily="34" charset="0"/>
              </a:rPr>
              <a:t>, DBE (1898 – 1979) was an English actress, singer and comedian and star of both cinema and music hall. She was born in Rochdale, Lancashire.</a:t>
            </a:r>
          </a:p>
          <a:p>
            <a:pPr fontAlgn="base"/>
            <a:r>
              <a:rPr lang="en-GB" sz="2000" dirty="0">
                <a:latin typeface="Arial" panose="020B0604020202020204" pitchFamily="34" charset="0"/>
                <a:cs typeface="Arial" panose="020B0604020202020204" pitchFamily="34" charset="0"/>
              </a:rPr>
              <a:t>In the 1930s she was the highest paid actress in the world.</a:t>
            </a:r>
          </a:p>
          <a:p>
            <a:pPr fontAlgn="base"/>
            <a:r>
              <a:rPr lang="en-GB" sz="2000" dirty="0">
                <a:latin typeface="Arial" panose="020B0604020202020204" pitchFamily="34" charset="0"/>
                <a:cs typeface="Arial" panose="020B0604020202020204" pitchFamily="34" charset="0"/>
              </a:rPr>
              <a:t>Her travelling performances for troops during World War Two led her to become known as "a forces' sweetheart“.</a:t>
            </a:r>
          </a:p>
          <a:p>
            <a:pPr marL="0" marR="0" indent="0" algn="l" defTabSz="914400" rtl="0" eaLnBrk="1" fontAlgn="base"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This was the first statue of a woman to be erected in Greater Manchester for more than 100 years.</a:t>
            </a:r>
          </a:p>
        </p:txBody>
      </p:sp>
      <p:pic>
        <p:nvPicPr>
          <p:cNvPr id="9" name="Picture Placeholder 8" descr="A statue of a woman holding a microphone">
            <a:extLst>
              <a:ext uri="{FF2B5EF4-FFF2-40B4-BE49-F238E27FC236}">
                <a16:creationId xmlns:a16="http://schemas.microsoft.com/office/drawing/2014/main" id="{ED630211-9C1B-3102-1AD2-AD7C072AFD27}"/>
              </a:ext>
            </a:extLst>
          </p:cNvPr>
          <p:cNvPicPr>
            <a:picLocks noGrp="1" noChangeAspect="1"/>
          </p:cNvPicPr>
          <p:nvPr>
            <p:ph type="pic" sz="quarter" idx="10"/>
          </p:nvPr>
        </p:nvPicPr>
        <p:blipFill>
          <a:blip r:embed="rId4"/>
          <a:srcRect t="7813" b="7813"/>
          <a:stretch>
            <a:fillRect/>
          </a:stretch>
        </p:blipFill>
        <p:spPr/>
      </p:pic>
    </p:spTree>
    <p:extLst>
      <p:ext uri="{BB962C8B-B14F-4D97-AF65-F5344CB8AC3E}">
        <p14:creationId xmlns:p14="http://schemas.microsoft.com/office/powerpoint/2010/main" val="17067426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21</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Amy Winehouse, Camden Lock, London</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Amy Winehouse </a:t>
            </a:r>
            <a:r>
              <a:rPr lang="en-GB" sz="2000" dirty="0">
                <a:latin typeface="Arial" panose="020B0604020202020204" pitchFamily="34" charset="0"/>
                <a:cs typeface="Arial" panose="020B0604020202020204" pitchFamily="34" charset="0"/>
              </a:rPr>
              <a:t>(1983-2011) was a singer</a:t>
            </a:r>
            <a:r>
              <a:rPr lang="en-GB" sz="2000" baseline="0" dirty="0">
                <a:latin typeface="Arial" panose="020B0604020202020204" pitchFamily="34" charset="0"/>
                <a:cs typeface="Arial" panose="020B0604020202020204" pitchFamily="34" charset="0"/>
              </a:rPr>
              <a:t> and</a:t>
            </a:r>
            <a:r>
              <a:rPr lang="en-GB" sz="2000" dirty="0">
                <a:latin typeface="Arial" panose="020B0604020202020204" pitchFamily="34" charset="0"/>
                <a:cs typeface="Arial" panose="020B0604020202020204" pitchFamily="34" charset="0"/>
              </a:rPr>
              <a:t> songwriter who was known for her eclectic mix of musical genres, including jazz, soul and rhythm and blues. </a:t>
            </a:r>
          </a:p>
          <a:p>
            <a:pPr fontAlgn="base"/>
            <a:r>
              <a:rPr lang="en-GB" sz="2000" dirty="0">
                <a:latin typeface="Arial" panose="020B0604020202020204" pitchFamily="34" charset="0"/>
                <a:cs typeface="Arial" panose="020B0604020202020204" pitchFamily="34" charset="0"/>
              </a:rPr>
              <a:t>She lived and often performed in Camden in North London. </a:t>
            </a:r>
          </a:p>
          <a:p>
            <a:pPr fontAlgn="base"/>
            <a:r>
              <a:rPr lang="en-GB" sz="2000" dirty="0">
                <a:latin typeface="Arial" panose="020B0604020202020204" pitchFamily="34" charset="0"/>
                <a:cs typeface="Arial" panose="020B0604020202020204" pitchFamily="34" charset="0"/>
              </a:rPr>
              <a:t>According</a:t>
            </a:r>
            <a:r>
              <a:rPr lang="en-GB" sz="2000" baseline="0" dirty="0">
                <a:latin typeface="Arial" panose="020B0604020202020204" pitchFamily="34" charset="0"/>
                <a:cs typeface="Arial" panose="020B0604020202020204" pitchFamily="34" charset="0"/>
              </a:rPr>
              <a:t> to Amy’s dad, Mitch –</a:t>
            </a:r>
          </a:p>
          <a:p>
            <a:pPr fontAlgn="base"/>
            <a:r>
              <a:rPr lang="en-GB" sz="2000" i="1" dirty="0">
                <a:latin typeface="Arial" panose="020B0604020202020204" pitchFamily="34" charset="0"/>
                <a:cs typeface="Arial" panose="020B0604020202020204" pitchFamily="34" charset="0"/>
              </a:rPr>
              <a:t>“I had a meeting with Camden council and they told me they don’t usually allow statues until 20 years after someone has died, but in Amy’s case they made an exception.”</a:t>
            </a:r>
          </a:p>
        </p:txBody>
      </p:sp>
      <p:pic>
        <p:nvPicPr>
          <p:cNvPr id="9" name="Picture Placeholder 8" descr="A statue of a young woman in a short strapless dress with the large 'beehive' hair style.&#10;">
            <a:extLst>
              <a:ext uri="{FF2B5EF4-FFF2-40B4-BE49-F238E27FC236}">
                <a16:creationId xmlns:a16="http://schemas.microsoft.com/office/drawing/2014/main" id="{288530C7-2F95-AB0D-02B6-F06AB5877D37}"/>
              </a:ext>
            </a:extLst>
          </p:cNvPr>
          <p:cNvPicPr>
            <a:picLocks noGrp="1" noChangeAspect="1"/>
          </p:cNvPicPr>
          <p:nvPr>
            <p:ph type="pic" sz="quarter" idx="10"/>
          </p:nvPr>
        </p:nvPicPr>
        <p:blipFill>
          <a:blip r:embed="rId4"/>
          <a:srcRect t="9798" b="9798"/>
          <a:stretch>
            <a:fillRect/>
          </a:stretch>
        </p:blipFill>
        <p:spPr/>
      </p:pic>
    </p:spTree>
    <p:extLst>
      <p:ext uri="{BB962C8B-B14F-4D97-AF65-F5344CB8AC3E}">
        <p14:creationId xmlns:p14="http://schemas.microsoft.com/office/powerpoint/2010/main" val="27329129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Activity </a:t>
            </a:r>
            <a:r>
              <a:rPr lang="en-US" dirty="0">
                <a:solidFill>
                  <a:schemeClr val="bg1"/>
                </a:solidFill>
              </a:rPr>
              <a:t>22</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483740" y="1307841"/>
            <a:ext cx="5043961" cy="4869347"/>
          </a:xfrm>
        </p:spPr>
        <p:txBody>
          <a:bodyPr/>
          <a:lstStyle/>
          <a:p>
            <a:r>
              <a:rPr lang="en-GB" sz="2000" b="1" dirty="0">
                <a:latin typeface="Arial" panose="020B0604020202020204" pitchFamily="34" charset="0"/>
                <a:cs typeface="Arial" panose="020B0604020202020204" pitchFamily="34" charset="0"/>
              </a:rPr>
              <a:t>What categories did you come up with to describe why these women are being commemorated?</a:t>
            </a:r>
          </a:p>
          <a:p>
            <a:r>
              <a:rPr lang="en-GB" sz="2000" b="1" dirty="0">
                <a:latin typeface="Arial" panose="020B0604020202020204" pitchFamily="34" charset="0"/>
                <a:cs typeface="Arial" panose="020B0604020202020204" pitchFamily="34" charset="0"/>
              </a:rPr>
              <a:t>What makes them inspirational/unique/talented?</a:t>
            </a:r>
          </a:p>
          <a:p>
            <a:r>
              <a:rPr lang="en-GB" sz="2000" b="1" dirty="0">
                <a:latin typeface="Arial" panose="020B0604020202020204" pitchFamily="34" charset="0"/>
                <a:cs typeface="Arial" panose="020B0604020202020204" pitchFamily="34" charset="0"/>
              </a:rPr>
              <a:t>Were they recognised in their own time? If so why, if not, why not?</a:t>
            </a:r>
          </a:p>
          <a:p>
            <a:r>
              <a:rPr lang="en-GB" sz="2000" b="1" dirty="0">
                <a:latin typeface="Arial" panose="020B0604020202020204" pitchFamily="34" charset="0"/>
                <a:cs typeface="Arial" panose="020B0604020202020204" pitchFamily="34" charset="0"/>
              </a:rPr>
              <a:t>Do they fully represent women in England today, or even in the past?</a:t>
            </a:r>
          </a:p>
          <a:p>
            <a:pPr lvl="0"/>
            <a:r>
              <a:rPr lang="en-GB" sz="2000" b="1" dirty="0">
                <a:solidFill>
                  <a:prstClr val="black"/>
                </a:solidFill>
                <a:latin typeface="Arial" panose="020B0604020202020204" pitchFamily="34" charset="0"/>
                <a:cs typeface="Arial" panose="020B0604020202020204" pitchFamily="34" charset="0"/>
              </a:rPr>
              <a:t>Why are there more statues to men than women in the UK? </a:t>
            </a:r>
          </a:p>
          <a:p>
            <a:pPr lvl="0"/>
            <a:r>
              <a:rPr lang="en-GB" sz="2000" b="1" dirty="0">
                <a:solidFill>
                  <a:prstClr val="black"/>
                </a:solidFill>
                <a:latin typeface="Arial" panose="020B0604020202020204" pitchFamily="34" charset="0"/>
                <a:cs typeface="Arial" panose="020B0604020202020204" pitchFamily="34" charset="0"/>
              </a:rPr>
              <a:t>What do you think that tells us about how society has seen women’s roles in the past and today?</a:t>
            </a:r>
            <a:endParaRPr lang="en-GB" sz="2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C0664AD-3E40-2FA1-DF7B-310B8E35C1C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19" t="3579" r="4945" b="4496"/>
          <a:stretch/>
        </p:blipFill>
        <p:spPr>
          <a:xfrm>
            <a:off x="6787230" y="715604"/>
            <a:ext cx="3439121" cy="4942851"/>
          </a:xfrm>
          <a:prstGeom prst="rect">
            <a:avLst/>
          </a:prstGeom>
        </p:spPr>
      </p:pic>
    </p:spTree>
    <p:extLst>
      <p:ext uri="{BB962C8B-B14F-4D97-AF65-F5344CB8AC3E}">
        <p14:creationId xmlns:p14="http://schemas.microsoft.com/office/powerpoint/2010/main" val="2627092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B35F-96E5-1208-5D33-378C54B0A29D}"/>
              </a:ext>
            </a:extLst>
          </p:cNvPr>
          <p:cNvSpPr>
            <a:spLocks noGrp="1"/>
          </p:cNvSpPr>
          <p:nvPr>
            <p:ph type="title"/>
          </p:nvPr>
        </p:nvSpPr>
        <p:spPr/>
        <p:txBody>
          <a:bodyPr/>
          <a:lstStyle/>
          <a:p>
            <a:r>
              <a:rPr lang="en-US" dirty="0"/>
              <a:t>Activity </a:t>
            </a:r>
            <a:r>
              <a:rPr lang="en-US" dirty="0">
                <a:solidFill>
                  <a:schemeClr val="bg1"/>
                </a:solidFill>
              </a:rPr>
              <a:t>5</a:t>
            </a:r>
          </a:p>
        </p:txBody>
      </p:sp>
      <p:pic>
        <p:nvPicPr>
          <p:cNvPr id="3" name="Picture 2" descr="Photo of a memorial with people">
            <a:extLst>
              <a:ext uri="{FF2B5EF4-FFF2-40B4-BE49-F238E27FC236}">
                <a16:creationId xmlns:a16="http://schemas.microsoft.com/office/drawing/2014/main" id="{E4E2835D-7E51-47DF-AE12-AA258E183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79" y="1622267"/>
            <a:ext cx="3891493" cy="4000194"/>
          </a:xfrm>
          <a:prstGeom prst="rect">
            <a:avLst/>
          </a:prstGeom>
        </p:spPr>
      </p:pic>
      <p:pic>
        <p:nvPicPr>
          <p:cNvPr id="5" name="Question Mark">
            <a:extLst>
              <a:ext uri="{FF2B5EF4-FFF2-40B4-BE49-F238E27FC236}">
                <a16:creationId xmlns:a16="http://schemas.microsoft.com/office/drawing/2014/main" id="{DFC82BC2-570D-2F3E-1302-BEBC256E64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61028">
            <a:off x="10751626" y="5519613"/>
            <a:ext cx="627133" cy="1109970"/>
          </a:xfrm>
          <a:prstGeom prst="rect">
            <a:avLst/>
          </a:prstGeom>
        </p:spPr>
      </p:pic>
      <p:grpSp>
        <p:nvGrpSpPr>
          <p:cNvPr id="9" name="Washi">
            <a:extLst>
              <a:ext uri="{FF2B5EF4-FFF2-40B4-BE49-F238E27FC236}">
                <a16:creationId xmlns:a16="http://schemas.microsoft.com/office/drawing/2014/main" id="{8E379759-AFDD-BD71-90F8-18D57F3678DB}"/>
              </a:ext>
              <a:ext uri="{C183D7F6-B498-43B3-948B-1728B52AA6E4}">
                <adec:decorative xmlns:adec="http://schemas.microsoft.com/office/drawing/2017/decorative" val="1"/>
              </a:ext>
            </a:extLst>
          </p:cNvPr>
          <p:cNvGrpSpPr/>
          <p:nvPr/>
        </p:nvGrpSpPr>
        <p:grpSpPr>
          <a:xfrm>
            <a:off x="4383672" y="1345838"/>
            <a:ext cx="7037374" cy="2501646"/>
            <a:chOff x="7015745" y="-232797"/>
            <a:chExt cx="7167325" cy="2501646"/>
          </a:xfrm>
        </p:grpSpPr>
        <p:sp>
          <p:nvSpPr>
            <p:cNvPr id="10" name="Picture 9">
              <a:extLst>
                <a:ext uri="{FF2B5EF4-FFF2-40B4-BE49-F238E27FC236}">
                  <a16:creationId xmlns:a16="http://schemas.microsoft.com/office/drawing/2014/main" id="{EF2BBDD9-AF99-CD41-B1E4-46460B1CD803}"/>
                </a:ext>
                <a:ext uri="{C183D7F6-B498-43B3-948B-1728B52AA6E4}">
                  <adec:decorative xmlns:adec="http://schemas.microsoft.com/office/drawing/2017/decorative" val="1"/>
                </a:ext>
              </a:extLst>
            </p:cNvPr>
            <p:cNvSpPr/>
            <p:nvPr/>
          </p:nvSpPr>
          <p:spPr>
            <a:xfrm>
              <a:off x="7015745" y="-232797"/>
              <a:ext cx="7167325" cy="2501646"/>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B7D38A84-9D07-6A98-ED63-5B49C943AF96}"/>
                </a:ext>
              </a:extLst>
            </p:cNvPr>
            <p:cNvSpPr txBox="1">
              <a:spLocks/>
            </p:cNvSpPr>
            <p:nvPr/>
          </p:nvSpPr>
          <p:spPr>
            <a:xfrm>
              <a:off x="7410139" y="103710"/>
              <a:ext cx="6378539" cy="175229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dirty="0">
                  <a:solidFill>
                    <a:srgbClr val="000000"/>
                  </a:solidFill>
                  <a:latin typeface="Arial"/>
                  <a:ea typeface="Calibri"/>
                  <a:cs typeface="Times New Roman"/>
                </a:rPr>
                <a:t>If there are people, what clothes are they wearing, can their clothing tell us about their role? </a:t>
              </a:r>
            </a:p>
            <a:p>
              <a:pPr algn="ctr">
                <a:lnSpc>
                  <a:spcPct val="107000"/>
                </a:lnSpc>
                <a:spcAft>
                  <a:spcPts val="800"/>
                </a:spcAft>
              </a:pPr>
              <a:r>
                <a:rPr lang="en-GB" sz="2000" dirty="0" err="1">
                  <a:solidFill>
                    <a:srgbClr val="000000"/>
                  </a:solidFill>
                  <a:latin typeface="Arial"/>
                  <a:ea typeface="Calibri"/>
                  <a:cs typeface="Times New Roman"/>
                </a:rPr>
                <a:t>Eg.</a:t>
              </a:r>
              <a:r>
                <a:rPr lang="en-GB" sz="2000" dirty="0">
                  <a:solidFill>
                    <a:srgbClr val="000000"/>
                  </a:solidFill>
                  <a:latin typeface="Arial"/>
                  <a:ea typeface="Calibri"/>
                  <a:cs typeface="Times New Roman"/>
                </a:rPr>
                <a:t> a King or Queen wearing a crown, a judge in a wig, a military commander with a uniform or hat?</a:t>
              </a:r>
              <a:endParaRPr lang="en-GB" sz="1600" dirty="0">
                <a:effectLst/>
                <a:ea typeface="Calibri"/>
                <a:cs typeface="Times New Roman"/>
              </a:endParaRPr>
            </a:p>
          </p:txBody>
        </p:sp>
      </p:grpSp>
      <p:grpSp>
        <p:nvGrpSpPr>
          <p:cNvPr id="18" name="Washi">
            <a:extLst>
              <a:ext uri="{FF2B5EF4-FFF2-40B4-BE49-F238E27FC236}">
                <a16:creationId xmlns:a16="http://schemas.microsoft.com/office/drawing/2014/main" id="{BE7AA871-8211-7651-4E3D-EE2D06633D04}"/>
              </a:ext>
              <a:ext uri="{C183D7F6-B498-43B3-948B-1728B52AA6E4}">
                <adec:decorative xmlns:adec="http://schemas.microsoft.com/office/drawing/2017/decorative" val="1"/>
              </a:ext>
            </a:extLst>
          </p:cNvPr>
          <p:cNvGrpSpPr/>
          <p:nvPr/>
        </p:nvGrpSpPr>
        <p:grpSpPr>
          <a:xfrm>
            <a:off x="4383672" y="4881585"/>
            <a:ext cx="6375852" cy="1565469"/>
            <a:chOff x="6570787" y="2374559"/>
            <a:chExt cx="6573049" cy="1565469"/>
          </a:xfrm>
        </p:grpSpPr>
        <p:pic>
          <p:nvPicPr>
            <p:cNvPr id="19" name="Washi">
              <a:extLst>
                <a:ext uri="{FF2B5EF4-FFF2-40B4-BE49-F238E27FC236}">
                  <a16:creationId xmlns:a16="http://schemas.microsoft.com/office/drawing/2014/main" id="{3400F8C5-D8DE-01B9-BB2B-EB3298AF60B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70787" y="2374559"/>
              <a:ext cx="6573049" cy="1565469"/>
            </a:xfrm>
            <a:prstGeom prst="rect">
              <a:avLst/>
            </a:prstGeom>
          </p:spPr>
        </p:pic>
        <p:sp>
          <p:nvSpPr>
            <p:cNvPr id="20" name="Text Placeholder">
              <a:extLst>
                <a:ext uri="{FF2B5EF4-FFF2-40B4-BE49-F238E27FC236}">
                  <a16:creationId xmlns:a16="http://schemas.microsoft.com/office/drawing/2014/main" id="{48758A7F-7EC2-A348-0BE6-3E2B5F125778}"/>
                </a:ext>
              </a:extLst>
            </p:cNvPr>
            <p:cNvSpPr txBox="1">
              <a:spLocks/>
            </p:cNvSpPr>
            <p:nvPr/>
          </p:nvSpPr>
          <p:spPr>
            <a:xfrm>
              <a:off x="6780441" y="2644983"/>
              <a:ext cx="6267744" cy="994791"/>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b="1" dirty="0">
                  <a:solidFill>
                    <a:srgbClr val="000000"/>
                  </a:solidFill>
                  <a:latin typeface="Arial"/>
                  <a:ea typeface="Calibri"/>
                  <a:cs typeface="Times New Roman"/>
                </a:rPr>
                <a:t>Are there any clues on the statue to tell us what the person was/ did? </a:t>
              </a:r>
              <a:r>
                <a:rPr lang="en-GB" sz="2000" dirty="0">
                  <a:solidFill>
                    <a:srgbClr val="000000"/>
                  </a:solidFill>
                  <a:latin typeface="Arial"/>
                  <a:ea typeface="Calibri"/>
                  <a:cs typeface="Times New Roman"/>
                </a:rPr>
                <a:t>e.g. this plaque depicting </a:t>
              </a:r>
              <a:r>
                <a:rPr lang="en-GB" sz="2000" dirty="0">
                  <a:solidFill>
                    <a:schemeClr val="tx1"/>
                  </a:solidFill>
                  <a:latin typeface="Arial"/>
                  <a:ea typeface="Calibri"/>
                  <a:cs typeface="Times New Roman"/>
                </a:rPr>
                <a:t>N</a:t>
              </a:r>
              <a:r>
                <a:rPr lang="en-GB" sz="2000" dirty="0">
                  <a:solidFill>
                    <a:srgbClr val="000000"/>
                  </a:solidFill>
                  <a:latin typeface="Arial"/>
                  <a:ea typeface="Calibri"/>
                  <a:cs typeface="Times New Roman"/>
                </a:rPr>
                <a:t>elson at the Battle of the Nile</a:t>
              </a:r>
              <a:endParaRPr lang="en-GB" sz="1600" dirty="0">
                <a:effectLst/>
                <a:ea typeface="Calibri"/>
                <a:cs typeface="Times New Roman"/>
              </a:endParaRPr>
            </a:p>
          </p:txBody>
        </p:sp>
      </p:grpSp>
      <p:pic>
        <p:nvPicPr>
          <p:cNvPr id="21" name="Question Mark">
            <a:extLst>
              <a:ext uri="{FF2B5EF4-FFF2-40B4-BE49-F238E27FC236}">
                <a16:creationId xmlns:a16="http://schemas.microsoft.com/office/drawing/2014/main" id="{71AB73B8-B2E8-0037-D07E-42AA1D8C566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11017">
            <a:off x="10559917" y="3889626"/>
            <a:ext cx="744846" cy="1318312"/>
          </a:xfrm>
          <a:prstGeom prst="rect">
            <a:avLst/>
          </a:prstGeom>
        </p:spPr>
      </p:pic>
      <p:pic>
        <p:nvPicPr>
          <p:cNvPr id="4" name="Question Mark">
            <a:extLst>
              <a:ext uri="{FF2B5EF4-FFF2-40B4-BE49-F238E27FC236}">
                <a16:creationId xmlns:a16="http://schemas.microsoft.com/office/drawing/2014/main" id="{24F6B732-B40F-5EDF-6DF2-5059B764B0A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715">
            <a:off x="9854726" y="99325"/>
            <a:ext cx="744846" cy="1318312"/>
          </a:xfrm>
          <a:prstGeom prst="rect">
            <a:avLst/>
          </a:prstGeom>
        </p:spPr>
      </p:pic>
    </p:spTree>
    <p:extLst>
      <p:ext uri="{BB962C8B-B14F-4D97-AF65-F5344CB8AC3E}">
        <p14:creationId xmlns:p14="http://schemas.microsoft.com/office/powerpoint/2010/main" val="26581304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Creative Activity 1 – Campaign for change</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463420" y="1297681"/>
            <a:ext cx="5043961" cy="4869347"/>
          </a:xfrm>
        </p:spPr>
        <p:txBody>
          <a:bodyPr/>
          <a:lstStyle/>
          <a:p>
            <a:r>
              <a:rPr lang="en-GB" sz="2000" dirty="0">
                <a:latin typeface="Arial" panose="020B0604020202020204" pitchFamily="34" charset="0"/>
                <a:cs typeface="Arial" panose="020B0604020202020204" pitchFamily="34" charset="0"/>
              </a:rPr>
              <a:t>This info-graphic was made as part of the successful campaign to get a statue of Millicent Fawcett put up in Parliament Square, London.</a:t>
            </a:r>
          </a:p>
          <a:p>
            <a:r>
              <a:rPr lang="en-GB" sz="2000" b="1" dirty="0">
                <a:latin typeface="Arial" panose="020B0604020202020204" pitchFamily="34" charset="0"/>
                <a:cs typeface="Arial" panose="020B0604020202020204" pitchFamily="34" charset="0"/>
              </a:rPr>
              <a:t>Which women from history do you think should have a statue?</a:t>
            </a:r>
          </a:p>
          <a:p>
            <a:r>
              <a:rPr lang="en-GB" sz="2000" dirty="0">
                <a:latin typeface="Arial" panose="020B0604020202020204" pitchFamily="34" charset="0"/>
                <a:cs typeface="Arial" panose="020B0604020202020204" pitchFamily="34" charset="0"/>
              </a:rPr>
              <a:t>Research your chosen woman and create a poster to show why she deserves her own statue.</a:t>
            </a:r>
          </a:p>
          <a:p>
            <a:r>
              <a:rPr lang="en-GB" sz="2000" b="1" dirty="0">
                <a:latin typeface="Arial" panose="020B0604020202020204" pitchFamily="34" charset="0"/>
                <a:cs typeface="Arial" panose="020B0604020202020204" pitchFamily="34" charset="0"/>
              </a:rPr>
              <a:t>Where do you want your statue to be put up?</a:t>
            </a:r>
          </a:p>
          <a:p>
            <a:r>
              <a:rPr lang="en-GB" sz="2000" dirty="0">
                <a:latin typeface="Arial" panose="020B0604020202020204" pitchFamily="34" charset="0"/>
                <a:cs typeface="Arial" panose="020B0604020202020204" pitchFamily="34" charset="0"/>
              </a:rPr>
              <a:t>Come up with a social media advertising campaign to get your statue built. As a class decide which group’s statue should be built!</a:t>
            </a:r>
          </a:p>
        </p:txBody>
      </p:sp>
      <p:pic>
        <p:nvPicPr>
          <p:cNvPr id="4" name="Picture 3" descr="Infographic produced by the BBC outlining the argument for a statue of a suffragette in Parliament Square." title="Infographic">
            <a:extLst>
              <a:ext uri="{FF2B5EF4-FFF2-40B4-BE49-F238E27FC236}">
                <a16:creationId xmlns:a16="http://schemas.microsoft.com/office/drawing/2014/main" id="{0C5286E7-2A2B-064E-7A55-295DFAB82C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605" y="1075414"/>
            <a:ext cx="2833474" cy="5697930"/>
          </a:xfrm>
          <a:prstGeom prst="rect">
            <a:avLst/>
          </a:prstGeom>
          <a:noFill/>
          <a:ln>
            <a:noFill/>
          </a:ln>
        </p:spPr>
      </p:pic>
    </p:spTree>
    <p:extLst>
      <p:ext uri="{BB962C8B-B14F-4D97-AF65-F5344CB8AC3E}">
        <p14:creationId xmlns:p14="http://schemas.microsoft.com/office/powerpoint/2010/main" val="10622363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83CA-0654-8F38-4B21-D56A43F14B5C}"/>
              </a:ext>
            </a:extLst>
          </p:cNvPr>
          <p:cNvSpPr>
            <a:spLocks noGrp="1"/>
          </p:cNvSpPr>
          <p:nvPr>
            <p:ph type="title"/>
          </p:nvPr>
        </p:nvSpPr>
        <p:spPr/>
        <p:txBody>
          <a:bodyPr>
            <a:noAutofit/>
          </a:bodyPr>
          <a:lstStyle/>
          <a:p>
            <a:r>
              <a:rPr lang="en-US" dirty="0"/>
              <a:t>8. Disability Representation </a:t>
            </a:r>
            <a:r>
              <a:rPr lang="en-US" dirty="0">
                <a:solidFill>
                  <a:schemeClr val="bg1"/>
                </a:solidFill>
              </a:rPr>
              <a:t>1</a:t>
            </a:r>
          </a:p>
        </p:txBody>
      </p:sp>
      <p:pic>
        <p:nvPicPr>
          <p:cNvPr id="4" name="Picture 11" descr="Decorative shape">
            <a:extLst>
              <a:ext uri="{FF2B5EF4-FFF2-40B4-BE49-F238E27FC236}">
                <a16:creationId xmlns:a16="http://schemas.microsoft.com/office/drawing/2014/main" id="{65C5B6AA-A9F0-A329-1589-03F20E621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1475" y="1075414"/>
            <a:ext cx="10408035" cy="5417460"/>
          </a:xfrm>
          <a:prstGeom prst="rect">
            <a:avLst/>
          </a:prstGeom>
        </p:spPr>
      </p:pic>
      <p:sp>
        <p:nvSpPr>
          <p:cNvPr id="3" name="Content Placeholder 2">
            <a:extLst>
              <a:ext uri="{FF2B5EF4-FFF2-40B4-BE49-F238E27FC236}">
                <a16:creationId xmlns:a16="http://schemas.microsoft.com/office/drawing/2014/main" id="{4F8DCD24-9C4A-7BB0-A9AB-FCCE4C261E97}"/>
              </a:ext>
            </a:extLst>
          </p:cNvPr>
          <p:cNvSpPr>
            <a:spLocks noGrp="1"/>
          </p:cNvSpPr>
          <p:nvPr>
            <p:ph idx="1"/>
          </p:nvPr>
        </p:nvSpPr>
        <p:spPr>
          <a:xfrm>
            <a:off x="1132490" y="1785703"/>
            <a:ext cx="9374798" cy="4127418"/>
          </a:xfrm>
        </p:spPr>
        <p:txBody>
          <a:bodyPr/>
          <a:lstStyle/>
          <a:p>
            <a:pPr marL="342900" lvl="0" indent="-342900">
              <a:spcAft>
                <a:spcPts val="12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Why are there so few statues to people with disabilities? What does that tell us about how society has seen the role of disabled people in the past and today?</a:t>
            </a:r>
          </a:p>
          <a:p>
            <a:pPr marL="342900" lvl="0" indent="-342900">
              <a:spcAft>
                <a:spcPts val="12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role have people with disabilities played, historically in the public life of our nation?</a:t>
            </a:r>
          </a:p>
          <a:p>
            <a:pPr marL="342900" lvl="0" indent="-342900">
              <a:spcAft>
                <a:spcPts val="12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Why do you think there are not as many public statues, monuments and memorials to people with disabilities?</a:t>
            </a:r>
          </a:p>
          <a:p>
            <a:pPr marL="342900" lvl="0" indent="-342900">
              <a:spcAft>
                <a:spcPts val="1200"/>
              </a:spcAft>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Should there be more?</a:t>
            </a:r>
          </a:p>
          <a:p>
            <a:endParaRPr lang="en-US" dirty="0"/>
          </a:p>
        </p:txBody>
      </p:sp>
    </p:spTree>
    <p:extLst>
      <p:ext uri="{BB962C8B-B14F-4D97-AF65-F5344CB8AC3E}">
        <p14:creationId xmlns:p14="http://schemas.microsoft.com/office/powerpoint/2010/main" val="4542764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8. Disability Representation </a:t>
            </a:r>
            <a:r>
              <a:rPr lang="en-US" dirty="0">
                <a:solidFill>
                  <a:schemeClr val="bg1"/>
                </a:solidFill>
              </a:rPr>
              <a:t>2</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615820" y="1604864"/>
            <a:ext cx="5075852" cy="4888009"/>
          </a:xfrm>
        </p:spPr>
        <p:txBody>
          <a:bodyPr/>
          <a:lstStyle/>
          <a:p>
            <a:r>
              <a:rPr lang="en-GB" sz="2000" dirty="0">
                <a:latin typeface="Arial" panose="020B0604020202020204" pitchFamily="34" charset="0"/>
                <a:cs typeface="Arial" panose="020B0604020202020204" pitchFamily="34" charset="0"/>
              </a:rPr>
              <a:t>This statue is in Alexandra Park, Oldham. It commemorates Joseph Howarth, known as ‘Blind Joe’. He was a celebrated local personality.</a:t>
            </a:r>
          </a:p>
          <a:p>
            <a:r>
              <a:rPr lang="en-GB" sz="2000" dirty="0">
                <a:latin typeface="Arial" panose="020B0604020202020204" pitchFamily="34" charset="0"/>
                <a:cs typeface="Arial" panose="020B0604020202020204" pitchFamily="34" charset="0"/>
              </a:rPr>
              <a:t>He was born blind and had an amazing memory. It is said that he could recite chapters from the Bible once they had been read to him. </a:t>
            </a:r>
          </a:p>
          <a:p>
            <a:r>
              <a:rPr lang="en-GB" sz="2000" dirty="0">
                <a:latin typeface="Arial" panose="020B0604020202020204" pitchFamily="34" charset="0"/>
                <a:cs typeface="Arial" panose="020B0604020202020204" pitchFamily="34" charset="0"/>
              </a:rPr>
              <a:t>He was elected as the town’s bellman (Town Crier) in 1820. One of his jobs was to ring his bell to open and close </a:t>
            </a:r>
            <a:r>
              <a:rPr lang="en-GB" sz="2000" dirty="0" err="1">
                <a:latin typeface="Arial" panose="020B0604020202020204" pitchFamily="34" charset="0"/>
                <a:cs typeface="Arial" panose="020B0604020202020204" pitchFamily="34" charset="0"/>
              </a:rPr>
              <a:t>Tommyfield</a:t>
            </a:r>
            <a:r>
              <a:rPr lang="en-GB" sz="2000" dirty="0">
                <a:latin typeface="Arial" panose="020B0604020202020204" pitchFamily="34" charset="0"/>
                <a:cs typeface="Arial" panose="020B0604020202020204" pitchFamily="34" charset="0"/>
              </a:rPr>
              <a:t> Market, where he also had a pie and muffin stall. </a:t>
            </a:r>
          </a:p>
        </p:txBody>
      </p:sp>
      <p:pic>
        <p:nvPicPr>
          <p:cNvPr id="4" name="Picture 3" descr="A statue of a person in a park&#10;&#10;">
            <a:extLst>
              <a:ext uri="{FF2B5EF4-FFF2-40B4-BE49-F238E27FC236}">
                <a16:creationId xmlns:a16="http://schemas.microsoft.com/office/drawing/2014/main" id="{9003D1AD-93DF-F98B-4365-B62F71145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0" t="5678" r="10532" b="11329"/>
          <a:stretch/>
        </p:blipFill>
        <p:spPr bwMode="auto">
          <a:xfrm>
            <a:off x="6927167" y="365125"/>
            <a:ext cx="3635085" cy="587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3980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8. Disability Representation </a:t>
            </a:r>
            <a:r>
              <a:rPr lang="en-US" dirty="0">
                <a:solidFill>
                  <a:schemeClr val="bg1"/>
                </a:solidFill>
              </a:rPr>
              <a:t>3</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615820" y="1604864"/>
            <a:ext cx="5075852" cy="4888009"/>
          </a:xfrm>
        </p:spPr>
        <p:txBody>
          <a:bodyPr/>
          <a:lstStyle/>
          <a:p>
            <a:r>
              <a:rPr lang="en-GB" sz="2000" dirty="0">
                <a:latin typeface="Arial" panose="020B0604020202020204" pitchFamily="34" charset="0"/>
                <a:cs typeface="Arial" panose="020B0604020202020204" pitchFamily="34" charset="0"/>
              </a:rPr>
              <a:t>The statue of Joe dressed in his heavy coat, holding his bell in his right hand and walking stick in the other, is mounted on a stone pedestal. </a:t>
            </a:r>
          </a:p>
          <a:p>
            <a:r>
              <a:rPr lang="en-GB" sz="2000" dirty="0">
                <a:latin typeface="Arial" panose="020B0604020202020204" pitchFamily="34" charset="0"/>
                <a:cs typeface="Arial" panose="020B0604020202020204" pitchFamily="34" charset="0"/>
              </a:rPr>
              <a:t>The statue was unveiled on the 9th May 1868, Joe having died in 1862, aged 76. During the unveiling his own bell was rung as a mark of respect. </a:t>
            </a:r>
          </a:p>
          <a:p>
            <a:r>
              <a:rPr lang="en-GB" sz="2000" dirty="0">
                <a:latin typeface="Arial" panose="020B0604020202020204" pitchFamily="34" charset="0"/>
                <a:cs typeface="Arial" panose="020B0604020202020204" pitchFamily="34" charset="0"/>
              </a:rPr>
              <a:t>‘Blind Joe’ was remembered as an honest and religious man, and people admired him for his life of struggle and working-class self-improvement. Known as a lay preacher, his statue was erected to commemorate his services to religion. </a:t>
            </a:r>
          </a:p>
        </p:txBody>
      </p:sp>
      <p:pic>
        <p:nvPicPr>
          <p:cNvPr id="4" name="Picture 3" descr="A statue of a person in a park&#10;&#10;">
            <a:extLst>
              <a:ext uri="{FF2B5EF4-FFF2-40B4-BE49-F238E27FC236}">
                <a16:creationId xmlns:a16="http://schemas.microsoft.com/office/drawing/2014/main" id="{9003D1AD-93DF-F98B-4365-B62F71145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0" t="5678" r="10532" b="11329"/>
          <a:stretch/>
        </p:blipFill>
        <p:spPr bwMode="auto">
          <a:xfrm>
            <a:off x="6927167" y="365125"/>
            <a:ext cx="3635085" cy="587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537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8. Disability Representation </a:t>
            </a:r>
            <a:r>
              <a:rPr lang="en-US" dirty="0">
                <a:solidFill>
                  <a:schemeClr val="bg1"/>
                </a:solidFill>
              </a:rPr>
              <a:t>4</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503853" y="1604865"/>
            <a:ext cx="5206482" cy="4888009"/>
          </a:xfrm>
        </p:spPr>
        <p:txBody>
          <a:bodyPr/>
          <a:lstStyle/>
          <a:p>
            <a:r>
              <a:rPr lang="en-GB" sz="2000" dirty="0">
                <a:latin typeface="Arial" panose="020B0604020202020204" pitchFamily="34" charset="0"/>
                <a:cs typeface="Arial" panose="020B0604020202020204" pitchFamily="34" charset="0"/>
              </a:rPr>
              <a:t>People with disabilities want to be treated as equals in our society, but this is often not the case. The media (television, newspapers, social media etc.) don’t always portray disability positively, so people with disabilities must work very hard to challenge how they are represented in the mainstream media. This statue is a very positive sculpture to a man who was loved by his community. </a:t>
            </a:r>
          </a:p>
          <a:p>
            <a:r>
              <a:rPr lang="en-GB" sz="2000" dirty="0">
                <a:latin typeface="Arial" panose="020B0604020202020204" pitchFamily="34" charset="0"/>
                <a:cs typeface="Arial" panose="020B0604020202020204" pitchFamily="34" charset="0"/>
              </a:rPr>
              <a:t>In the 1800’s it would have been even more challenging to be accepted in society. The sculpture shows that, despite being blind from birth, he was able to live a fulfilling life of religious belief, bell ringing, and running a stall in the market. </a:t>
            </a:r>
          </a:p>
        </p:txBody>
      </p:sp>
      <p:pic>
        <p:nvPicPr>
          <p:cNvPr id="4" name="Picture 3" descr="A statue of a person in a park&#10;&#10;">
            <a:extLst>
              <a:ext uri="{FF2B5EF4-FFF2-40B4-BE49-F238E27FC236}">
                <a16:creationId xmlns:a16="http://schemas.microsoft.com/office/drawing/2014/main" id="{9003D1AD-93DF-F98B-4365-B62F71145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0" t="5678" r="10532" b="11329"/>
          <a:stretch/>
        </p:blipFill>
        <p:spPr bwMode="auto">
          <a:xfrm>
            <a:off x="6927167" y="365125"/>
            <a:ext cx="3635085" cy="587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8245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Activity </a:t>
            </a:r>
            <a:r>
              <a:rPr lang="en-US" dirty="0">
                <a:solidFill>
                  <a:schemeClr val="bg1"/>
                </a:solidFill>
              </a:rPr>
              <a:t>23</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615820" y="1531361"/>
            <a:ext cx="5043961" cy="4869347"/>
          </a:xfrm>
        </p:spPr>
        <p:txBody>
          <a:bodyPr/>
          <a:lstStyle/>
          <a:p>
            <a:r>
              <a:rPr lang="en-GB" sz="2400" dirty="0">
                <a:latin typeface="Arial" panose="020B0604020202020204" pitchFamily="34" charset="0"/>
                <a:cs typeface="Arial" panose="020B0604020202020204" pitchFamily="34" charset="0"/>
              </a:rPr>
              <a:t>Look at the statue of Joe and the monuments on the following slides.</a:t>
            </a:r>
          </a:p>
          <a:p>
            <a:r>
              <a:rPr lang="en-GB" sz="2400" dirty="0">
                <a:latin typeface="Arial" panose="020B0604020202020204" pitchFamily="34" charset="0"/>
                <a:cs typeface="Arial" panose="020B0604020202020204" pitchFamily="34" charset="0"/>
              </a:rPr>
              <a:t>As you look at the monuments start to think about what categories you could use to describe the people/events being immortalised.</a:t>
            </a:r>
          </a:p>
          <a:p>
            <a:r>
              <a:rPr lang="en-GB" sz="2400" b="1" dirty="0">
                <a:latin typeface="Arial" panose="020B0604020202020204" pitchFamily="34" charset="0"/>
                <a:cs typeface="Arial" panose="020B0604020202020204" pitchFamily="34" charset="0"/>
              </a:rPr>
              <a:t>Can you find local monuments to people with disabilities?</a:t>
            </a:r>
          </a:p>
        </p:txBody>
      </p:sp>
      <p:pic>
        <p:nvPicPr>
          <p:cNvPr id="4" name="Picture 3" descr="A statue of a person in a park&#10;&#10;">
            <a:extLst>
              <a:ext uri="{FF2B5EF4-FFF2-40B4-BE49-F238E27FC236}">
                <a16:creationId xmlns:a16="http://schemas.microsoft.com/office/drawing/2014/main" id="{6F7F9510-3409-BB08-30C7-20D6729F6E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0" t="5678" r="10532" b="11329"/>
          <a:stretch/>
        </p:blipFill>
        <p:spPr bwMode="auto">
          <a:xfrm>
            <a:off x="7035281" y="608247"/>
            <a:ext cx="3492361" cy="564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262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22</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Gold</a:t>
            </a:r>
            <a:r>
              <a:rPr lang="en-GB" sz="2400" b="1" baseline="0" dirty="0">
                <a:latin typeface="Arial" panose="020B0604020202020204" pitchFamily="34" charset="0"/>
                <a:cs typeface="Arial" panose="020B0604020202020204" pitchFamily="34" charset="0"/>
              </a:rPr>
              <a:t> </a:t>
            </a:r>
            <a:r>
              <a:rPr lang="en-GB" sz="2400" b="1" baseline="0" dirty="0" err="1">
                <a:latin typeface="Arial" panose="020B0604020202020204" pitchFamily="34" charset="0"/>
                <a:cs typeface="Arial" panose="020B0604020202020204" pitchFamily="34" charset="0"/>
              </a:rPr>
              <a:t>Postbox</a:t>
            </a:r>
            <a:r>
              <a:rPr lang="en-GB" sz="2400" b="1" baseline="0" dirty="0">
                <a:latin typeface="Arial" panose="020B0604020202020204" pitchFamily="34" charset="0"/>
                <a:cs typeface="Arial" panose="020B0604020202020204" pitchFamily="34" charset="0"/>
              </a:rPr>
              <a:t> to Paralympian Sophie Wells</a:t>
            </a:r>
            <a:r>
              <a:rPr lang="en-GB" sz="2400" b="1" dirty="0">
                <a:latin typeface="Arial" panose="020B0604020202020204" pitchFamily="34" charset="0"/>
                <a:cs typeface="Arial" panose="020B0604020202020204" pitchFamily="34" charset="0"/>
              </a:rPr>
              <a:t>, Lincoln</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Sophie Wells MBE </a:t>
            </a:r>
            <a:r>
              <a:rPr lang="en-GB" sz="2000" dirty="0">
                <a:latin typeface="Arial" panose="020B0604020202020204" pitchFamily="34" charset="0"/>
                <a:cs typeface="Arial" panose="020B0604020202020204" pitchFamily="34" charset="0"/>
              </a:rPr>
              <a:t>(1990 -) is a British para-equestrian who won three medals at the 2012 Summer Paralympics, helping the team win gold. As</a:t>
            </a:r>
            <a:r>
              <a:rPr lang="en-GB" sz="2000" baseline="0" dirty="0">
                <a:latin typeface="Arial" panose="020B0604020202020204" pitchFamily="34" charset="0"/>
                <a:cs typeface="Arial" panose="020B0604020202020204" pitchFamily="34" charset="0"/>
              </a:rPr>
              <a:t> part of the London 2012 Olympics all British gold medal winners had their local </a:t>
            </a:r>
            <a:r>
              <a:rPr lang="en-GB" sz="2000" baseline="0" dirty="0" err="1">
                <a:latin typeface="Arial" panose="020B0604020202020204" pitchFamily="34" charset="0"/>
                <a:cs typeface="Arial" panose="020B0604020202020204" pitchFamily="34" charset="0"/>
              </a:rPr>
              <a:t>postbox</a:t>
            </a:r>
            <a:r>
              <a:rPr lang="en-GB" sz="2000" baseline="0" dirty="0">
                <a:latin typeface="Arial" panose="020B0604020202020204" pitchFamily="34" charset="0"/>
                <a:cs typeface="Arial" panose="020B0604020202020204" pitchFamily="34" charset="0"/>
              </a:rPr>
              <a:t> painted gold to celebrate their achievements.</a:t>
            </a:r>
          </a:p>
          <a:p>
            <a:pPr fontAlgn="base"/>
            <a:r>
              <a:rPr lang="en-GB" sz="2000" baseline="0" dirty="0">
                <a:latin typeface="Arial" panose="020B0604020202020204" pitchFamily="34" charset="0"/>
                <a:cs typeface="Arial" panose="020B0604020202020204" pitchFamily="34" charset="0"/>
              </a:rPr>
              <a:t>She was appointed Member of the Order of the British Empire in 2013 for services to equestrianism.</a:t>
            </a:r>
          </a:p>
          <a:p>
            <a:pPr fontAlgn="base"/>
            <a:r>
              <a:rPr lang="en-GB" sz="2000" dirty="0">
                <a:latin typeface="Arial" panose="020B0604020202020204" pitchFamily="34" charset="0"/>
                <a:cs typeface="Arial" panose="020B0604020202020204" pitchFamily="34" charset="0"/>
              </a:rPr>
              <a:t>Sophie also won a gold at Rio 2016 Summer Paralympics.</a:t>
            </a:r>
          </a:p>
        </p:txBody>
      </p:sp>
      <p:pic>
        <p:nvPicPr>
          <p:cNvPr id="9" name="Picture Placeholder 8" descr="A gold painted postbox">
            <a:extLst>
              <a:ext uri="{FF2B5EF4-FFF2-40B4-BE49-F238E27FC236}">
                <a16:creationId xmlns:a16="http://schemas.microsoft.com/office/drawing/2014/main" id="{0351EA06-6827-C458-6438-B63FF69979A2}"/>
              </a:ext>
            </a:extLst>
          </p:cNvPr>
          <p:cNvPicPr>
            <a:picLocks noGrp="1" noChangeAspect="1"/>
          </p:cNvPicPr>
          <p:nvPr>
            <p:ph type="pic" sz="quarter" idx="10"/>
          </p:nvPr>
        </p:nvPicPr>
        <p:blipFill rotWithShape="1">
          <a:blip r:embed="rId4"/>
          <a:srcRect l="-136" t="525" r="16630" b="-525"/>
          <a:stretch/>
        </p:blipFill>
        <p:spPr>
          <a:xfrm>
            <a:off x="6096000" y="0"/>
            <a:ext cx="6096000" cy="6858000"/>
          </a:xfrm>
        </p:spPr>
      </p:pic>
    </p:spTree>
    <p:extLst>
      <p:ext uri="{BB962C8B-B14F-4D97-AF65-F5344CB8AC3E}">
        <p14:creationId xmlns:p14="http://schemas.microsoft.com/office/powerpoint/2010/main" val="10994013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a:xfrm>
            <a:off x="381886" y="310704"/>
            <a:ext cx="5580905" cy="710288"/>
          </a:xfrm>
        </p:spPr>
        <p:txBody>
          <a:bodyPr/>
          <a:lstStyle/>
          <a:p>
            <a:r>
              <a:rPr lang="en-US" dirty="0"/>
              <a:t>Examples </a:t>
            </a:r>
            <a:r>
              <a:rPr lang="en-US" dirty="0">
                <a:solidFill>
                  <a:schemeClr val="bg1"/>
                </a:solidFill>
              </a:rPr>
              <a:t>23</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baseline="0" dirty="0">
                <a:latin typeface="Arial" panose="020B0604020202020204" pitchFamily="34" charset="0"/>
                <a:cs typeface="Arial" panose="020B0604020202020204" pitchFamily="34" charset="0"/>
              </a:rPr>
              <a:t>Stephen Hawking Memorials, Westminster Abbey &amp; Caius College, University of Cambridge</a:t>
            </a:r>
            <a:endParaRPr lang="en-GB" sz="2400" dirty="0">
              <a:latin typeface="Arial" panose="020B0604020202020204" pitchFamily="34" charset="0"/>
              <a:cs typeface="Arial" panose="020B0604020202020204" pitchFamily="34" charset="0"/>
            </a:endParaRPr>
          </a:p>
          <a:p>
            <a:pPr fontAlgn="base"/>
            <a:r>
              <a:rPr lang="en-GB" sz="2000" dirty="0">
                <a:latin typeface="Arial" panose="020B0604020202020204" pitchFamily="34" charset="0"/>
                <a:cs typeface="Arial" panose="020B0604020202020204" pitchFamily="34" charset="0"/>
                <a:hlinkClick r:id="rId3"/>
              </a:rPr>
              <a:t>Stephen Hawking</a:t>
            </a:r>
            <a:r>
              <a:rPr lang="en-GB" sz="2000" baseline="0" dirty="0">
                <a:latin typeface="Arial" panose="020B0604020202020204" pitchFamily="34" charset="0"/>
                <a:cs typeface="Arial" panose="020B0604020202020204" pitchFamily="34" charset="0"/>
              </a:rPr>
              <a:t> CH CBE FRS FRSA </a:t>
            </a:r>
            <a:r>
              <a:rPr lang="en-GB" sz="2000" b="0" i="0" kern="1200" dirty="0">
                <a:solidFill>
                  <a:schemeClr val="dk1"/>
                </a:solidFill>
                <a:effectLst/>
                <a:latin typeface="Arial" panose="020B0604020202020204" pitchFamily="34" charset="0"/>
                <a:cs typeface="Arial" panose="020B0604020202020204" pitchFamily="34" charset="0"/>
              </a:rPr>
              <a:t>(1942-2018) </a:t>
            </a:r>
            <a:r>
              <a:rPr lang="en-GB" sz="2000" dirty="0">
                <a:latin typeface="Arial" panose="020B0604020202020204" pitchFamily="34" charset="0"/>
                <a:cs typeface="Arial" panose="020B0604020202020204" pitchFamily="34" charset="0"/>
              </a:rPr>
              <a:t>was a physicist, cosmologist, and author.</a:t>
            </a:r>
          </a:p>
          <a:p>
            <a:pPr fontAlgn="base"/>
            <a:r>
              <a:rPr lang="en-GB" sz="2000" i="1" dirty="0">
                <a:latin typeface="Arial" panose="020B0604020202020204" pitchFamily="34" charset="0"/>
                <a:cs typeface="Arial" panose="020B0604020202020204" pitchFamily="34" charset="0"/>
              </a:rPr>
              <a:t>“…Stephen Hawking has, uniquely, been elevated to the status of a National Treasure, whose mortal remains are interred between those of Newton and Darwin in Westminster Abbey, because of his combination of scientific excellence and his productive survival for more than 50 years despite the most debilitating of illnesses…” </a:t>
            </a:r>
          </a:p>
        </p:txBody>
      </p:sp>
      <p:pic>
        <p:nvPicPr>
          <p:cNvPr id="18" name="Picture Placeholder 17" descr="A black memorial stone with a galaxy swirl and the words 'Here lies what was mortal of Stephen Hawking 1942-2018'">
            <a:extLst>
              <a:ext uri="{FF2B5EF4-FFF2-40B4-BE49-F238E27FC236}">
                <a16:creationId xmlns:a16="http://schemas.microsoft.com/office/drawing/2014/main" id="{63E3D6C8-1F26-EC4B-2794-E186FD693EB8}"/>
              </a:ext>
            </a:extLst>
          </p:cNvPr>
          <p:cNvPicPr>
            <a:picLocks noGrp="1" noChangeAspect="1"/>
          </p:cNvPicPr>
          <p:nvPr>
            <p:ph type="pic" sz="quarter" idx="10"/>
          </p:nvPr>
        </p:nvPicPr>
        <p:blipFill>
          <a:blip r:embed="rId4"/>
          <a:srcRect t="1946" b="1946"/>
          <a:stretch>
            <a:fillRect/>
          </a:stretch>
        </p:blipFill>
        <p:spPr/>
      </p:pic>
      <p:pic>
        <p:nvPicPr>
          <p:cNvPr id="7" name="Picture 3" descr="A stone plaque with the words 'Remember to look up at the stars and not down at your feet'.&#10;&#10;">
            <a:extLst>
              <a:ext uri="{FF2B5EF4-FFF2-40B4-BE49-F238E27FC236}">
                <a16:creationId xmlns:a16="http://schemas.microsoft.com/office/drawing/2014/main" id="{4FF65F49-77E2-F6AA-AC8D-3E21C99965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86" t="3570" r="7197" b="7285"/>
          <a:stretch/>
        </p:blipFill>
        <p:spPr bwMode="auto">
          <a:xfrm>
            <a:off x="6125152" y="957521"/>
            <a:ext cx="6037695" cy="4942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24</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baseline="0" dirty="0">
                <a:latin typeface="Arial" panose="020B0604020202020204" pitchFamily="34" charset="0"/>
                <a:cs typeface="Arial" panose="020B0604020202020204" pitchFamily="34" charset="0"/>
              </a:rPr>
              <a:t>Damian Hirst’s statue ‘Charity’, London &amp; other </a:t>
            </a:r>
            <a:endParaRPr lang="en-GB" sz="2400" baseline="0" dirty="0">
              <a:latin typeface="Arial" panose="020B0604020202020204" pitchFamily="34" charset="0"/>
              <a:cs typeface="Arial" panose="020B0604020202020204" pitchFamily="34" charset="0"/>
            </a:endParaRPr>
          </a:p>
          <a:p>
            <a:pPr fontAlgn="base"/>
            <a:r>
              <a:rPr lang="en-GB" sz="2000" baseline="0" dirty="0">
                <a:latin typeface="Arial" panose="020B0604020202020204" pitchFamily="34" charset="0"/>
                <a:cs typeface="Arial" panose="020B0604020202020204" pitchFamily="34" charset="0"/>
              </a:rPr>
              <a:t>This is a seven-metre high sculpture of a disabled girl clutching a teddy bear and a collection tin. It highlights an "</a:t>
            </a:r>
            <a:r>
              <a:rPr lang="en-GB" sz="2000" i="1" baseline="0" dirty="0">
                <a:latin typeface="Arial" panose="020B0604020202020204" pitchFamily="34" charset="0"/>
                <a:cs typeface="Arial" panose="020B0604020202020204" pitchFamily="34" charset="0"/>
              </a:rPr>
              <a:t>outdated vision of charity and disability</a:t>
            </a:r>
            <a:r>
              <a:rPr lang="en-GB" sz="2000" baseline="0" dirty="0">
                <a:latin typeface="Arial" panose="020B0604020202020204" pitchFamily="34" charset="0"/>
                <a:cs typeface="Arial" panose="020B0604020202020204" pitchFamily="34" charset="0"/>
              </a:rPr>
              <a:t>”. (</a:t>
            </a:r>
            <a:r>
              <a:rPr lang="en-GB" sz="2000" b="0" i="0" kern="1200" dirty="0">
                <a:solidFill>
                  <a:schemeClr val="dk1"/>
                </a:solidFill>
                <a:effectLst/>
                <a:latin typeface="Arial" panose="020B0604020202020204" pitchFamily="34" charset="0"/>
                <a:ea typeface="+mn-ea"/>
                <a:cs typeface="Arial" panose="020B0604020202020204" pitchFamily="34" charset="0"/>
              </a:rPr>
              <a:t>Alan </a:t>
            </a:r>
            <a:r>
              <a:rPr lang="en-GB" sz="2000" b="0" i="0" kern="1200" dirty="0" err="1">
                <a:solidFill>
                  <a:schemeClr val="dk1"/>
                </a:solidFill>
                <a:effectLst/>
                <a:latin typeface="Arial" panose="020B0604020202020204" pitchFamily="34" charset="0"/>
                <a:ea typeface="+mn-ea"/>
                <a:cs typeface="Arial" panose="020B0604020202020204" pitchFamily="34" charset="0"/>
              </a:rPr>
              <a:t>Gosschalk</a:t>
            </a:r>
            <a:r>
              <a:rPr lang="en-GB" sz="2000" b="0" i="0" kern="1200" dirty="0">
                <a:solidFill>
                  <a:schemeClr val="dk1"/>
                </a:solidFill>
                <a:effectLst/>
                <a:latin typeface="Arial" panose="020B0604020202020204" pitchFamily="34" charset="0"/>
                <a:ea typeface="+mn-ea"/>
                <a:cs typeface="Arial" panose="020B0604020202020204" pitchFamily="34" charset="0"/>
              </a:rPr>
              <a:t>, fundraising director at Scope</a:t>
            </a:r>
            <a:r>
              <a:rPr lang="en-GB" sz="2000" b="0" i="0" kern="1200" baseline="0" dirty="0">
                <a:solidFill>
                  <a:schemeClr val="dk1"/>
                </a:solidFill>
                <a:effectLst/>
                <a:latin typeface="Arial" panose="020B0604020202020204" pitchFamily="34" charset="0"/>
                <a:ea typeface="+mn-ea"/>
                <a:cs typeface="Arial" panose="020B0604020202020204" pitchFamily="34" charset="0"/>
              </a:rPr>
              <a:t> – 2015)</a:t>
            </a:r>
            <a:endParaRPr lang="en-GB" sz="2000" baseline="0" dirty="0">
              <a:latin typeface="Arial" panose="020B0604020202020204" pitchFamily="34" charset="0"/>
              <a:cs typeface="Arial" panose="020B0604020202020204" pitchFamily="34" charset="0"/>
            </a:endParaRPr>
          </a:p>
          <a:p>
            <a:pPr fontAlgn="base"/>
            <a:r>
              <a:rPr lang="en-GB" sz="2000" baseline="0" dirty="0">
                <a:latin typeface="Arial" panose="020B0604020202020204" pitchFamily="34" charset="0"/>
                <a:cs typeface="Arial" panose="020B0604020202020204" pitchFamily="34" charset="0"/>
              </a:rPr>
              <a:t>It is intended to depict the historical tradition of representing charity and disability as a pitiful image.</a:t>
            </a:r>
          </a:p>
          <a:p>
            <a:pPr fontAlgn="base"/>
            <a:r>
              <a:rPr lang="en-GB" sz="2000" baseline="0" dirty="0">
                <a:latin typeface="Arial" panose="020B0604020202020204" pitchFamily="34" charset="0"/>
                <a:cs typeface="Arial" panose="020B0604020202020204" pitchFamily="34" charset="0"/>
              </a:rPr>
              <a:t>The sculpture was created to raise awareness of the disability charity SCOPE, and to encourage conversations about disability in London.</a:t>
            </a:r>
            <a:endParaRPr lang="en-GB" sz="2000" dirty="0">
              <a:latin typeface="Arial" panose="020B0604020202020204" pitchFamily="34" charset="0"/>
              <a:cs typeface="Arial" panose="020B0604020202020204" pitchFamily="34" charset="0"/>
            </a:endParaRPr>
          </a:p>
        </p:txBody>
      </p:sp>
      <p:pic>
        <p:nvPicPr>
          <p:cNvPr id="9" name="Picture Placeholder 8" descr="A statue of a child holding a teddy bear and charity collection box.">
            <a:extLst>
              <a:ext uri="{FF2B5EF4-FFF2-40B4-BE49-F238E27FC236}">
                <a16:creationId xmlns:a16="http://schemas.microsoft.com/office/drawing/2014/main" id="{BB9102B5-0BE9-413E-0E7D-2C4EE4753ECA}"/>
              </a:ext>
            </a:extLst>
          </p:cNvPr>
          <p:cNvPicPr>
            <a:picLocks noGrp="1" noChangeAspect="1"/>
          </p:cNvPicPr>
          <p:nvPr>
            <p:ph type="pic" sz="quarter" idx="10"/>
          </p:nvPr>
        </p:nvPicPr>
        <p:blipFill>
          <a:blip r:embed="rId3"/>
          <a:srcRect t="7813" b="7813"/>
          <a:stretch>
            <a:fillRect/>
          </a:stretch>
        </p:blipFill>
        <p:spPr/>
      </p:pic>
    </p:spTree>
    <p:extLst>
      <p:ext uri="{BB962C8B-B14F-4D97-AF65-F5344CB8AC3E}">
        <p14:creationId xmlns:p14="http://schemas.microsoft.com/office/powerpoint/2010/main" val="23855339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Activity </a:t>
            </a:r>
            <a:r>
              <a:rPr lang="en-US" dirty="0">
                <a:solidFill>
                  <a:schemeClr val="bg1"/>
                </a:solidFill>
              </a:rPr>
              <a:t>24</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357186" y="1227909"/>
            <a:ext cx="5312093" cy="4869347"/>
          </a:xfrm>
        </p:spPr>
        <p:txBody>
          <a:bodyPr/>
          <a:lstStyle/>
          <a:p>
            <a:r>
              <a:rPr lang="en-GB" sz="2000" b="1" dirty="0">
                <a:latin typeface="Arial" panose="020B0604020202020204" pitchFamily="34" charset="0"/>
                <a:cs typeface="Arial" panose="020B0604020202020204" pitchFamily="34" charset="0"/>
              </a:rPr>
              <a:t>What categories did you come up with to describe why these monuments were built?</a:t>
            </a:r>
          </a:p>
          <a:p>
            <a:r>
              <a:rPr lang="en-GB" sz="2000" b="1" dirty="0">
                <a:latin typeface="Arial" panose="020B0604020202020204" pitchFamily="34" charset="0"/>
                <a:cs typeface="Arial" panose="020B0604020202020204" pitchFamily="34" charset="0"/>
              </a:rPr>
              <a:t>What makes the people who are remembered inspirational/unique/talented?</a:t>
            </a:r>
          </a:p>
          <a:p>
            <a:r>
              <a:rPr lang="en-GB" sz="2000" b="1" dirty="0">
                <a:latin typeface="Arial" panose="020B0604020202020204" pitchFamily="34" charset="0"/>
                <a:cs typeface="Arial" panose="020B0604020202020204" pitchFamily="34" charset="0"/>
              </a:rPr>
              <a:t>Do they fully represent disabled communities in England today, or even in the past?</a:t>
            </a:r>
          </a:p>
          <a:p>
            <a:pPr lvl="0"/>
            <a:r>
              <a:rPr lang="en-GB" sz="2000" b="1" dirty="0">
                <a:solidFill>
                  <a:prstClr val="black"/>
                </a:solidFill>
                <a:latin typeface="Arial" panose="020B0604020202020204" pitchFamily="34" charset="0"/>
                <a:cs typeface="Arial" panose="020B0604020202020204" pitchFamily="34" charset="0"/>
              </a:rPr>
              <a:t>Why do you think there aren’t  more monuments highlighting the role of people with disabilities now and in the past? </a:t>
            </a:r>
          </a:p>
          <a:p>
            <a:pPr lvl="0"/>
            <a:r>
              <a:rPr lang="en-GB" sz="2000" b="1" dirty="0">
                <a:solidFill>
                  <a:prstClr val="black"/>
                </a:solidFill>
                <a:latin typeface="Arial" panose="020B0604020202020204" pitchFamily="34" charset="0"/>
                <a:cs typeface="Arial" panose="020B0604020202020204" pitchFamily="34" charset="0"/>
              </a:rPr>
              <a:t>What do you think that tells us about how society has seen people with disabilities in the past and today?</a:t>
            </a:r>
            <a:endParaRPr lang="en-GB" sz="2000" b="1" dirty="0">
              <a:latin typeface="Arial" panose="020B0604020202020204" pitchFamily="34" charset="0"/>
              <a:cs typeface="Arial" panose="020B0604020202020204" pitchFamily="34" charset="0"/>
            </a:endParaRPr>
          </a:p>
        </p:txBody>
      </p:sp>
      <p:pic>
        <p:nvPicPr>
          <p:cNvPr id="4" name="Picture 3" descr="A statue of a person in a park&#10;&#10;">
            <a:extLst>
              <a:ext uri="{FF2B5EF4-FFF2-40B4-BE49-F238E27FC236}">
                <a16:creationId xmlns:a16="http://schemas.microsoft.com/office/drawing/2014/main" id="{6F7F9510-3409-BB08-30C7-20D6729F6E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0" t="5678" r="10532" b="11329"/>
          <a:stretch/>
        </p:blipFill>
        <p:spPr bwMode="auto">
          <a:xfrm>
            <a:off x="7035281" y="608247"/>
            <a:ext cx="3492361" cy="564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0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Research Task </a:t>
            </a:r>
            <a:r>
              <a:rPr lang="en-US" dirty="0">
                <a:solidFill>
                  <a:schemeClr val="bg1"/>
                </a:solidFill>
              </a:rPr>
              <a:t>1</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523441" y="1450408"/>
            <a:ext cx="5008161" cy="4398066"/>
          </a:xfrm>
        </p:spPr>
        <p:txBody>
          <a:bodyPr/>
          <a:lstStyle/>
          <a:p>
            <a:r>
              <a:rPr lang="en-GB" sz="2000" dirty="0">
                <a:latin typeface="Arial" panose="020B0604020202020204" pitchFamily="34" charset="0"/>
                <a:cs typeface="Arial" panose="020B0604020202020204" pitchFamily="34" charset="0"/>
              </a:rPr>
              <a:t>Use the internet to answer the questions about Nelson on the previous slides, plus any others you’ve come up with.</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Here are some websites to get you started:</a:t>
            </a:r>
          </a:p>
          <a:p>
            <a:r>
              <a:rPr lang="en-GB" sz="2000" u="sng" dirty="0">
                <a:effectLst/>
                <a:hlinkClick r:id="rId3"/>
              </a:rPr>
              <a:t>https://historicengland.org.uk/get-involved/help-write-history/immortalised/</a:t>
            </a:r>
            <a:endParaRPr lang="en-GB" sz="2000" dirty="0">
              <a:latin typeface="Arial" panose="020B0604020202020204" pitchFamily="34" charset="0"/>
              <a:cs typeface="Arial" panose="020B0604020202020204" pitchFamily="34" charset="0"/>
            </a:endParaRPr>
          </a:p>
          <a:p>
            <a:r>
              <a:rPr lang="en-GB" sz="2000" u="sng" dirty="0">
                <a:effectLst/>
                <a:hlinkClick r:id="rId4"/>
              </a:rPr>
              <a:t>http://www.bbc.co.uk/history/historic_figures/nelson_admiral_horatio_lord.shtml</a:t>
            </a:r>
            <a:endParaRPr lang="en-GB" sz="2000" dirty="0">
              <a:latin typeface="Arial" panose="020B0604020202020204" pitchFamily="34" charset="0"/>
              <a:cs typeface="Arial" panose="020B0604020202020204" pitchFamily="34" charset="0"/>
            </a:endParaRPr>
          </a:p>
          <a:p>
            <a:r>
              <a:rPr lang="en-GB" sz="2000" u="sng" dirty="0">
                <a:effectLst/>
                <a:hlinkClick r:id="rId5"/>
              </a:rPr>
              <a:t>https://londonist.com/london/history/everything-you-need-to-know-about-nelson-s-column</a:t>
            </a:r>
            <a:endParaRPr lang="en-GB" sz="2000" u="sng" dirty="0">
              <a:effectLst/>
            </a:endParaRPr>
          </a:p>
          <a:p>
            <a:endParaRPr lang="en-GB" sz="2400" dirty="0">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A4DFF8B3-C9D2-90C6-41BB-2D59C9D84A5D}"/>
              </a:ext>
            </a:extLst>
          </p:cNvPr>
          <p:cNvSpPr txBox="1"/>
          <p:nvPr/>
        </p:nvSpPr>
        <p:spPr>
          <a:xfrm>
            <a:off x="6096000" y="885745"/>
            <a:ext cx="3801035" cy="5724644"/>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Remember to cite all the websites you use and think about your sources:</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Is the website credible? </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Is it likely to give a one sided view / opinion?</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Does it conflict with another source?</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Why do you think Nelson has been ‘immortalised’?</a:t>
            </a:r>
          </a:p>
          <a:p>
            <a:endParaRPr lang="en-GB" dirty="0">
              <a:latin typeface="Arial" panose="020B0604020202020204" pitchFamily="34" charset="0"/>
              <a:cs typeface="Arial" panose="020B0604020202020204" pitchFamily="34" charset="0"/>
            </a:endParaRPr>
          </a:p>
        </p:txBody>
      </p:sp>
      <p:grpSp>
        <p:nvGrpSpPr>
          <p:cNvPr id="4" name="Research Character">
            <a:extLst>
              <a:ext uri="{FF2B5EF4-FFF2-40B4-BE49-F238E27FC236}">
                <a16:creationId xmlns:a16="http://schemas.microsoft.com/office/drawing/2014/main" id="{597CB329-67C4-88BE-05C9-60A28D3B4C23}"/>
              </a:ext>
              <a:ext uri="{C183D7F6-B498-43B3-948B-1728B52AA6E4}">
                <adec:decorative xmlns:adec="http://schemas.microsoft.com/office/drawing/2017/decorative" val="1"/>
              </a:ext>
            </a:extLst>
          </p:cNvPr>
          <p:cNvGrpSpPr/>
          <p:nvPr/>
        </p:nvGrpSpPr>
        <p:grpSpPr>
          <a:xfrm>
            <a:off x="9630379" y="4825285"/>
            <a:ext cx="1878629" cy="1938431"/>
            <a:chOff x="7823486" y="378506"/>
            <a:chExt cx="2889756" cy="2981745"/>
          </a:xfrm>
        </p:grpSpPr>
        <p:sp>
          <p:nvSpPr>
            <p:cNvPr id="5" name="Washi">
              <a:extLst>
                <a:ext uri="{FF2B5EF4-FFF2-40B4-BE49-F238E27FC236}">
                  <a16:creationId xmlns:a16="http://schemas.microsoft.com/office/drawing/2014/main" id="{AEB12B1D-BF63-4FA3-6F65-532B35CED6DC}"/>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826A2AEE-979A-378D-CBAA-F6BC3DBD640C}"/>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8" name="Icon" descr="Research character icon">
              <a:extLst>
                <a:ext uri="{FF2B5EF4-FFF2-40B4-BE49-F238E27FC236}">
                  <a16:creationId xmlns:a16="http://schemas.microsoft.com/office/drawing/2014/main" id="{5B8C4CE8-88C7-A958-AC0C-E81092DAD2D4}"/>
                </a:ext>
              </a:extLst>
            </p:cNvPr>
            <p:cNvPicPr>
              <a:picLocks noChangeAspect="1"/>
            </p:cNvPicPr>
            <p:nvPr/>
          </p:nvPicPr>
          <p:blipFill>
            <a:blip r:embed="rId8"/>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0216511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97ED-D8E1-3084-6C05-8462967E9875}"/>
              </a:ext>
            </a:extLst>
          </p:cNvPr>
          <p:cNvSpPr>
            <a:spLocks noGrp="1"/>
          </p:cNvSpPr>
          <p:nvPr>
            <p:ph type="title"/>
          </p:nvPr>
        </p:nvSpPr>
        <p:spPr/>
        <p:txBody>
          <a:bodyPr/>
          <a:lstStyle/>
          <a:p>
            <a:r>
              <a:rPr lang="en-US" dirty="0"/>
              <a:t>Research Task – A History of Disability: from 1050</a:t>
            </a:r>
          </a:p>
        </p:txBody>
      </p:sp>
      <p:sp>
        <p:nvSpPr>
          <p:cNvPr id="3" name="Content Placeholder 2">
            <a:extLst>
              <a:ext uri="{FF2B5EF4-FFF2-40B4-BE49-F238E27FC236}">
                <a16:creationId xmlns:a16="http://schemas.microsoft.com/office/drawing/2014/main" id="{322C2D2A-107C-DD18-42CA-5906FF0864E1}"/>
              </a:ext>
            </a:extLst>
          </p:cNvPr>
          <p:cNvSpPr>
            <a:spLocks noGrp="1"/>
          </p:cNvSpPr>
          <p:nvPr>
            <p:ph idx="1"/>
          </p:nvPr>
        </p:nvSpPr>
        <p:spPr>
          <a:xfrm>
            <a:off x="653143" y="1679510"/>
            <a:ext cx="4751629" cy="4813364"/>
          </a:xfrm>
        </p:spPr>
        <p:txBody>
          <a:bodyPr/>
          <a:lstStyle/>
          <a:p>
            <a:r>
              <a:rPr lang="en-GB" sz="2400" dirty="0">
                <a:latin typeface="Arial" panose="020B0604020202020204" pitchFamily="34" charset="0"/>
                <a:cs typeface="Arial" panose="020B0604020202020204" pitchFamily="34" charset="0"/>
              </a:rPr>
              <a:t>In groups you will research one of these time periods and create a summary of it to feedback to the class. </a:t>
            </a:r>
          </a:p>
          <a:p>
            <a:r>
              <a:rPr lang="en-GB" sz="2400" dirty="0">
                <a:latin typeface="Arial" panose="020B0604020202020204" pitchFamily="34" charset="0"/>
                <a:cs typeface="Arial" panose="020B0604020202020204" pitchFamily="34" charset="0"/>
              </a:rPr>
              <a:t>Use the summaries to pick out the most important events and create a timeline of disability history.</a:t>
            </a:r>
          </a:p>
          <a:p>
            <a:r>
              <a:rPr lang="en-GB" sz="2400" dirty="0">
                <a:latin typeface="Arial" panose="020B0604020202020204" pitchFamily="34" charset="0"/>
                <a:cs typeface="Arial" panose="020B0604020202020204" pitchFamily="34" charset="0"/>
              </a:rPr>
              <a:t>Discuss the events in your timeline and how they are or aren’t reflected in the monuments you’ve seen.</a:t>
            </a:r>
          </a:p>
        </p:txBody>
      </p:sp>
      <p:pic>
        <p:nvPicPr>
          <p:cNvPr id="5" name="Picture 2">
            <a:hlinkClick r:id="rId3"/>
            <a:extLst>
              <a:ext uri="{FF2B5EF4-FFF2-40B4-BE49-F238E27FC236}">
                <a16:creationId xmlns:a16="http://schemas.microsoft.com/office/drawing/2014/main" id="{415B4881-4152-B898-60CB-1AB18F8CA4D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0" r="50653" b="65062"/>
          <a:stretch/>
        </p:blipFill>
        <p:spPr bwMode="auto">
          <a:xfrm>
            <a:off x="6096000" y="1451814"/>
            <a:ext cx="2482119" cy="167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hlinkClick r:id="rId5"/>
            <a:extLst>
              <a:ext uri="{FF2B5EF4-FFF2-40B4-BE49-F238E27FC236}">
                <a16:creationId xmlns:a16="http://schemas.microsoft.com/office/drawing/2014/main" id="{55149830-DDC8-0CC8-8475-56284BA19DA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47" r="21556" b="66887"/>
          <a:stretch/>
        </p:blipFill>
        <p:spPr bwMode="auto">
          <a:xfrm>
            <a:off x="8578119" y="1456264"/>
            <a:ext cx="2482119" cy="158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hlinkClick r:id="rId6"/>
            <a:extLst>
              <a:ext uri="{FF2B5EF4-FFF2-40B4-BE49-F238E27FC236}">
                <a16:creationId xmlns:a16="http://schemas.microsoft.com/office/drawing/2014/main" id="{5A13AE79-601D-ABB8-BA9F-9682B7B8FC8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0" t="37568" r="50653" b="27537"/>
          <a:stretch/>
        </p:blipFill>
        <p:spPr bwMode="auto">
          <a:xfrm>
            <a:off x="6096001" y="3258929"/>
            <a:ext cx="2482119" cy="167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hlinkClick r:id="rId7"/>
            <a:extLst>
              <a:ext uri="{FF2B5EF4-FFF2-40B4-BE49-F238E27FC236}">
                <a16:creationId xmlns:a16="http://schemas.microsoft.com/office/drawing/2014/main" id="{ECF0527F-AC6B-CFE9-9F0A-BFA769222C9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47" t="37304" r="21556" b="27801"/>
          <a:stretch/>
        </p:blipFill>
        <p:spPr bwMode="auto">
          <a:xfrm>
            <a:off x="8578120" y="3258929"/>
            <a:ext cx="2482120" cy="167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hlinkClick r:id="rId8"/>
            <a:extLst>
              <a:ext uri="{FF2B5EF4-FFF2-40B4-BE49-F238E27FC236}">
                <a16:creationId xmlns:a16="http://schemas.microsoft.com/office/drawing/2014/main" id="{D4183282-FCFB-BB3E-5009-C94F7D5A1EC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50" t="74443" r="50653"/>
          <a:stretch/>
        </p:blipFill>
        <p:spPr bwMode="auto">
          <a:xfrm>
            <a:off x="6096001" y="5028352"/>
            <a:ext cx="2482119" cy="122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hlinkClick r:id="rId9"/>
            <a:extLst>
              <a:ext uri="{FF2B5EF4-FFF2-40B4-BE49-F238E27FC236}">
                <a16:creationId xmlns:a16="http://schemas.microsoft.com/office/drawing/2014/main" id="{EB277B12-E98B-C894-F4A3-C64DB19A9285}"/>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347" t="74535" r="21556"/>
          <a:stretch/>
        </p:blipFill>
        <p:spPr bwMode="auto">
          <a:xfrm>
            <a:off x="8578119" y="5028352"/>
            <a:ext cx="2482121" cy="122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Research Character">
            <a:extLst>
              <a:ext uri="{FF2B5EF4-FFF2-40B4-BE49-F238E27FC236}">
                <a16:creationId xmlns:a16="http://schemas.microsoft.com/office/drawing/2014/main" id="{721A6E21-352B-67C6-13BD-D61775F9FF96}"/>
              </a:ext>
              <a:ext uri="{C183D7F6-B498-43B3-948B-1728B52AA6E4}">
                <adec:decorative xmlns:adec="http://schemas.microsoft.com/office/drawing/2017/decorative" val="1"/>
              </a:ext>
            </a:extLst>
          </p:cNvPr>
          <p:cNvGrpSpPr/>
          <p:nvPr/>
        </p:nvGrpSpPr>
        <p:grpSpPr>
          <a:xfrm>
            <a:off x="9819178" y="4933350"/>
            <a:ext cx="1794031" cy="1851140"/>
            <a:chOff x="7823486" y="378506"/>
            <a:chExt cx="2889756" cy="2981745"/>
          </a:xfrm>
        </p:grpSpPr>
        <p:sp>
          <p:nvSpPr>
            <p:cNvPr id="12" name="Washi">
              <a:extLst>
                <a:ext uri="{FF2B5EF4-FFF2-40B4-BE49-F238E27FC236}">
                  <a16:creationId xmlns:a16="http://schemas.microsoft.com/office/drawing/2014/main" id="{7A3A3047-4649-A78D-7D09-3E3DFFC66869}"/>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554FECA5-1655-5EC8-D139-0D3CDB81A0A7}"/>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4" name="Icon" descr="Research character icon">
              <a:extLst>
                <a:ext uri="{FF2B5EF4-FFF2-40B4-BE49-F238E27FC236}">
                  <a16:creationId xmlns:a16="http://schemas.microsoft.com/office/drawing/2014/main" id="{F3356F9C-5946-5584-371C-A05844ACB90E}"/>
                </a:ext>
              </a:extLst>
            </p:cNvPr>
            <p:cNvPicPr>
              <a:picLocks noChangeAspect="1"/>
            </p:cNvPicPr>
            <p:nvPr/>
          </p:nvPicPr>
          <p:blipFill>
            <a:blip r:embed="rId12"/>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3797582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Activity </a:t>
            </a:r>
            <a:r>
              <a:rPr lang="en-US" dirty="0">
                <a:solidFill>
                  <a:schemeClr val="bg1"/>
                </a:solidFill>
              </a:rPr>
              <a:t>25</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525225" y="1492371"/>
            <a:ext cx="5035820" cy="4869347"/>
          </a:xfrm>
        </p:spPr>
        <p:txBody>
          <a:bodyPr/>
          <a:lstStyle/>
          <a:p>
            <a:r>
              <a:rPr lang="en-GB" sz="2400" b="1" dirty="0">
                <a:latin typeface="Arial" panose="020B0604020202020204" pitchFamily="34" charset="0"/>
                <a:cs typeface="Arial" panose="020B0604020202020204" pitchFamily="34" charset="0"/>
              </a:rPr>
              <a:t>How do we recognise achievement? </a:t>
            </a:r>
          </a:p>
          <a:p>
            <a:r>
              <a:rPr lang="en-GB" sz="2400" dirty="0">
                <a:latin typeface="Arial" panose="020B0604020202020204" pitchFamily="34" charset="0"/>
                <a:cs typeface="Arial" panose="020B0604020202020204" pitchFamily="34" charset="0"/>
              </a:rPr>
              <a:t>Not all disabilities are visible. Look at the images of famous people on the following slides. They all have disabilities. Research each of them to discover what they are.</a:t>
            </a:r>
          </a:p>
        </p:txBody>
      </p:sp>
      <p:grpSp>
        <p:nvGrpSpPr>
          <p:cNvPr id="7" name="Pairs">
            <a:extLst>
              <a:ext uri="{FF2B5EF4-FFF2-40B4-BE49-F238E27FC236}">
                <a16:creationId xmlns:a16="http://schemas.microsoft.com/office/drawing/2014/main" id="{E9C1F842-BBF2-60B5-B3EF-572108F37339}"/>
              </a:ext>
              <a:ext uri="{C183D7F6-B498-43B3-948B-1728B52AA6E4}">
                <adec:decorative xmlns:adec="http://schemas.microsoft.com/office/drawing/2017/decorative" val="1"/>
              </a:ext>
            </a:extLst>
          </p:cNvPr>
          <p:cNvGrpSpPr/>
          <p:nvPr/>
        </p:nvGrpSpPr>
        <p:grpSpPr>
          <a:xfrm>
            <a:off x="2133774" y="4335805"/>
            <a:ext cx="3083685" cy="2059647"/>
            <a:chOff x="8618284" y="1592074"/>
            <a:chExt cx="3304436" cy="2207090"/>
          </a:xfrm>
        </p:grpSpPr>
        <p:sp>
          <p:nvSpPr>
            <p:cNvPr id="8" name="Washi">
              <a:extLst>
                <a:ext uri="{FF2B5EF4-FFF2-40B4-BE49-F238E27FC236}">
                  <a16:creationId xmlns:a16="http://schemas.microsoft.com/office/drawing/2014/main" id="{BAE40000-0F43-C4FD-744D-B9BAD4840D0F}"/>
                </a:ext>
                <a:ext uri="{C183D7F6-B498-43B3-948B-1728B52AA6E4}">
                  <adec:decorative xmlns:adec="http://schemas.microsoft.com/office/drawing/2017/decorative" val="1"/>
                </a:ext>
              </a:extLst>
            </p:cNvPr>
            <p:cNvSpPr/>
            <p:nvPr/>
          </p:nvSpPr>
          <p:spPr>
            <a:xfrm>
              <a:off x="9493872" y="159207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9BB84339-09C2-9DAB-6A1A-314EB3FA27A0}"/>
                </a:ext>
              </a:extLst>
            </p:cNvPr>
            <p:cNvSpPr txBox="1">
              <a:spLocks/>
            </p:cNvSpPr>
            <p:nvPr/>
          </p:nvSpPr>
          <p:spPr>
            <a:xfrm>
              <a:off x="9167385" y="1729814"/>
              <a:ext cx="2105613" cy="293377"/>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Pairs</a:t>
              </a:r>
            </a:p>
          </p:txBody>
        </p:sp>
        <p:pic>
          <p:nvPicPr>
            <p:cNvPr id="10" name="Icon" descr="Pairs character icon">
              <a:extLst>
                <a:ext uri="{FF2B5EF4-FFF2-40B4-BE49-F238E27FC236}">
                  <a16:creationId xmlns:a16="http://schemas.microsoft.com/office/drawing/2014/main" id="{F95FCA37-FFA8-8582-4EAA-8DF722063FB4}"/>
                </a:ext>
              </a:extLst>
            </p:cNvPr>
            <p:cNvPicPr>
              <a:picLocks noChangeAspect="1"/>
            </p:cNvPicPr>
            <p:nvPr/>
          </p:nvPicPr>
          <p:blipFill>
            <a:blip r:embed="rId3"/>
            <a:stretch>
              <a:fillRect/>
            </a:stretch>
          </p:blipFill>
          <p:spPr>
            <a:xfrm>
              <a:off x="8618284" y="2044483"/>
              <a:ext cx="3304436" cy="1754681"/>
            </a:xfrm>
            <a:prstGeom prst="rect">
              <a:avLst/>
            </a:prstGeom>
          </p:spPr>
        </p:pic>
      </p:grpSp>
      <p:sp>
        <p:nvSpPr>
          <p:cNvPr id="6" name="TextBox 5">
            <a:extLst>
              <a:ext uri="{FF2B5EF4-FFF2-40B4-BE49-F238E27FC236}">
                <a16:creationId xmlns:a16="http://schemas.microsoft.com/office/drawing/2014/main" id="{86B999AF-265D-75ED-3A0A-3D30B2A5795A}"/>
              </a:ext>
            </a:extLst>
          </p:cNvPr>
          <p:cNvSpPr txBox="1"/>
          <p:nvPr/>
        </p:nvSpPr>
        <p:spPr>
          <a:xfrm>
            <a:off x="6096000" y="766732"/>
            <a:ext cx="5257800" cy="5324535"/>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In pairs, choose one of the famous people, and discuss the following:</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Has their disability stopped them achieving their goals? Why/Why not?</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Which famous disabled person inspires you? Why?</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Which other famous people can you think of who have a disability?</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Was there anything that surprised you? What did you learn?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Be inspired by </a:t>
            </a:r>
            <a:r>
              <a:rPr lang="en-GB" sz="2000" dirty="0">
                <a:latin typeface="Arial" panose="020B0604020202020204" pitchFamily="34" charset="0"/>
                <a:cs typeface="Arial" panose="020B0604020202020204" pitchFamily="34" charset="0"/>
                <a:hlinkClick r:id="rId4"/>
              </a:rPr>
              <a:t>Power 100 – Britain’s most influential disabled people</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5185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1A08-00B1-7DC6-E7D1-E26BB37A0303}"/>
              </a:ext>
            </a:extLst>
          </p:cNvPr>
          <p:cNvSpPr>
            <a:spLocks noGrp="1"/>
          </p:cNvSpPr>
          <p:nvPr>
            <p:ph type="title"/>
          </p:nvPr>
        </p:nvSpPr>
        <p:spPr>
          <a:xfrm>
            <a:off x="357188" y="365125"/>
            <a:ext cx="9701212" cy="716709"/>
          </a:xfrm>
        </p:spPr>
        <p:txBody>
          <a:bodyPr>
            <a:noAutofit/>
          </a:bodyPr>
          <a:lstStyle/>
          <a:p>
            <a:r>
              <a:rPr lang="en-US" dirty="0"/>
              <a:t>Activity: </a:t>
            </a:r>
            <a:r>
              <a:rPr lang="en-GB" b="1" dirty="0">
                <a:latin typeface="Arial" panose="020B0604020202020204" pitchFamily="34" charset="0"/>
                <a:cs typeface="Arial" panose="020B0604020202020204" pitchFamily="34" charset="0"/>
              </a:rPr>
              <a:t>How do we recognise achievement? </a:t>
            </a:r>
            <a:r>
              <a:rPr lang="en-GB" b="1" dirty="0">
                <a:solidFill>
                  <a:schemeClr val="bg1"/>
                </a:solidFill>
                <a:latin typeface="Arial" panose="020B0604020202020204" pitchFamily="34" charset="0"/>
                <a:cs typeface="Arial" panose="020B0604020202020204" pitchFamily="34" charset="0"/>
              </a:rPr>
              <a:t>1</a:t>
            </a:r>
            <a:r>
              <a:rPr lang="en-GB" b="1" dirty="0">
                <a:latin typeface="Arial" panose="020B0604020202020204" pitchFamily="34" charset="0"/>
                <a:cs typeface="Arial" panose="020B0604020202020204" pitchFamily="34" charset="0"/>
              </a:rPr>
              <a:t> </a:t>
            </a:r>
            <a:endParaRPr lang="en-US" dirty="0"/>
          </a:p>
        </p:txBody>
      </p:sp>
      <p:pic>
        <p:nvPicPr>
          <p:cNvPr id="27" name="Picture Placeholder 12" descr="A person holding a microphone&#10;&#10;">
            <a:extLst>
              <a:ext uri="{FF2B5EF4-FFF2-40B4-BE49-F238E27FC236}">
                <a16:creationId xmlns:a16="http://schemas.microsoft.com/office/drawing/2014/main" id="{F3CFE018-934A-91BC-C379-633ACC1E90C9}"/>
              </a:ext>
            </a:extLst>
          </p:cNvPr>
          <p:cNvPicPr>
            <a:picLocks noChangeAspect="1"/>
          </p:cNvPicPr>
          <p:nvPr/>
        </p:nvPicPr>
        <p:blipFill>
          <a:blip r:embed="rId3"/>
          <a:srcRect t="20783" b="20783"/>
          <a:stretch/>
        </p:blipFill>
        <p:spPr>
          <a:xfrm>
            <a:off x="2411800" y="1104757"/>
            <a:ext cx="3475072" cy="2431041"/>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24" name="Washi" descr="Washi tape">
            <a:extLst>
              <a:ext uri="{FF2B5EF4-FFF2-40B4-BE49-F238E27FC236}">
                <a16:creationId xmlns:a16="http://schemas.microsoft.com/office/drawing/2014/main" id="{38CD3C3A-D268-4B16-6CBF-7126C618C168}"/>
              </a:ext>
            </a:extLst>
          </p:cNvPr>
          <p:cNvGrpSpPr/>
          <p:nvPr/>
        </p:nvGrpSpPr>
        <p:grpSpPr>
          <a:xfrm>
            <a:off x="1269084" y="2987272"/>
            <a:ext cx="2435279" cy="548526"/>
            <a:chOff x="6493468" y="392172"/>
            <a:chExt cx="2435279" cy="548526"/>
          </a:xfrm>
        </p:grpSpPr>
        <p:sp>
          <p:nvSpPr>
            <p:cNvPr id="25" name="Picture 9">
              <a:extLst>
                <a:ext uri="{FF2B5EF4-FFF2-40B4-BE49-F238E27FC236}">
                  <a16:creationId xmlns:a16="http://schemas.microsoft.com/office/drawing/2014/main" id="{1C397813-2963-4D82-AEA5-1D67F80A825F}"/>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6" name="Text Placeholder">
              <a:extLst>
                <a:ext uri="{FF2B5EF4-FFF2-40B4-BE49-F238E27FC236}">
                  <a16:creationId xmlns:a16="http://schemas.microsoft.com/office/drawing/2014/main" id="{A108A718-919E-5939-B557-74E66F76B415}"/>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latin typeface="Arial" panose="020B0604020202020204" pitchFamily="34" charset="0"/>
                  <a:cs typeface="Arial" panose="020B0604020202020204" pitchFamily="34" charset="0"/>
                </a:rPr>
                <a:t>Dame Evelyn Glennie:</a:t>
              </a:r>
              <a:r>
                <a:rPr lang="en-GB" baseline="0" dirty="0">
                  <a:latin typeface="Arial" panose="020B0604020202020204" pitchFamily="34" charset="0"/>
                  <a:cs typeface="Arial" panose="020B0604020202020204" pitchFamily="34" charset="0"/>
                </a:rPr>
                <a:t> M</a:t>
              </a:r>
              <a:r>
                <a:rPr lang="en-GB" dirty="0">
                  <a:latin typeface="Arial" panose="020B0604020202020204" pitchFamily="34" charset="0"/>
                  <a:cs typeface="Arial" panose="020B0604020202020204" pitchFamily="34" charset="0"/>
                </a:rPr>
                <a:t>usician</a:t>
              </a:r>
            </a:p>
          </p:txBody>
        </p:sp>
      </p:grpSp>
      <p:pic>
        <p:nvPicPr>
          <p:cNvPr id="18" name="Picture Placeholder 10" descr="A man with a beard in a black jacket&#10;&#10;">
            <a:extLst>
              <a:ext uri="{FF2B5EF4-FFF2-40B4-BE49-F238E27FC236}">
                <a16:creationId xmlns:a16="http://schemas.microsoft.com/office/drawing/2014/main" id="{42755093-DBBE-0B0B-6683-F58F01E4D5F0}"/>
              </a:ext>
            </a:extLst>
          </p:cNvPr>
          <p:cNvPicPr>
            <a:picLocks noChangeAspect="1"/>
          </p:cNvPicPr>
          <p:nvPr/>
        </p:nvPicPr>
        <p:blipFill>
          <a:blip r:embed="rId4"/>
          <a:srcRect t="10143" b="10143"/>
          <a:stretch/>
        </p:blipFill>
        <p:spPr>
          <a:xfrm>
            <a:off x="7228800" y="1153367"/>
            <a:ext cx="3744750" cy="2734972"/>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grpSp>
        <p:nvGrpSpPr>
          <p:cNvPr id="20" name="Washi" descr="Washi tape">
            <a:extLst>
              <a:ext uri="{FF2B5EF4-FFF2-40B4-BE49-F238E27FC236}">
                <a16:creationId xmlns:a16="http://schemas.microsoft.com/office/drawing/2014/main" id="{DEF179F7-0783-DE58-75CC-37A4EB7C95C6}"/>
              </a:ext>
            </a:extLst>
          </p:cNvPr>
          <p:cNvGrpSpPr/>
          <p:nvPr/>
        </p:nvGrpSpPr>
        <p:grpSpPr>
          <a:xfrm>
            <a:off x="6749727" y="3112333"/>
            <a:ext cx="2435279" cy="548526"/>
            <a:chOff x="6493468" y="392172"/>
            <a:chExt cx="2435279" cy="548526"/>
          </a:xfrm>
        </p:grpSpPr>
        <p:sp>
          <p:nvSpPr>
            <p:cNvPr id="21" name="Picture 9">
              <a:extLst>
                <a:ext uri="{FF2B5EF4-FFF2-40B4-BE49-F238E27FC236}">
                  <a16:creationId xmlns:a16="http://schemas.microsoft.com/office/drawing/2014/main" id="{A3920CF6-260A-E2D3-44A8-107333721F02}"/>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1062657F-E3BB-B044-94E9-73B46AB0E636}"/>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latin typeface="Arial" panose="020B0604020202020204" pitchFamily="34" charset="0"/>
                  <a:cs typeface="Arial" panose="020B0604020202020204" pitchFamily="34" charset="0"/>
                </a:rPr>
                <a:t>Richard Branson:</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Virgin boss</a:t>
              </a:r>
            </a:p>
          </p:txBody>
        </p:sp>
      </p:grpSp>
      <p:pic>
        <p:nvPicPr>
          <p:cNvPr id="11" name="Picture Placeholder 10" descr="A woman with red hair with her hands up&#10;&#10;">
            <a:extLst>
              <a:ext uri="{FF2B5EF4-FFF2-40B4-BE49-F238E27FC236}">
                <a16:creationId xmlns:a16="http://schemas.microsoft.com/office/drawing/2014/main" id="{F14B7FC3-B003-D181-0D92-A18F1C41BCB6}"/>
              </a:ext>
            </a:extLst>
          </p:cNvPr>
          <p:cNvPicPr>
            <a:picLocks noGrp="1" noChangeAspect="1"/>
          </p:cNvPicPr>
          <p:nvPr>
            <p:ph type="pic" sz="quarter" idx="13"/>
          </p:nvPr>
        </p:nvPicPr>
        <p:blipFill>
          <a:blip r:embed="rId5"/>
          <a:srcRect t="13496" b="13496"/>
          <a:stretch>
            <a:fillRect/>
          </a:stretch>
        </p:blipFill>
        <p:spPr>
          <a:xfrm>
            <a:off x="614349" y="3757903"/>
            <a:ext cx="3744750" cy="2734972"/>
          </a:xfrm>
        </p:spPr>
      </p:pic>
      <p:sp>
        <p:nvSpPr>
          <p:cNvPr id="5" name="Picture Placeholder 4">
            <a:extLst>
              <a:ext uri="{FF2B5EF4-FFF2-40B4-BE49-F238E27FC236}">
                <a16:creationId xmlns:a16="http://schemas.microsoft.com/office/drawing/2014/main" id="{ED807EE1-A536-3473-9C44-B045D7C1EC86}"/>
              </a:ext>
              <a:ext uri="{C183D7F6-B498-43B3-948B-1728B52AA6E4}">
                <adec:decorative xmlns:adec="http://schemas.microsoft.com/office/drawing/2017/decorative" val="1"/>
              </a:ext>
            </a:extLst>
          </p:cNvPr>
          <p:cNvSpPr>
            <a:spLocks noGrp="1"/>
          </p:cNvSpPr>
          <p:nvPr>
            <p:ph type="pic" sz="quarter" idx="24"/>
          </p:nvPr>
        </p:nvSpPr>
        <p:spPr>
          <a:xfrm>
            <a:off x="623254" y="5941691"/>
            <a:ext cx="2223218" cy="579437"/>
          </a:xfrm>
        </p:spPr>
        <p:txBody>
          <a:bodyPr/>
          <a:lstStyle/>
          <a:p>
            <a:endParaRPr lang="en-US" dirty="0"/>
          </a:p>
        </p:txBody>
      </p:sp>
      <p:sp>
        <p:nvSpPr>
          <p:cNvPr id="6" name="Text Placeholder 5">
            <a:extLst>
              <a:ext uri="{FF2B5EF4-FFF2-40B4-BE49-F238E27FC236}">
                <a16:creationId xmlns:a16="http://schemas.microsoft.com/office/drawing/2014/main" id="{A61DD013-1B41-504F-6D02-76F38FFFBFE8}"/>
              </a:ext>
            </a:extLst>
          </p:cNvPr>
          <p:cNvSpPr>
            <a:spLocks noGrp="1"/>
          </p:cNvSpPr>
          <p:nvPr>
            <p:ph type="body" sz="quarter" idx="23"/>
          </p:nvPr>
        </p:nvSpPr>
        <p:spPr>
          <a:xfrm>
            <a:off x="614349" y="6004897"/>
            <a:ext cx="2021945" cy="414338"/>
          </a:xfrm>
        </p:spPr>
        <p:txBody>
          <a:bodyPr/>
          <a:lstStyle/>
          <a:p>
            <a:pPr algn="ctr" fontAlgn="base"/>
            <a:r>
              <a:rPr lang="en-GB" dirty="0">
                <a:latin typeface="Arial" panose="020B0604020202020204" pitchFamily="34" charset="0"/>
                <a:cs typeface="Arial" panose="020B0604020202020204" pitchFamily="34" charset="0"/>
              </a:rPr>
              <a:t>Ruby Wax:</a:t>
            </a:r>
            <a:r>
              <a:rPr lang="en-GB" baseline="0" dirty="0">
                <a:latin typeface="Arial" panose="020B0604020202020204" pitchFamily="34" charset="0"/>
                <a:cs typeface="Arial" panose="020B0604020202020204" pitchFamily="34" charset="0"/>
              </a:rPr>
              <a:t> C</a:t>
            </a:r>
            <a:r>
              <a:rPr lang="en-GB" dirty="0">
                <a:latin typeface="Arial" panose="020B0604020202020204" pitchFamily="34" charset="0"/>
                <a:cs typeface="Arial" panose="020B0604020202020204" pitchFamily="34" charset="0"/>
              </a:rPr>
              <a:t>omedienne, activist</a:t>
            </a:r>
          </a:p>
        </p:txBody>
      </p:sp>
      <p:pic>
        <p:nvPicPr>
          <p:cNvPr id="13" name="Picture Placeholder 12" descr="A man with floppy hair and sunglasses singing into a microphone&#10;">
            <a:extLst>
              <a:ext uri="{FF2B5EF4-FFF2-40B4-BE49-F238E27FC236}">
                <a16:creationId xmlns:a16="http://schemas.microsoft.com/office/drawing/2014/main" id="{A0D11D2E-1B49-7BB5-1C9F-7F8D96E677AF}"/>
              </a:ext>
            </a:extLst>
          </p:cNvPr>
          <p:cNvPicPr>
            <a:picLocks noGrp="1" noChangeAspect="1"/>
          </p:cNvPicPr>
          <p:nvPr>
            <p:ph type="pic" sz="quarter" idx="14"/>
          </p:nvPr>
        </p:nvPicPr>
        <p:blipFill>
          <a:blip r:embed="rId6"/>
          <a:srcRect t="3764" b="3764"/>
          <a:stretch>
            <a:fillRect/>
          </a:stretch>
        </p:blipFill>
        <p:spPr>
          <a:xfrm>
            <a:off x="5576586" y="3862652"/>
            <a:ext cx="4179477" cy="2923818"/>
          </a:xfrm>
        </p:spPr>
      </p:pic>
      <p:sp>
        <p:nvSpPr>
          <p:cNvPr id="8" name="Picture Placeholder 7">
            <a:extLst>
              <a:ext uri="{FF2B5EF4-FFF2-40B4-BE49-F238E27FC236}">
                <a16:creationId xmlns:a16="http://schemas.microsoft.com/office/drawing/2014/main" id="{0036EF4B-83DA-E875-E221-97B2CD5693BF}"/>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US"/>
          </a:p>
        </p:txBody>
      </p:sp>
      <p:sp>
        <p:nvSpPr>
          <p:cNvPr id="9" name="Text Placeholder 8">
            <a:extLst>
              <a:ext uri="{FF2B5EF4-FFF2-40B4-BE49-F238E27FC236}">
                <a16:creationId xmlns:a16="http://schemas.microsoft.com/office/drawing/2014/main" id="{1861F2D1-76A1-B149-5D21-97D0C0915A43}"/>
              </a:ext>
            </a:extLst>
          </p:cNvPr>
          <p:cNvSpPr>
            <a:spLocks noGrp="1"/>
          </p:cNvSpPr>
          <p:nvPr>
            <p:ph type="body" sz="quarter" idx="26"/>
          </p:nvPr>
        </p:nvSpPr>
        <p:spPr/>
        <p:txBody>
          <a:bodyPr/>
          <a:lstStyle/>
          <a:p>
            <a:pPr algn="ctr"/>
            <a:r>
              <a:rPr lang="en-GB" dirty="0">
                <a:latin typeface="Arial" panose="020B0604020202020204" pitchFamily="34" charset="0"/>
                <a:cs typeface="Arial" panose="020B0604020202020204" pitchFamily="34" charset="0"/>
              </a:rPr>
              <a:t>Blaine Harrison: Singer </a:t>
            </a:r>
          </a:p>
        </p:txBody>
      </p:sp>
    </p:spTree>
    <p:extLst>
      <p:ext uri="{BB962C8B-B14F-4D97-AF65-F5344CB8AC3E}">
        <p14:creationId xmlns:p14="http://schemas.microsoft.com/office/powerpoint/2010/main" val="19485947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1A08-00B1-7DC6-E7D1-E26BB37A0303}"/>
              </a:ext>
            </a:extLst>
          </p:cNvPr>
          <p:cNvSpPr>
            <a:spLocks noGrp="1"/>
          </p:cNvSpPr>
          <p:nvPr>
            <p:ph type="title"/>
          </p:nvPr>
        </p:nvSpPr>
        <p:spPr>
          <a:xfrm>
            <a:off x="357188" y="365125"/>
            <a:ext cx="9701212" cy="716709"/>
          </a:xfrm>
        </p:spPr>
        <p:txBody>
          <a:bodyPr>
            <a:noAutofit/>
          </a:bodyPr>
          <a:lstStyle/>
          <a:p>
            <a:r>
              <a:rPr lang="en-US" dirty="0"/>
              <a:t>Activity: </a:t>
            </a:r>
            <a:r>
              <a:rPr lang="en-GB" b="1" dirty="0">
                <a:latin typeface="Arial" panose="020B0604020202020204" pitchFamily="34" charset="0"/>
                <a:cs typeface="Arial" panose="020B0604020202020204" pitchFamily="34" charset="0"/>
              </a:rPr>
              <a:t>How do we recognise achievement? </a:t>
            </a:r>
            <a:r>
              <a:rPr lang="en-GB" b="1" dirty="0">
                <a:solidFill>
                  <a:schemeClr val="bg1"/>
                </a:solidFill>
                <a:latin typeface="Arial" panose="020B0604020202020204" pitchFamily="34" charset="0"/>
                <a:cs typeface="Arial" panose="020B0604020202020204" pitchFamily="34" charset="0"/>
              </a:rPr>
              <a:t>2</a:t>
            </a:r>
            <a:r>
              <a:rPr lang="en-GB" b="1" dirty="0">
                <a:latin typeface="Arial" panose="020B0604020202020204" pitchFamily="34" charset="0"/>
                <a:cs typeface="Arial" panose="020B0604020202020204" pitchFamily="34" charset="0"/>
              </a:rPr>
              <a:t> </a:t>
            </a:r>
            <a:endParaRPr lang="en-US" dirty="0"/>
          </a:p>
        </p:txBody>
      </p:sp>
      <p:pic>
        <p:nvPicPr>
          <p:cNvPr id="27" name="Picture Placeholder 12" descr="A person sitting in a chair&#10;">
            <a:extLst>
              <a:ext uri="{FF2B5EF4-FFF2-40B4-BE49-F238E27FC236}">
                <a16:creationId xmlns:a16="http://schemas.microsoft.com/office/drawing/2014/main" id="{F3CFE018-934A-91BC-C379-633ACC1E90C9}"/>
              </a:ext>
            </a:extLst>
          </p:cNvPr>
          <p:cNvPicPr>
            <a:picLocks noChangeAspect="1"/>
          </p:cNvPicPr>
          <p:nvPr/>
        </p:nvPicPr>
        <p:blipFill>
          <a:blip r:embed="rId3"/>
          <a:srcRect l="990" r="990"/>
          <a:stretch/>
        </p:blipFill>
        <p:spPr>
          <a:xfrm>
            <a:off x="2411800" y="1104757"/>
            <a:ext cx="3475072" cy="2431041"/>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24" name="Washi" descr="Washi tape">
            <a:extLst>
              <a:ext uri="{FF2B5EF4-FFF2-40B4-BE49-F238E27FC236}">
                <a16:creationId xmlns:a16="http://schemas.microsoft.com/office/drawing/2014/main" id="{38CD3C3A-D268-4B16-6CBF-7126C618C168}"/>
              </a:ext>
            </a:extLst>
          </p:cNvPr>
          <p:cNvGrpSpPr/>
          <p:nvPr/>
        </p:nvGrpSpPr>
        <p:grpSpPr>
          <a:xfrm>
            <a:off x="1269084" y="2987272"/>
            <a:ext cx="2435279" cy="548526"/>
            <a:chOff x="6493468" y="392172"/>
            <a:chExt cx="2435279" cy="548526"/>
          </a:xfrm>
        </p:grpSpPr>
        <p:sp>
          <p:nvSpPr>
            <p:cNvPr id="25" name="Picture 9">
              <a:extLst>
                <a:ext uri="{FF2B5EF4-FFF2-40B4-BE49-F238E27FC236}">
                  <a16:creationId xmlns:a16="http://schemas.microsoft.com/office/drawing/2014/main" id="{1C397813-2963-4D82-AEA5-1D67F80A825F}"/>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6" name="Text Placeholder">
              <a:extLst>
                <a:ext uri="{FF2B5EF4-FFF2-40B4-BE49-F238E27FC236}">
                  <a16:creationId xmlns:a16="http://schemas.microsoft.com/office/drawing/2014/main" id="{A108A718-919E-5939-B557-74E66F76B415}"/>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latin typeface="Arial" panose="020B0604020202020204" pitchFamily="34" charset="0"/>
                  <a:cs typeface="Arial" panose="020B0604020202020204" pitchFamily="34" charset="0"/>
                </a:rPr>
                <a:t>Stephen Fry</a:t>
              </a:r>
              <a:r>
                <a:rPr lang="en-GB" baseline="0" dirty="0">
                  <a:latin typeface="Arial" panose="020B0604020202020204" pitchFamily="34" charset="0"/>
                  <a:cs typeface="Arial" panose="020B0604020202020204" pitchFamily="34" charset="0"/>
                </a:rPr>
                <a:t>: A</a:t>
              </a:r>
              <a:r>
                <a:rPr lang="en-GB" dirty="0">
                  <a:latin typeface="Arial" panose="020B0604020202020204" pitchFamily="34" charset="0"/>
                  <a:cs typeface="Arial" panose="020B0604020202020204" pitchFamily="34" charset="0"/>
                </a:rPr>
                <a:t>ctor, writer</a:t>
              </a:r>
            </a:p>
          </p:txBody>
        </p:sp>
      </p:grpSp>
      <p:pic>
        <p:nvPicPr>
          <p:cNvPr id="18" name="Picture Placeholder 10" descr="A group of athletes running on a track&#10;&#10;">
            <a:extLst>
              <a:ext uri="{FF2B5EF4-FFF2-40B4-BE49-F238E27FC236}">
                <a16:creationId xmlns:a16="http://schemas.microsoft.com/office/drawing/2014/main" id="{42755093-DBBE-0B0B-6683-F58F01E4D5F0}"/>
              </a:ext>
            </a:extLst>
          </p:cNvPr>
          <p:cNvPicPr>
            <a:picLocks noChangeAspect="1"/>
          </p:cNvPicPr>
          <p:nvPr/>
        </p:nvPicPr>
        <p:blipFill>
          <a:blip r:embed="rId4"/>
          <a:srcRect l="4188" r="4188"/>
          <a:stretch/>
        </p:blipFill>
        <p:spPr>
          <a:xfrm>
            <a:off x="7228800" y="1153367"/>
            <a:ext cx="3744750" cy="2734972"/>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grpSp>
        <p:nvGrpSpPr>
          <p:cNvPr id="20" name="Washi" descr="Washi tape">
            <a:extLst>
              <a:ext uri="{FF2B5EF4-FFF2-40B4-BE49-F238E27FC236}">
                <a16:creationId xmlns:a16="http://schemas.microsoft.com/office/drawing/2014/main" id="{DEF179F7-0783-DE58-75CC-37A4EB7C95C6}"/>
              </a:ext>
            </a:extLst>
          </p:cNvPr>
          <p:cNvGrpSpPr/>
          <p:nvPr/>
        </p:nvGrpSpPr>
        <p:grpSpPr>
          <a:xfrm>
            <a:off x="6749727" y="3112333"/>
            <a:ext cx="2435279" cy="548526"/>
            <a:chOff x="6493468" y="392172"/>
            <a:chExt cx="2435279" cy="548526"/>
          </a:xfrm>
        </p:grpSpPr>
        <p:sp>
          <p:nvSpPr>
            <p:cNvPr id="21" name="Picture 9">
              <a:extLst>
                <a:ext uri="{FF2B5EF4-FFF2-40B4-BE49-F238E27FC236}">
                  <a16:creationId xmlns:a16="http://schemas.microsoft.com/office/drawing/2014/main" id="{A3920CF6-260A-E2D3-44A8-107333721F02}"/>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1062657F-E3BB-B044-94E9-73B46AB0E636}"/>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latin typeface="Arial" panose="020B0604020202020204" pitchFamily="34" charset="0"/>
                  <a:cs typeface="Arial" panose="020B0604020202020204" pitchFamily="34" charset="0"/>
                </a:rPr>
                <a:t>Jonnie Peacock</a:t>
              </a:r>
              <a:r>
                <a:rPr lang="en-GB" baseline="0" dirty="0">
                  <a:latin typeface="Arial" panose="020B0604020202020204" pitchFamily="34" charset="0"/>
                  <a:cs typeface="Arial" panose="020B0604020202020204" pitchFamily="34" charset="0"/>
                </a:rPr>
                <a:t>: P</a:t>
              </a:r>
              <a:r>
                <a:rPr lang="en-GB" dirty="0">
                  <a:latin typeface="Arial" panose="020B0604020202020204" pitchFamily="34" charset="0"/>
                  <a:cs typeface="Arial" panose="020B0604020202020204" pitchFamily="34" charset="0"/>
                </a:rPr>
                <a:t>aralympian </a:t>
              </a:r>
            </a:p>
          </p:txBody>
        </p:sp>
      </p:grpSp>
      <p:pic>
        <p:nvPicPr>
          <p:cNvPr id="11" name="Picture Placeholder 10" descr="A person in a wheelchair on a track&#10;&#10;">
            <a:extLst>
              <a:ext uri="{FF2B5EF4-FFF2-40B4-BE49-F238E27FC236}">
                <a16:creationId xmlns:a16="http://schemas.microsoft.com/office/drawing/2014/main" id="{F14B7FC3-B003-D181-0D92-A18F1C41BCB6}"/>
              </a:ext>
            </a:extLst>
          </p:cNvPr>
          <p:cNvPicPr>
            <a:picLocks noGrp="1" noChangeAspect="1"/>
          </p:cNvPicPr>
          <p:nvPr>
            <p:ph type="pic" sz="quarter" idx="13"/>
          </p:nvPr>
        </p:nvPicPr>
        <p:blipFill>
          <a:blip r:embed="rId5"/>
          <a:srcRect l="6624" r="6624"/>
          <a:stretch/>
        </p:blipFill>
        <p:spPr>
          <a:xfrm>
            <a:off x="614349" y="3757903"/>
            <a:ext cx="3744750" cy="2734972"/>
          </a:xfrm>
        </p:spPr>
      </p:pic>
      <p:sp>
        <p:nvSpPr>
          <p:cNvPr id="5" name="Picture Placeholder 4">
            <a:extLst>
              <a:ext uri="{FF2B5EF4-FFF2-40B4-BE49-F238E27FC236}">
                <a16:creationId xmlns:a16="http://schemas.microsoft.com/office/drawing/2014/main" id="{ED807EE1-A536-3473-9C44-B045D7C1EC86}"/>
              </a:ext>
              <a:ext uri="{C183D7F6-B498-43B3-948B-1728B52AA6E4}">
                <adec:decorative xmlns:adec="http://schemas.microsoft.com/office/drawing/2017/decorative" val="1"/>
              </a:ext>
            </a:extLst>
          </p:cNvPr>
          <p:cNvSpPr>
            <a:spLocks noGrp="1"/>
          </p:cNvSpPr>
          <p:nvPr>
            <p:ph type="pic" sz="quarter" idx="24"/>
          </p:nvPr>
        </p:nvSpPr>
        <p:spPr>
          <a:xfrm>
            <a:off x="623254" y="5941691"/>
            <a:ext cx="2223218" cy="579437"/>
          </a:xfrm>
        </p:spPr>
        <p:txBody>
          <a:bodyPr/>
          <a:lstStyle/>
          <a:p>
            <a:endParaRPr lang="en-US" dirty="0"/>
          </a:p>
        </p:txBody>
      </p:sp>
      <p:sp>
        <p:nvSpPr>
          <p:cNvPr id="6" name="Text Placeholder 5">
            <a:extLst>
              <a:ext uri="{FF2B5EF4-FFF2-40B4-BE49-F238E27FC236}">
                <a16:creationId xmlns:a16="http://schemas.microsoft.com/office/drawing/2014/main" id="{A61DD013-1B41-504F-6D02-76F38FFFBFE8}"/>
              </a:ext>
            </a:extLst>
          </p:cNvPr>
          <p:cNvSpPr>
            <a:spLocks noGrp="1"/>
          </p:cNvSpPr>
          <p:nvPr>
            <p:ph type="body" sz="quarter" idx="23"/>
          </p:nvPr>
        </p:nvSpPr>
        <p:spPr>
          <a:xfrm>
            <a:off x="614349" y="6004897"/>
            <a:ext cx="2021945" cy="414338"/>
          </a:xfrm>
        </p:spPr>
        <p:txBody>
          <a:bodyPr/>
          <a:lstStyle/>
          <a:p>
            <a:pPr algn="ctr" fontAlgn="base"/>
            <a:r>
              <a:rPr lang="en-GB" dirty="0">
                <a:latin typeface="Arial" panose="020B0604020202020204" pitchFamily="34" charset="0"/>
                <a:cs typeface="Arial" panose="020B0604020202020204" pitchFamily="34" charset="0"/>
              </a:rPr>
              <a:t>Hannah Cockcroft</a:t>
            </a:r>
            <a:r>
              <a:rPr lang="en-GB" baseline="0" dirty="0">
                <a:latin typeface="Arial" panose="020B0604020202020204" pitchFamily="34" charset="0"/>
                <a:cs typeface="Arial" panose="020B0604020202020204" pitchFamily="34" charset="0"/>
              </a:rPr>
              <a:t>: P</a:t>
            </a:r>
            <a:r>
              <a:rPr lang="en-GB" dirty="0">
                <a:latin typeface="Arial" panose="020B0604020202020204" pitchFamily="34" charset="0"/>
                <a:cs typeface="Arial" panose="020B0604020202020204" pitchFamily="34" charset="0"/>
              </a:rPr>
              <a:t>aralympian </a:t>
            </a:r>
          </a:p>
        </p:txBody>
      </p:sp>
      <p:pic>
        <p:nvPicPr>
          <p:cNvPr id="13" name="Picture Placeholder 12" descr="A person in a wheelchair with a computer&#10;&#10;">
            <a:extLst>
              <a:ext uri="{FF2B5EF4-FFF2-40B4-BE49-F238E27FC236}">
                <a16:creationId xmlns:a16="http://schemas.microsoft.com/office/drawing/2014/main" id="{A0D11D2E-1B49-7BB5-1C9F-7F8D96E677AF}"/>
              </a:ext>
            </a:extLst>
          </p:cNvPr>
          <p:cNvPicPr>
            <a:picLocks noGrp="1" noChangeAspect="1"/>
          </p:cNvPicPr>
          <p:nvPr>
            <p:ph type="pic" sz="quarter" idx="14"/>
          </p:nvPr>
        </p:nvPicPr>
        <p:blipFill>
          <a:blip r:embed="rId6"/>
          <a:srcRect t="3291" b="3291"/>
          <a:stretch/>
        </p:blipFill>
        <p:spPr>
          <a:xfrm>
            <a:off x="5576586" y="3862652"/>
            <a:ext cx="4179477" cy="2923818"/>
          </a:xfrm>
        </p:spPr>
      </p:pic>
      <p:sp>
        <p:nvSpPr>
          <p:cNvPr id="8" name="Picture Placeholder 7">
            <a:extLst>
              <a:ext uri="{FF2B5EF4-FFF2-40B4-BE49-F238E27FC236}">
                <a16:creationId xmlns:a16="http://schemas.microsoft.com/office/drawing/2014/main" id="{0036EF4B-83DA-E875-E221-97B2CD5693BF}"/>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US"/>
          </a:p>
        </p:txBody>
      </p:sp>
      <p:sp>
        <p:nvSpPr>
          <p:cNvPr id="9" name="Text Placeholder 8">
            <a:extLst>
              <a:ext uri="{FF2B5EF4-FFF2-40B4-BE49-F238E27FC236}">
                <a16:creationId xmlns:a16="http://schemas.microsoft.com/office/drawing/2014/main" id="{1861F2D1-76A1-B149-5D21-97D0C0915A43}"/>
              </a:ext>
            </a:extLst>
          </p:cNvPr>
          <p:cNvSpPr>
            <a:spLocks noGrp="1"/>
          </p:cNvSpPr>
          <p:nvPr>
            <p:ph type="body" sz="quarter" idx="26"/>
          </p:nvPr>
        </p:nvSpPr>
        <p:spPr/>
        <p:txBody>
          <a:bodyPr/>
          <a:lstStyle/>
          <a:p>
            <a:pPr algn="ctr"/>
            <a:r>
              <a:rPr lang="en-GB" dirty="0">
                <a:latin typeface="Arial" panose="020B0604020202020204" pitchFamily="34" charset="0"/>
                <a:cs typeface="Arial" panose="020B0604020202020204" pitchFamily="34" charset="0"/>
              </a:rPr>
              <a:t>Stephen Hawking:</a:t>
            </a:r>
            <a:r>
              <a:rPr lang="en-GB" baseline="0" dirty="0">
                <a:latin typeface="Arial" panose="020B0604020202020204" pitchFamily="34" charset="0"/>
                <a:cs typeface="Arial" panose="020B0604020202020204" pitchFamily="34" charset="0"/>
              </a:rPr>
              <a:t> S</a:t>
            </a:r>
            <a:r>
              <a:rPr lang="en-GB" dirty="0">
                <a:latin typeface="Arial" panose="020B0604020202020204" pitchFamily="34" charset="0"/>
                <a:cs typeface="Arial" panose="020B0604020202020204" pitchFamily="34" charset="0"/>
              </a:rPr>
              <a:t>cientist </a:t>
            </a:r>
          </a:p>
        </p:txBody>
      </p:sp>
    </p:spTree>
    <p:extLst>
      <p:ext uri="{BB962C8B-B14F-4D97-AF65-F5344CB8AC3E}">
        <p14:creationId xmlns:p14="http://schemas.microsoft.com/office/powerpoint/2010/main" val="1622327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1A08-00B1-7DC6-E7D1-E26BB37A0303}"/>
              </a:ext>
            </a:extLst>
          </p:cNvPr>
          <p:cNvSpPr>
            <a:spLocks noGrp="1"/>
          </p:cNvSpPr>
          <p:nvPr>
            <p:ph type="title"/>
          </p:nvPr>
        </p:nvSpPr>
        <p:spPr>
          <a:xfrm>
            <a:off x="357188" y="365125"/>
            <a:ext cx="9701212" cy="716709"/>
          </a:xfrm>
        </p:spPr>
        <p:txBody>
          <a:bodyPr>
            <a:noAutofit/>
          </a:bodyPr>
          <a:lstStyle/>
          <a:p>
            <a:r>
              <a:rPr lang="en-US" dirty="0"/>
              <a:t>Activity: </a:t>
            </a:r>
            <a:r>
              <a:rPr lang="en-GB" b="1" dirty="0">
                <a:latin typeface="Arial" panose="020B0604020202020204" pitchFamily="34" charset="0"/>
                <a:cs typeface="Arial" panose="020B0604020202020204" pitchFamily="34" charset="0"/>
              </a:rPr>
              <a:t>How do we recognise achievement? </a:t>
            </a:r>
            <a:r>
              <a:rPr lang="en-GB" b="1" dirty="0">
                <a:solidFill>
                  <a:schemeClr val="bg1"/>
                </a:solidFill>
                <a:latin typeface="Arial" panose="020B0604020202020204" pitchFamily="34" charset="0"/>
                <a:cs typeface="Arial" panose="020B0604020202020204" pitchFamily="34" charset="0"/>
              </a:rPr>
              <a:t>3</a:t>
            </a:r>
            <a:r>
              <a:rPr lang="en-GB" b="1" dirty="0">
                <a:latin typeface="Arial" panose="020B0604020202020204" pitchFamily="34" charset="0"/>
                <a:cs typeface="Arial" panose="020B0604020202020204" pitchFamily="34" charset="0"/>
              </a:rPr>
              <a:t> </a:t>
            </a:r>
            <a:endParaRPr lang="en-US" dirty="0"/>
          </a:p>
        </p:txBody>
      </p:sp>
      <p:pic>
        <p:nvPicPr>
          <p:cNvPr id="27" name="Picture Placeholder 12" descr="A person smiling at the camera&#10;&#10;">
            <a:extLst>
              <a:ext uri="{FF2B5EF4-FFF2-40B4-BE49-F238E27FC236}">
                <a16:creationId xmlns:a16="http://schemas.microsoft.com/office/drawing/2014/main" id="{F3CFE018-934A-91BC-C379-633ACC1E90C9}"/>
              </a:ext>
            </a:extLst>
          </p:cNvPr>
          <p:cNvPicPr>
            <a:picLocks noChangeAspect="1"/>
          </p:cNvPicPr>
          <p:nvPr/>
        </p:nvPicPr>
        <p:blipFill rotWithShape="1">
          <a:blip r:embed="rId3"/>
          <a:srcRect l="99" t="5208" r="-99" b="33774"/>
          <a:stretch/>
        </p:blipFill>
        <p:spPr>
          <a:xfrm>
            <a:off x="2411800" y="1104757"/>
            <a:ext cx="3475072" cy="2431041"/>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grpSp>
        <p:nvGrpSpPr>
          <p:cNvPr id="24" name="Washi" descr="Washi tape">
            <a:extLst>
              <a:ext uri="{FF2B5EF4-FFF2-40B4-BE49-F238E27FC236}">
                <a16:creationId xmlns:a16="http://schemas.microsoft.com/office/drawing/2014/main" id="{38CD3C3A-D268-4B16-6CBF-7126C618C168}"/>
              </a:ext>
            </a:extLst>
          </p:cNvPr>
          <p:cNvGrpSpPr/>
          <p:nvPr/>
        </p:nvGrpSpPr>
        <p:grpSpPr>
          <a:xfrm>
            <a:off x="1269084" y="2987272"/>
            <a:ext cx="2435279" cy="548526"/>
            <a:chOff x="6493468" y="392172"/>
            <a:chExt cx="2435279" cy="548526"/>
          </a:xfrm>
        </p:grpSpPr>
        <p:sp>
          <p:nvSpPr>
            <p:cNvPr id="25" name="Picture 9">
              <a:extLst>
                <a:ext uri="{FF2B5EF4-FFF2-40B4-BE49-F238E27FC236}">
                  <a16:creationId xmlns:a16="http://schemas.microsoft.com/office/drawing/2014/main" id="{1C397813-2963-4D82-AEA5-1D67F80A825F}"/>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6" name="Text Placeholder">
              <a:extLst>
                <a:ext uri="{FF2B5EF4-FFF2-40B4-BE49-F238E27FC236}">
                  <a16:creationId xmlns:a16="http://schemas.microsoft.com/office/drawing/2014/main" id="{A108A718-919E-5939-B557-74E66F76B415}"/>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latin typeface="Arial" panose="020B0604020202020204" pitchFamily="34" charset="0"/>
                  <a:cs typeface="Arial" panose="020B0604020202020204" pitchFamily="34" charset="0"/>
                </a:rPr>
                <a:t>Alex Brooker</a:t>
              </a:r>
              <a:r>
                <a:rPr lang="en-GB" baseline="0" dirty="0">
                  <a:latin typeface="Arial" panose="020B0604020202020204" pitchFamily="34" charset="0"/>
                  <a:cs typeface="Arial" panose="020B0604020202020204" pitchFamily="34" charset="0"/>
                </a:rPr>
                <a:t>: Journalist, c</a:t>
              </a:r>
              <a:r>
                <a:rPr lang="en-GB" dirty="0">
                  <a:latin typeface="Arial" panose="020B0604020202020204" pitchFamily="34" charset="0"/>
                  <a:cs typeface="Arial" panose="020B0604020202020204" pitchFamily="34" charset="0"/>
                </a:rPr>
                <a:t>omedian</a:t>
              </a:r>
            </a:p>
          </p:txBody>
        </p:sp>
      </p:grpSp>
      <p:pic>
        <p:nvPicPr>
          <p:cNvPr id="18" name="Picture Placeholder 10" descr="A man smiling&#10;&#10;">
            <a:extLst>
              <a:ext uri="{FF2B5EF4-FFF2-40B4-BE49-F238E27FC236}">
                <a16:creationId xmlns:a16="http://schemas.microsoft.com/office/drawing/2014/main" id="{42755093-DBBE-0B0B-6683-F58F01E4D5F0}"/>
              </a:ext>
            </a:extLst>
          </p:cNvPr>
          <p:cNvPicPr>
            <a:picLocks noChangeAspect="1"/>
          </p:cNvPicPr>
          <p:nvPr/>
        </p:nvPicPr>
        <p:blipFill rotWithShape="1">
          <a:blip r:embed="rId4"/>
          <a:srcRect l="356" t="5360" r="-356" b="45950"/>
          <a:stretch/>
        </p:blipFill>
        <p:spPr>
          <a:xfrm>
            <a:off x="7228800" y="1153367"/>
            <a:ext cx="3744750" cy="2734972"/>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pic>
      <p:grpSp>
        <p:nvGrpSpPr>
          <p:cNvPr id="20" name="Washi" descr="Washi tape">
            <a:extLst>
              <a:ext uri="{FF2B5EF4-FFF2-40B4-BE49-F238E27FC236}">
                <a16:creationId xmlns:a16="http://schemas.microsoft.com/office/drawing/2014/main" id="{DEF179F7-0783-DE58-75CC-37A4EB7C95C6}"/>
              </a:ext>
            </a:extLst>
          </p:cNvPr>
          <p:cNvGrpSpPr/>
          <p:nvPr/>
        </p:nvGrpSpPr>
        <p:grpSpPr>
          <a:xfrm>
            <a:off x="6749727" y="3112333"/>
            <a:ext cx="2435279" cy="548526"/>
            <a:chOff x="6493468" y="392172"/>
            <a:chExt cx="2435279" cy="548526"/>
          </a:xfrm>
        </p:grpSpPr>
        <p:sp>
          <p:nvSpPr>
            <p:cNvPr id="21" name="Picture 9">
              <a:extLst>
                <a:ext uri="{FF2B5EF4-FFF2-40B4-BE49-F238E27FC236}">
                  <a16:creationId xmlns:a16="http://schemas.microsoft.com/office/drawing/2014/main" id="{A3920CF6-260A-E2D3-44A8-107333721F02}"/>
                </a:ext>
                <a:ext uri="{C183D7F6-B498-43B3-948B-1728B52AA6E4}">
                  <adec:decorative xmlns:adec="http://schemas.microsoft.com/office/drawing/2017/decorative" val="1"/>
                </a:ext>
              </a:extLst>
            </p:cNvPr>
            <p:cNvSpPr/>
            <p:nvPr/>
          </p:nvSpPr>
          <p:spPr>
            <a:xfrm rot="10800000" flipV="1">
              <a:off x="6493468" y="392172"/>
              <a:ext cx="2435279"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2" name="Text Placeholder">
              <a:extLst>
                <a:ext uri="{FF2B5EF4-FFF2-40B4-BE49-F238E27FC236}">
                  <a16:creationId xmlns:a16="http://schemas.microsoft.com/office/drawing/2014/main" id="{1062657F-E3BB-B044-94E9-73B46AB0E636}"/>
                </a:ext>
              </a:extLst>
            </p:cNvPr>
            <p:cNvSpPr txBox="1">
              <a:spLocks/>
            </p:cNvSpPr>
            <p:nvPr/>
          </p:nvSpPr>
          <p:spPr>
            <a:xfrm rot="21383919">
              <a:off x="6578681" y="505338"/>
              <a:ext cx="2177400" cy="2421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latin typeface="Arial" panose="020B0604020202020204" pitchFamily="34" charset="0"/>
                  <a:cs typeface="Arial" panose="020B0604020202020204" pitchFamily="34" charset="0"/>
                </a:rPr>
                <a:t>Warwick Davis</a:t>
              </a:r>
              <a:r>
                <a:rPr lang="en-GB" baseline="0" dirty="0">
                  <a:latin typeface="Arial" panose="020B0604020202020204" pitchFamily="34" charset="0"/>
                  <a:cs typeface="Arial" panose="020B0604020202020204" pitchFamily="34" charset="0"/>
                </a:rPr>
                <a:t>: A</a:t>
              </a:r>
              <a:r>
                <a:rPr lang="en-GB" dirty="0">
                  <a:latin typeface="Arial" panose="020B0604020202020204" pitchFamily="34" charset="0"/>
                  <a:cs typeface="Arial" panose="020B0604020202020204" pitchFamily="34" charset="0"/>
                </a:rPr>
                <a:t>ctor</a:t>
              </a:r>
            </a:p>
          </p:txBody>
        </p:sp>
      </p:grpSp>
      <p:pic>
        <p:nvPicPr>
          <p:cNvPr id="11" name="Picture Placeholder 10" descr="A young person standing on a podium&#10;">
            <a:extLst>
              <a:ext uri="{FF2B5EF4-FFF2-40B4-BE49-F238E27FC236}">
                <a16:creationId xmlns:a16="http://schemas.microsoft.com/office/drawing/2014/main" id="{F14B7FC3-B003-D181-0D92-A18F1C41BCB6}"/>
              </a:ext>
            </a:extLst>
          </p:cNvPr>
          <p:cNvPicPr>
            <a:picLocks noGrp="1" noChangeAspect="1"/>
          </p:cNvPicPr>
          <p:nvPr>
            <p:ph type="pic" sz="quarter" idx="13"/>
          </p:nvPr>
        </p:nvPicPr>
        <p:blipFill>
          <a:blip r:embed="rId5"/>
          <a:srcRect t="3849" b="3849"/>
          <a:stretch/>
        </p:blipFill>
        <p:spPr>
          <a:xfrm>
            <a:off x="614349" y="3757903"/>
            <a:ext cx="3744750" cy="2734972"/>
          </a:xfrm>
        </p:spPr>
      </p:pic>
      <p:sp>
        <p:nvSpPr>
          <p:cNvPr id="5" name="Picture Placeholder 4">
            <a:extLst>
              <a:ext uri="{FF2B5EF4-FFF2-40B4-BE49-F238E27FC236}">
                <a16:creationId xmlns:a16="http://schemas.microsoft.com/office/drawing/2014/main" id="{ED807EE1-A536-3473-9C44-B045D7C1EC86}"/>
              </a:ext>
              <a:ext uri="{C183D7F6-B498-43B3-948B-1728B52AA6E4}">
                <adec:decorative xmlns:adec="http://schemas.microsoft.com/office/drawing/2017/decorative" val="1"/>
              </a:ext>
            </a:extLst>
          </p:cNvPr>
          <p:cNvSpPr>
            <a:spLocks noGrp="1"/>
          </p:cNvSpPr>
          <p:nvPr>
            <p:ph type="pic" sz="quarter" idx="24"/>
          </p:nvPr>
        </p:nvSpPr>
        <p:spPr>
          <a:xfrm>
            <a:off x="623254" y="5941691"/>
            <a:ext cx="2223218" cy="579437"/>
          </a:xfrm>
        </p:spPr>
        <p:txBody>
          <a:bodyPr/>
          <a:lstStyle/>
          <a:p>
            <a:endParaRPr lang="en-US" dirty="0"/>
          </a:p>
        </p:txBody>
      </p:sp>
      <p:sp>
        <p:nvSpPr>
          <p:cNvPr id="6" name="Text Placeholder 5">
            <a:extLst>
              <a:ext uri="{FF2B5EF4-FFF2-40B4-BE49-F238E27FC236}">
                <a16:creationId xmlns:a16="http://schemas.microsoft.com/office/drawing/2014/main" id="{A61DD013-1B41-504F-6D02-76F38FFFBFE8}"/>
              </a:ext>
            </a:extLst>
          </p:cNvPr>
          <p:cNvSpPr>
            <a:spLocks noGrp="1"/>
          </p:cNvSpPr>
          <p:nvPr>
            <p:ph type="body" sz="quarter" idx="23"/>
          </p:nvPr>
        </p:nvSpPr>
        <p:spPr>
          <a:xfrm>
            <a:off x="614349" y="6004897"/>
            <a:ext cx="2021945" cy="414338"/>
          </a:xfrm>
        </p:spPr>
        <p:txBody>
          <a:bodyPr/>
          <a:lstStyle/>
          <a:p>
            <a:pPr algn="ctr" fontAlgn="base"/>
            <a:r>
              <a:rPr lang="en-GB" dirty="0">
                <a:latin typeface="Arial" panose="020B0604020202020204" pitchFamily="34" charset="0"/>
                <a:cs typeface="Arial" panose="020B0604020202020204" pitchFamily="34" charset="0"/>
              </a:rPr>
              <a:t>Ellie Simmonds: </a:t>
            </a:r>
            <a:r>
              <a:rPr lang="en-GB" baseline="0" dirty="0">
                <a:latin typeface="Arial" panose="020B0604020202020204" pitchFamily="34" charset="0"/>
                <a:cs typeface="Arial" panose="020B0604020202020204" pitchFamily="34" charset="0"/>
              </a:rPr>
              <a:t>P</a:t>
            </a:r>
            <a:r>
              <a:rPr lang="en-GB" dirty="0">
                <a:latin typeface="Arial" panose="020B0604020202020204" pitchFamily="34" charset="0"/>
                <a:cs typeface="Arial" panose="020B0604020202020204" pitchFamily="34" charset="0"/>
              </a:rPr>
              <a:t>aralympian </a:t>
            </a:r>
          </a:p>
        </p:txBody>
      </p:sp>
      <p:pic>
        <p:nvPicPr>
          <p:cNvPr id="13" name="Picture Placeholder 12" descr="A person with curly hair and a green jacket&#10;&#10;De">
            <a:extLst>
              <a:ext uri="{FF2B5EF4-FFF2-40B4-BE49-F238E27FC236}">
                <a16:creationId xmlns:a16="http://schemas.microsoft.com/office/drawing/2014/main" id="{A0D11D2E-1B49-7BB5-1C9F-7F8D96E677AF}"/>
              </a:ext>
              <a:ext uri="{C183D7F6-B498-43B3-948B-1728B52AA6E4}">
                <adec:decorative xmlns:adec="http://schemas.microsoft.com/office/drawing/2017/decorative" val="0"/>
              </a:ext>
            </a:extLst>
          </p:cNvPr>
          <p:cNvPicPr>
            <a:picLocks noGrp="1" noChangeAspect="1"/>
          </p:cNvPicPr>
          <p:nvPr>
            <p:ph type="pic" sz="quarter" idx="14"/>
          </p:nvPr>
        </p:nvPicPr>
        <p:blipFill>
          <a:blip r:embed="rId6"/>
          <a:srcRect l="240" r="240"/>
          <a:stretch/>
        </p:blipFill>
        <p:spPr>
          <a:xfrm>
            <a:off x="5576586" y="3862652"/>
            <a:ext cx="4179477" cy="2923818"/>
          </a:xfrm>
        </p:spPr>
      </p:pic>
      <p:sp>
        <p:nvSpPr>
          <p:cNvPr id="8" name="Picture Placeholder 7">
            <a:extLst>
              <a:ext uri="{FF2B5EF4-FFF2-40B4-BE49-F238E27FC236}">
                <a16:creationId xmlns:a16="http://schemas.microsoft.com/office/drawing/2014/main" id="{0036EF4B-83DA-E875-E221-97B2CD5693BF}"/>
              </a:ext>
              <a:ext uri="{C183D7F6-B498-43B3-948B-1728B52AA6E4}">
                <adec:decorative xmlns:adec="http://schemas.microsoft.com/office/drawing/2017/decorative" val="1"/>
              </a:ext>
            </a:extLst>
          </p:cNvPr>
          <p:cNvSpPr>
            <a:spLocks noGrp="1"/>
          </p:cNvSpPr>
          <p:nvPr>
            <p:ph type="pic" sz="quarter" idx="25"/>
          </p:nvPr>
        </p:nvSpPr>
        <p:spPr/>
        <p:txBody>
          <a:bodyPr/>
          <a:lstStyle/>
          <a:p>
            <a:endParaRPr lang="en-US"/>
          </a:p>
        </p:txBody>
      </p:sp>
      <p:sp>
        <p:nvSpPr>
          <p:cNvPr id="9" name="Text Placeholder 8">
            <a:extLst>
              <a:ext uri="{FF2B5EF4-FFF2-40B4-BE49-F238E27FC236}">
                <a16:creationId xmlns:a16="http://schemas.microsoft.com/office/drawing/2014/main" id="{1861F2D1-76A1-B149-5D21-97D0C0915A43}"/>
              </a:ext>
            </a:extLst>
          </p:cNvPr>
          <p:cNvSpPr>
            <a:spLocks noGrp="1"/>
          </p:cNvSpPr>
          <p:nvPr>
            <p:ph type="body" sz="quarter" idx="26"/>
          </p:nvPr>
        </p:nvSpPr>
        <p:spPr/>
        <p:txBody>
          <a:bodyPr/>
          <a:lstStyle/>
          <a:p>
            <a:pPr algn="ctr"/>
            <a:r>
              <a:rPr lang="en-GB" dirty="0">
                <a:latin typeface="Arial" panose="020B0604020202020204" pitchFamily="34" charset="0"/>
                <a:cs typeface="Arial" panose="020B0604020202020204" pitchFamily="34" charset="0"/>
              </a:rPr>
              <a:t>Liz </a:t>
            </a:r>
            <a:r>
              <a:rPr lang="en-GB" dirty="0" err="1">
                <a:latin typeface="Arial" panose="020B0604020202020204" pitchFamily="34" charset="0"/>
                <a:cs typeface="Arial" panose="020B0604020202020204" pitchFamily="34" charset="0"/>
              </a:rPr>
              <a:t>Carr</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A</a:t>
            </a:r>
            <a:r>
              <a:rPr lang="en-GB" dirty="0">
                <a:latin typeface="Arial" panose="020B0604020202020204" pitchFamily="34" charset="0"/>
                <a:cs typeface="Arial" panose="020B0604020202020204" pitchFamily="34" charset="0"/>
              </a:rPr>
              <a:t>ctress, activist, comic</a:t>
            </a:r>
          </a:p>
        </p:txBody>
      </p:sp>
    </p:spTree>
    <p:extLst>
      <p:ext uri="{BB962C8B-B14F-4D97-AF65-F5344CB8AC3E}">
        <p14:creationId xmlns:p14="http://schemas.microsoft.com/office/powerpoint/2010/main" val="2777602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Creative Activity 1 – Freeze Frame</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556591" y="1530626"/>
            <a:ext cx="4844557" cy="4828426"/>
          </a:xfrm>
        </p:spPr>
        <p:txBody>
          <a:bodyPr/>
          <a:lstStyle/>
          <a:p>
            <a:r>
              <a:rPr lang="en-GB" sz="2000" dirty="0">
                <a:latin typeface="Arial" panose="020B0604020202020204" pitchFamily="34" charset="0"/>
                <a:cs typeface="Arial" panose="020B0604020202020204" pitchFamily="34" charset="0"/>
              </a:rPr>
              <a:t>Imagine you are pressing the pause button on a remote control or taking a photograph. </a:t>
            </a:r>
          </a:p>
          <a:p>
            <a:r>
              <a:rPr lang="en-GB" sz="2000" dirty="0">
                <a:latin typeface="Arial" panose="020B0604020202020204" pitchFamily="34" charset="0"/>
                <a:cs typeface="Arial" panose="020B0604020202020204" pitchFamily="34" charset="0"/>
              </a:rPr>
              <a:t>Work in groups to come up with different situations relating to disability – this could be access for someone in a wheelchair or needing a quiet space for someone with sensory needs. </a:t>
            </a:r>
          </a:p>
          <a:p>
            <a:r>
              <a:rPr lang="en-GB" sz="2000" b="1" dirty="0">
                <a:latin typeface="Arial" panose="020B0604020202020204" pitchFamily="34" charset="0"/>
                <a:cs typeface="Arial" panose="020B0604020202020204" pitchFamily="34" charset="0"/>
              </a:rPr>
              <a:t>How did your group feel about their still image? Did it help raise your awareness of people with disabilities? </a:t>
            </a:r>
          </a:p>
          <a:p>
            <a:r>
              <a:rPr lang="en-GB" sz="2000" b="1" dirty="0">
                <a:latin typeface="Arial" panose="020B0604020202020204" pitchFamily="34" charset="0"/>
                <a:cs typeface="Arial" panose="020B0604020202020204" pitchFamily="34" charset="0"/>
              </a:rPr>
              <a:t>How would you like to develop the activity further? </a:t>
            </a:r>
          </a:p>
          <a:p>
            <a:endParaRPr lang="en-GB" sz="1400" dirty="0">
              <a:latin typeface="Arial" panose="020B0604020202020204" pitchFamily="34" charset="0"/>
              <a:cs typeface="Arial" panose="020B0604020202020204" pitchFamily="34" charset="0"/>
            </a:endParaRPr>
          </a:p>
        </p:txBody>
      </p:sp>
      <p:pic>
        <p:nvPicPr>
          <p:cNvPr id="5" name="Picture 2" descr="https://prod-cms.scouts.org.uk/media/5666/game_what_did_i_miss_freeze_frame_game_.gif?anchor=center&amp;mode=crop&amp;width=800&amp;height=450&amp;rnd=132327113200000000">
            <a:extLst>
              <a:ext uri="{FF2B5EF4-FFF2-40B4-BE49-F238E27FC236}">
                <a16:creationId xmlns:a16="http://schemas.microsoft.com/office/drawing/2014/main" id="{7035F2CF-BF4C-4169-4E64-7E69214BEA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37575" y="2123607"/>
            <a:ext cx="4641395" cy="261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7642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B20B-EBD3-6B08-4837-F21B0F0982D3}"/>
              </a:ext>
            </a:extLst>
          </p:cNvPr>
          <p:cNvSpPr>
            <a:spLocks noGrp="1"/>
          </p:cNvSpPr>
          <p:nvPr>
            <p:ph type="title"/>
          </p:nvPr>
        </p:nvSpPr>
        <p:spPr/>
        <p:txBody>
          <a:bodyPr/>
          <a:lstStyle/>
          <a:p>
            <a:r>
              <a:rPr lang="en-US" dirty="0"/>
              <a:t>Creative Activity 2 – Blind Sculpting</a:t>
            </a:r>
          </a:p>
        </p:txBody>
      </p:sp>
      <p:sp>
        <p:nvSpPr>
          <p:cNvPr id="3" name="Content Placeholder 2">
            <a:extLst>
              <a:ext uri="{FF2B5EF4-FFF2-40B4-BE49-F238E27FC236}">
                <a16:creationId xmlns:a16="http://schemas.microsoft.com/office/drawing/2014/main" id="{54276243-8BD8-1B73-A503-6F990B0D0D03}"/>
              </a:ext>
            </a:extLst>
          </p:cNvPr>
          <p:cNvSpPr>
            <a:spLocks noGrp="1"/>
          </p:cNvSpPr>
          <p:nvPr>
            <p:ph idx="1"/>
          </p:nvPr>
        </p:nvSpPr>
        <p:spPr>
          <a:xfrm>
            <a:off x="556591" y="1530626"/>
            <a:ext cx="4844557" cy="4828426"/>
          </a:xfrm>
        </p:spPr>
        <p:txBody>
          <a:bodyPr/>
          <a:lstStyle/>
          <a:p>
            <a:r>
              <a:rPr lang="en-GB" sz="2000" dirty="0">
                <a:latin typeface="Arial" panose="020B0604020202020204" pitchFamily="34" charset="0"/>
                <a:cs typeface="Arial" panose="020B0604020202020204" pitchFamily="34" charset="0"/>
              </a:rPr>
              <a:t>Choose an object (this can be a shell, a bowl – any everyday object) and then draw/sketch it.</a:t>
            </a:r>
          </a:p>
          <a:p>
            <a:r>
              <a:rPr lang="en-GB" sz="2000" dirty="0">
                <a:latin typeface="Arial" panose="020B0604020202020204" pitchFamily="34" charset="0"/>
                <a:cs typeface="Arial" panose="020B0604020202020204" pitchFamily="34" charset="0"/>
              </a:rPr>
              <a:t>Now take a lump of clay and either wear a blindfold or just close your eyes. Your challenge is to model your object without being able to see what you’re doing!</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How did you do? How did it make you feel?</a:t>
            </a:r>
          </a:p>
          <a:p>
            <a:endParaRPr lang="en-GB" sz="1400" dirty="0">
              <a:latin typeface="Arial" panose="020B0604020202020204" pitchFamily="34" charset="0"/>
              <a:cs typeface="Arial" panose="020B0604020202020204" pitchFamily="34" charset="0"/>
            </a:endParaRPr>
          </a:p>
        </p:txBody>
      </p:sp>
      <p:pic>
        <p:nvPicPr>
          <p:cNvPr id="4" name="Picture 4" descr="Clay star fish - touch - Linda Green">
            <a:extLst>
              <a:ext uri="{FF2B5EF4-FFF2-40B4-BE49-F238E27FC236}">
                <a16:creationId xmlns:a16="http://schemas.microsoft.com/office/drawing/2014/main" id="{512B05ED-33F6-45DE-88FE-CC475052F5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057"/>
          <a:stretch/>
        </p:blipFill>
        <p:spPr bwMode="auto">
          <a:xfrm>
            <a:off x="6491831" y="1384488"/>
            <a:ext cx="4102184" cy="466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4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65FB5-AEEB-74C2-8BAB-2EE259C0D0FF}"/>
              </a:ext>
            </a:extLst>
          </p:cNvPr>
          <p:cNvSpPr>
            <a:spLocks noGrp="1"/>
          </p:cNvSpPr>
          <p:nvPr>
            <p:ph type="title"/>
          </p:nvPr>
        </p:nvSpPr>
        <p:spPr/>
        <p:txBody>
          <a:bodyPr/>
          <a:lstStyle/>
          <a:p>
            <a:r>
              <a:rPr lang="en-US" dirty="0"/>
              <a:t>Activity - Video</a:t>
            </a:r>
          </a:p>
        </p:txBody>
      </p:sp>
      <p:pic>
        <p:nvPicPr>
          <p:cNvPr id="4" name="Picture 2" descr="Screen shot of a video showing a group of people in an office&#10;">
            <a:hlinkClick r:id="rId3"/>
            <a:extLst>
              <a:ext uri="{FF2B5EF4-FFF2-40B4-BE49-F238E27FC236}">
                <a16:creationId xmlns:a16="http://schemas.microsoft.com/office/drawing/2014/main" id="{4C913AE5-DF33-05D3-B35F-18EDAD2DC4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96" t="2030" r="6614"/>
          <a:stretch/>
        </p:blipFill>
        <p:spPr bwMode="auto">
          <a:xfrm>
            <a:off x="1406689" y="1075414"/>
            <a:ext cx="8751101" cy="550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19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noAutofit/>
          </a:bodyPr>
          <a:lstStyle/>
          <a:p>
            <a:r>
              <a:rPr lang="en-US" dirty="0"/>
              <a:t>Why do we put up monuments, memorials and statues to people?</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644706" y="1501601"/>
            <a:ext cx="5008161" cy="4398066"/>
          </a:xfrm>
        </p:spPr>
        <p:txBody>
          <a:bodyPr/>
          <a:lstStyle/>
          <a:p>
            <a:r>
              <a:rPr lang="en-GB" sz="2400" dirty="0">
                <a:latin typeface="Arial" panose="020B0604020202020204" pitchFamily="34" charset="0"/>
                <a:cs typeface="Arial" panose="020B0604020202020204" pitchFamily="34" charset="0"/>
              </a:rPr>
              <a:t>We put them up because…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1.</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2. </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3. </a:t>
            </a:r>
            <a:endParaRPr lang="en-US" sz="2000" dirty="0"/>
          </a:p>
        </p:txBody>
      </p:sp>
      <p:pic>
        <p:nvPicPr>
          <p:cNvPr id="4" name="Picture 3" descr="Photo of a statue of Queen Victoria">
            <a:extLst>
              <a:ext uri="{FF2B5EF4-FFF2-40B4-BE49-F238E27FC236}">
                <a16:creationId xmlns:a16="http://schemas.microsoft.com/office/drawing/2014/main" id="{8F2B8725-B376-26DD-33CE-22FF05F9A6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63" b="2811"/>
          <a:stretch/>
        </p:blipFill>
        <p:spPr>
          <a:xfrm>
            <a:off x="6660400" y="1075414"/>
            <a:ext cx="3685867" cy="5250441"/>
          </a:xfrm>
          <a:prstGeom prst="rect">
            <a:avLst/>
          </a:prstGeom>
        </p:spPr>
      </p:pic>
    </p:spTree>
    <p:extLst>
      <p:ext uri="{BB962C8B-B14F-4D97-AF65-F5344CB8AC3E}">
        <p14:creationId xmlns:p14="http://schemas.microsoft.com/office/powerpoint/2010/main" val="1423708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Importance of Bringing Greater Diversity to Historic England ...">
            <a:extLst>
              <a:ext uri="{FF2B5EF4-FFF2-40B4-BE49-F238E27FC236}">
                <a16:creationId xmlns:a16="http://schemas.microsoft.com/office/drawing/2014/main" id="{3C30392D-8A39-E1E4-5481-17345410E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99" y="1426398"/>
            <a:ext cx="3406920" cy="50266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89BF2C-4D7F-8B98-CE0B-E5DC613D50AF}"/>
              </a:ext>
            </a:extLst>
          </p:cNvPr>
          <p:cNvSpPr>
            <a:spLocks noGrp="1"/>
          </p:cNvSpPr>
          <p:nvPr>
            <p:ph type="title"/>
          </p:nvPr>
        </p:nvSpPr>
        <p:spPr/>
        <p:txBody>
          <a:bodyPr/>
          <a:lstStyle/>
          <a:p>
            <a:r>
              <a:rPr lang="en-US" dirty="0"/>
              <a:t>What is their purpose?</a:t>
            </a:r>
          </a:p>
        </p:txBody>
      </p:sp>
      <p:sp>
        <p:nvSpPr>
          <p:cNvPr id="4" name="Picture Placeholder 17" descr="Speech bubble">
            <a:extLst>
              <a:ext uri="{FF2B5EF4-FFF2-40B4-BE49-F238E27FC236}">
                <a16:creationId xmlns:a16="http://schemas.microsoft.com/office/drawing/2014/main" id="{CBDFB5C5-B8DB-E5C5-41B8-DEDCC1643DEA}"/>
              </a:ext>
              <a:ext uri="{C183D7F6-B498-43B3-948B-1728B52AA6E4}">
                <adec:decorative xmlns:adec="http://schemas.microsoft.com/office/drawing/2017/decorative" val="0"/>
              </a:ext>
            </a:extLst>
          </p:cNvPr>
          <p:cNvSpPr txBox="1">
            <a:spLocks/>
          </p:cNvSpPr>
          <p:nvPr/>
        </p:nvSpPr>
        <p:spPr>
          <a:xfrm>
            <a:off x="4275667" y="770614"/>
            <a:ext cx="7078133" cy="6087386"/>
          </a:xfrm>
          <a:prstGeom prst="rect">
            <a:avLst/>
          </a:prstGeom>
          <a:blipFill>
            <a:blip r:embed="rId4"/>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b="1" dirty="0">
              <a:latin typeface="Arial" panose="020B0604020202020204" pitchFamily="34" charset="0"/>
              <a:cs typeface="Arial" panose="020B0604020202020204" pitchFamily="34" charset="0"/>
            </a:endParaRPr>
          </a:p>
          <a:p>
            <a:pPr algn="ctr"/>
            <a:r>
              <a:rPr lang="en-GB" sz="2000" b="1" dirty="0">
                <a:latin typeface="Arial" panose="020B0604020202020204" pitchFamily="34" charset="0"/>
                <a:cs typeface="Arial" panose="020B0604020202020204" pitchFamily="34" charset="0"/>
              </a:rPr>
              <a:t>“Up and down the country, there are statues and memorials that give us clues about what people cared about in the past. Together, they make up a vast national collection of monuments, connecting us to another age. </a:t>
            </a:r>
          </a:p>
          <a:p>
            <a:pPr algn="ctr"/>
            <a:r>
              <a:rPr lang="en-GB" sz="2000" b="1" dirty="0">
                <a:latin typeface="Arial" panose="020B0604020202020204" pitchFamily="34" charset="0"/>
                <a:cs typeface="Arial" panose="020B0604020202020204" pitchFamily="34" charset="0"/>
              </a:rPr>
              <a:t>From grand civic statues in great industrial cities to the modest war memorial in a remote village, every statue, bronze, plaque, barrow, plinth, monument and mural matters. They help us remember and mourn, connect with the past and stimulate debate.” </a:t>
            </a:r>
          </a:p>
          <a:p>
            <a:endParaRPr lang="en-GB" sz="1200" i="1" dirty="0">
              <a:latin typeface="Arial" panose="020B0604020202020204" pitchFamily="34" charset="0"/>
              <a:cs typeface="Arial" panose="020B0604020202020204" pitchFamily="34" charset="0"/>
            </a:endParaRPr>
          </a:p>
          <a:p>
            <a:pPr algn="ctr"/>
            <a:r>
              <a:rPr lang="en-GB" sz="1050" dirty="0">
                <a:latin typeface="Arial" panose="020B0604020202020204" pitchFamily="34" charset="0"/>
                <a:cs typeface="Arial" panose="020B0604020202020204" pitchFamily="34" charset="0"/>
              </a:rPr>
              <a:t>Duncan Wilson, Chief Executive of Historic England 2018</a:t>
            </a:r>
          </a:p>
        </p:txBody>
      </p:sp>
    </p:spTree>
    <p:extLst>
      <p:ext uri="{BB962C8B-B14F-4D97-AF65-F5344CB8AC3E}">
        <p14:creationId xmlns:p14="http://schemas.microsoft.com/office/powerpoint/2010/main" val="204419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BF2C-4D7F-8B98-CE0B-E5DC613D50AF}"/>
              </a:ext>
            </a:extLst>
          </p:cNvPr>
          <p:cNvSpPr>
            <a:spLocks noGrp="1"/>
          </p:cNvSpPr>
          <p:nvPr>
            <p:ph type="title"/>
          </p:nvPr>
        </p:nvSpPr>
        <p:spPr/>
        <p:txBody>
          <a:bodyPr>
            <a:noAutofit/>
          </a:bodyPr>
          <a:lstStyle/>
          <a:p>
            <a:r>
              <a:rPr lang="en-US" dirty="0"/>
              <a:t>What are the most common types of monument or memorial? </a:t>
            </a:r>
            <a:r>
              <a:rPr lang="en-US" dirty="0">
                <a:solidFill>
                  <a:schemeClr val="bg1"/>
                </a:solidFill>
              </a:rPr>
              <a:t>1</a:t>
            </a:r>
          </a:p>
        </p:txBody>
      </p:sp>
      <p:pic>
        <p:nvPicPr>
          <p:cNvPr id="3" name="Picture 2" descr="https://media-exp1.licdn.com/dms/image/C4E03AQH7gwC4pkC7xA/profile-displayphoto-shrink_200_200/0?e=1597881600&amp;v=beta&amp;t=RwxWFsQMgERi09EcAJm3iKOsz9i23UI4FfEZE0qADdo">
            <a:extLst>
              <a:ext uri="{FF2B5EF4-FFF2-40B4-BE49-F238E27FC236}">
                <a16:creationId xmlns:a16="http://schemas.microsoft.com/office/drawing/2014/main" id="{46B4FCA3-AC16-DF43-5729-ADD406CA2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136" y="2099733"/>
            <a:ext cx="3590559" cy="35905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17" descr="Speech bubble">
            <a:extLst>
              <a:ext uri="{FF2B5EF4-FFF2-40B4-BE49-F238E27FC236}">
                <a16:creationId xmlns:a16="http://schemas.microsoft.com/office/drawing/2014/main" id="{CBDFB5C5-B8DB-E5C5-41B8-DEDCC1643DEA}"/>
              </a:ext>
              <a:ext uri="{C183D7F6-B498-43B3-948B-1728B52AA6E4}">
                <adec:decorative xmlns:adec="http://schemas.microsoft.com/office/drawing/2017/decorative" val="0"/>
              </a:ext>
            </a:extLst>
          </p:cNvPr>
          <p:cNvSpPr txBox="1">
            <a:spLocks/>
          </p:cNvSpPr>
          <p:nvPr/>
        </p:nvSpPr>
        <p:spPr>
          <a:xfrm>
            <a:off x="4722607" y="1206219"/>
            <a:ext cx="6153374" cy="5377586"/>
          </a:xfrm>
          <a:prstGeom prst="rect">
            <a:avLst/>
          </a:prstGeom>
          <a:blipFill>
            <a:blip r:embed="rId4"/>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000" b="1" dirty="0">
              <a:latin typeface="Arial" panose="020B0604020202020204" pitchFamily="34" charset="0"/>
              <a:cs typeface="Arial" panose="020B0604020202020204" pitchFamily="34" charset="0"/>
            </a:endParaRPr>
          </a:p>
          <a:p>
            <a:pPr algn="ctr"/>
            <a:r>
              <a:rPr lang="en-GB" sz="2000" b="1" i="1" dirty="0">
                <a:latin typeface="Arial" panose="020B0604020202020204" pitchFamily="34" charset="0"/>
                <a:cs typeface="Arial" panose="020B0604020202020204" pitchFamily="34" charset="0"/>
              </a:rPr>
              <a:t>“If aliens landed in London, what conclusions would they draw from our monuments?</a:t>
            </a:r>
          </a:p>
          <a:p>
            <a:pPr algn="ctr"/>
            <a:r>
              <a:rPr lang="en-GB" sz="2000" b="1" i="1" dirty="0">
                <a:latin typeface="Arial" panose="020B0604020202020204" pitchFamily="34" charset="0"/>
                <a:cs typeface="Arial" panose="020B0604020202020204" pitchFamily="34" charset="0"/>
              </a:rPr>
              <a:t>As things stand, they might look at our memorials and conclude that we are a nation of kings and generals, we’ve mastered asexual reproduction (there are hardly any women) and our primary transport mode is the horse.” </a:t>
            </a:r>
          </a:p>
          <a:p>
            <a:endParaRPr lang="en-GB" sz="1200" i="1" dirty="0">
              <a:latin typeface="Arial" panose="020B0604020202020204" pitchFamily="34" charset="0"/>
              <a:cs typeface="Arial" panose="020B0604020202020204" pitchFamily="34" charset="0"/>
            </a:endParaRPr>
          </a:p>
          <a:p>
            <a:pPr algn="ctr"/>
            <a:r>
              <a:rPr lang="en-GB" sz="1050" dirty="0">
                <a:latin typeface="Arial" panose="020B0604020202020204" pitchFamily="34" charset="0"/>
                <a:cs typeface="Arial" panose="020B0604020202020204" pitchFamily="34" charset="0"/>
              </a:rPr>
              <a:t>Justine Simons OBE, London’s Deputy Mayor for Culture and Creative Industries</a:t>
            </a:r>
            <a:r>
              <a:rPr lang="en-GB" sz="1050" dirty="0">
                <a:solidFill>
                  <a:srgbClr val="FF0000"/>
                </a:solidFill>
                <a:latin typeface="Arial" panose="020B0604020202020204" pitchFamily="34" charset="0"/>
                <a:cs typeface="Arial" panose="020B0604020202020204" pitchFamily="34" charset="0"/>
              </a:rPr>
              <a:t> </a:t>
            </a:r>
            <a:r>
              <a:rPr lang="en-GB" sz="1050" dirty="0">
                <a:latin typeface="Arial" panose="020B0604020202020204" pitchFamily="34" charset="0"/>
                <a:cs typeface="Arial" panose="020B0604020202020204" pitchFamily="34" charset="0"/>
              </a:rPr>
              <a:t>2018</a:t>
            </a:r>
          </a:p>
        </p:txBody>
      </p:sp>
    </p:spTree>
    <p:extLst>
      <p:ext uri="{BB962C8B-B14F-4D97-AF65-F5344CB8AC3E}">
        <p14:creationId xmlns:p14="http://schemas.microsoft.com/office/powerpoint/2010/main" val="344154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CD71-FE42-C757-10B3-BCE68195A029}"/>
              </a:ext>
            </a:extLst>
          </p:cNvPr>
          <p:cNvSpPr>
            <a:spLocks noGrp="1"/>
          </p:cNvSpPr>
          <p:nvPr>
            <p:ph type="title"/>
          </p:nvPr>
        </p:nvSpPr>
        <p:spPr/>
        <p:txBody>
          <a:bodyPr>
            <a:noAutofit/>
          </a:bodyPr>
          <a:lstStyle/>
          <a:p>
            <a:r>
              <a:rPr lang="en-US" dirty="0"/>
              <a:t>What are the most common types of monument or memorial? </a:t>
            </a:r>
            <a:r>
              <a:rPr lang="en-US" dirty="0">
                <a:solidFill>
                  <a:schemeClr val="bg1"/>
                </a:solidFill>
              </a:rPr>
              <a:t>2</a:t>
            </a:r>
          </a:p>
        </p:txBody>
      </p:sp>
      <p:sp>
        <p:nvSpPr>
          <p:cNvPr id="45" name="TextBox 44">
            <a:extLst>
              <a:ext uri="{FF2B5EF4-FFF2-40B4-BE49-F238E27FC236}">
                <a16:creationId xmlns:a16="http://schemas.microsoft.com/office/drawing/2014/main" id="{337F44FA-7275-7272-83A6-BF2C67BA0667}"/>
              </a:ext>
            </a:extLst>
          </p:cNvPr>
          <p:cNvSpPr txBox="1"/>
          <p:nvPr/>
        </p:nvSpPr>
        <p:spPr>
          <a:xfrm>
            <a:off x="260100" y="1365150"/>
            <a:ext cx="6138332" cy="461665"/>
          </a:xfrm>
          <a:prstGeom prst="rect">
            <a:avLst/>
          </a:prstGeom>
          <a:noFill/>
        </p:spPr>
        <p:txBody>
          <a:bodyPr wrap="square">
            <a:spAutoFit/>
          </a:bodyPr>
          <a:lstStyle/>
          <a:p>
            <a:pPr lvl="0"/>
            <a:r>
              <a:rPr lang="en-GB" sz="2400" dirty="0">
                <a:solidFill>
                  <a:prstClr val="black"/>
                </a:solidFill>
                <a:latin typeface="Arial" panose="020B0604020202020204" pitchFamily="34" charset="0"/>
                <a:cs typeface="Arial" panose="020B0604020202020204" pitchFamily="34" charset="0"/>
              </a:rPr>
              <a:t>Statues of famous people:</a:t>
            </a:r>
          </a:p>
        </p:txBody>
      </p:sp>
      <p:pic>
        <p:nvPicPr>
          <p:cNvPr id="21" name="Picture 20" descr="A statue of a person in a robe&#10;&#10;">
            <a:hlinkClick r:id="rId3"/>
            <a:extLst>
              <a:ext uri="{FF2B5EF4-FFF2-40B4-BE49-F238E27FC236}">
                <a16:creationId xmlns:a16="http://schemas.microsoft.com/office/drawing/2014/main" id="{42662EE2-1071-508B-CF0A-F295EBDDB518}"/>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63" b="2811"/>
          <a:stretch/>
        </p:blipFill>
        <p:spPr>
          <a:xfrm>
            <a:off x="260100" y="2398074"/>
            <a:ext cx="1589968" cy="2264877"/>
          </a:xfrm>
          <a:prstGeom prst="rect">
            <a:avLst/>
          </a:prstGeom>
        </p:spPr>
      </p:pic>
      <p:grpSp>
        <p:nvGrpSpPr>
          <p:cNvPr id="26" name="Washi" descr="Washi tape">
            <a:extLst>
              <a:ext uri="{FF2B5EF4-FFF2-40B4-BE49-F238E27FC236}">
                <a16:creationId xmlns:a16="http://schemas.microsoft.com/office/drawing/2014/main" id="{53CE8E71-2421-E352-9B5D-744B1D7E14CF}"/>
              </a:ext>
            </a:extLst>
          </p:cNvPr>
          <p:cNvGrpSpPr/>
          <p:nvPr/>
        </p:nvGrpSpPr>
        <p:grpSpPr>
          <a:xfrm>
            <a:off x="0" y="4872862"/>
            <a:ext cx="2041646" cy="439755"/>
            <a:chOff x="6718505" y="500942"/>
            <a:chExt cx="2041646" cy="439755"/>
          </a:xfrm>
        </p:grpSpPr>
        <p:sp>
          <p:nvSpPr>
            <p:cNvPr id="27" name="Picture 9">
              <a:extLst>
                <a:ext uri="{FF2B5EF4-FFF2-40B4-BE49-F238E27FC236}">
                  <a16:creationId xmlns:a16="http://schemas.microsoft.com/office/drawing/2014/main" id="{7AD71F48-C57B-D501-497C-72AD908AC0F8}"/>
                </a:ext>
                <a:ext uri="{C183D7F6-B498-43B3-948B-1728B52AA6E4}">
                  <adec:decorative xmlns:adec="http://schemas.microsoft.com/office/drawing/2017/decorative" val="1"/>
                </a:ext>
              </a:extLst>
            </p:cNvPr>
            <p:cNvSpPr/>
            <p:nvPr/>
          </p:nvSpPr>
          <p:spPr>
            <a:xfrm rot="10800000" flipV="1">
              <a:off x="6835119" y="522060"/>
              <a:ext cx="1861685" cy="4186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8" name="Text Placeholder">
              <a:extLst>
                <a:ext uri="{FF2B5EF4-FFF2-40B4-BE49-F238E27FC236}">
                  <a16:creationId xmlns:a16="http://schemas.microsoft.com/office/drawing/2014/main" id="{744A93DD-DCB7-18E0-06EC-54F55EA34008}"/>
                </a:ext>
              </a:extLst>
            </p:cNvPr>
            <p:cNvSpPr txBox="1">
              <a:spLocks/>
            </p:cNvSpPr>
            <p:nvPr/>
          </p:nvSpPr>
          <p:spPr>
            <a:xfrm rot="21383919">
              <a:off x="6718505" y="500942"/>
              <a:ext cx="2041646" cy="37600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Kings &amp; Queens</a:t>
              </a:r>
            </a:p>
          </p:txBody>
        </p:sp>
      </p:grpSp>
      <p:pic>
        <p:nvPicPr>
          <p:cNvPr id="23" name="Picture 6" descr="Statue of Joseph Priestly, Batley, West Yorkshire">
            <a:hlinkClick r:id="rId5"/>
            <a:extLst>
              <a:ext uri="{FF2B5EF4-FFF2-40B4-BE49-F238E27FC236}">
                <a16:creationId xmlns:a16="http://schemas.microsoft.com/office/drawing/2014/main" id="{813461B4-BB7E-3FB7-DB6B-C7CC21C4202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17" t="7254" r="9944" b="29427"/>
          <a:stretch/>
        </p:blipFill>
        <p:spPr bwMode="auto">
          <a:xfrm>
            <a:off x="1983079" y="2398074"/>
            <a:ext cx="1988098" cy="243345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Washi" descr="Washi tape">
            <a:extLst>
              <a:ext uri="{FF2B5EF4-FFF2-40B4-BE49-F238E27FC236}">
                <a16:creationId xmlns:a16="http://schemas.microsoft.com/office/drawing/2014/main" id="{BEC2B407-1CD5-B55E-7E17-F5569AACA2D7}"/>
              </a:ext>
            </a:extLst>
          </p:cNvPr>
          <p:cNvGrpSpPr/>
          <p:nvPr/>
        </p:nvGrpSpPr>
        <p:grpSpPr>
          <a:xfrm>
            <a:off x="2193626" y="4868465"/>
            <a:ext cx="1637220" cy="576217"/>
            <a:chOff x="9425511" y="557789"/>
            <a:chExt cx="1637220" cy="576217"/>
          </a:xfrm>
        </p:grpSpPr>
        <p:sp>
          <p:nvSpPr>
            <p:cNvPr id="33" name="Washi">
              <a:extLst>
                <a:ext uri="{FF2B5EF4-FFF2-40B4-BE49-F238E27FC236}">
                  <a16:creationId xmlns:a16="http://schemas.microsoft.com/office/drawing/2014/main" id="{07E9F1E3-9882-BD2B-93CD-E04C5720B651}"/>
                </a:ext>
                <a:ext uri="{C183D7F6-B498-43B3-948B-1728B52AA6E4}">
                  <adec:decorative xmlns:adec="http://schemas.microsoft.com/office/drawing/2017/decorative" val="1"/>
                </a:ext>
              </a:extLst>
            </p:cNvPr>
            <p:cNvSpPr txBox="1">
              <a:spLocks/>
            </p:cNvSpPr>
            <p:nvPr/>
          </p:nvSpPr>
          <p:spPr>
            <a:xfrm>
              <a:off x="9425511" y="557789"/>
              <a:ext cx="1637220" cy="576217"/>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4" name="Text Placeholder">
              <a:extLst>
                <a:ext uri="{FF2B5EF4-FFF2-40B4-BE49-F238E27FC236}">
                  <a16:creationId xmlns:a16="http://schemas.microsoft.com/office/drawing/2014/main" id="{005EDC6C-671B-30BF-D8A6-5B848CD90DD3}"/>
                </a:ext>
                <a:ext uri="{C183D7F6-B498-43B3-948B-1728B52AA6E4}">
                  <adec:decorative xmlns:adec="http://schemas.microsoft.com/office/drawing/2017/decorative" val="0"/>
                </a:ext>
              </a:extLst>
            </p:cNvPr>
            <p:cNvSpPr txBox="1">
              <a:spLocks/>
            </p:cNvSpPr>
            <p:nvPr/>
          </p:nvSpPr>
          <p:spPr>
            <a:xfrm rot="21383919">
              <a:off x="9561010" y="604183"/>
              <a:ext cx="1490179"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Scientists</a:t>
              </a:r>
            </a:p>
          </p:txBody>
        </p:sp>
      </p:grpSp>
      <p:pic>
        <p:nvPicPr>
          <p:cNvPr id="20" name="Picture 2" descr="Statue of Judge Hughes, Rugby, Warwickshire">
            <a:hlinkClick r:id="rId9"/>
            <a:extLst>
              <a:ext uri="{FF2B5EF4-FFF2-40B4-BE49-F238E27FC236}">
                <a16:creationId xmlns:a16="http://schemas.microsoft.com/office/drawing/2014/main" id="{0B4E6453-56DD-B967-8A58-35FD2577D0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020" t="9066" r="34490" b="54030"/>
          <a:stretch/>
        </p:blipFill>
        <p:spPr bwMode="auto">
          <a:xfrm>
            <a:off x="4160475" y="2398074"/>
            <a:ext cx="1641732" cy="263311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Washi" descr="Washi tape">
            <a:extLst>
              <a:ext uri="{FF2B5EF4-FFF2-40B4-BE49-F238E27FC236}">
                <a16:creationId xmlns:a16="http://schemas.microsoft.com/office/drawing/2014/main" id="{D7658281-E4B3-B56E-185B-8A97A2381FB8}"/>
              </a:ext>
            </a:extLst>
          </p:cNvPr>
          <p:cNvGrpSpPr/>
          <p:nvPr/>
        </p:nvGrpSpPr>
        <p:grpSpPr>
          <a:xfrm>
            <a:off x="4245601" y="5114676"/>
            <a:ext cx="1457889" cy="503508"/>
            <a:chOff x="7410140" y="1187764"/>
            <a:chExt cx="1457889" cy="503508"/>
          </a:xfrm>
        </p:grpSpPr>
        <p:sp>
          <p:nvSpPr>
            <p:cNvPr id="30" name="Picture 9">
              <a:extLst>
                <a:ext uri="{FF2B5EF4-FFF2-40B4-BE49-F238E27FC236}">
                  <a16:creationId xmlns:a16="http://schemas.microsoft.com/office/drawing/2014/main" id="{FDA8AEEB-4CBF-1864-F33E-14C9933BD521}"/>
                </a:ext>
                <a:ext uri="{C183D7F6-B498-43B3-948B-1728B52AA6E4}">
                  <adec:decorative xmlns:adec="http://schemas.microsoft.com/office/drawing/2017/decorative" val="1"/>
                </a:ext>
              </a:extLst>
            </p:cNvPr>
            <p:cNvSpPr/>
            <p:nvPr/>
          </p:nvSpPr>
          <p:spPr>
            <a:xfrm>
              <a:off x="7597121" y="1187764"/>
              <a:ext cx="1152736" cy="50350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31" name="Text Placeholder">
              <a:extLst>
                <a:ext uri="{FF2B5EF4-FFF2-40B4-BE49-F238E27FC236}">
                  <a16:creationId xmlns:a16="http://schemas.microsoft.com/office/drawing/2014/main" id="{F309FB0B-1DD4-409B-6A6D-97C34110A428}"/>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Authors</a:t>
              </a:r>
              <a:endParaRPr lang="en-US" sz="1600" dirty="0"/>
            </a:p>
          </p:txBody>
        </p:sp>
      </p:grpSp>
      <p:pic>
        <p:nvPicPr>
          <p:cNvPr id="22" name="Picture 4" descr="Duke Of Wellington Statue,  Round Hill, Aldershot, Hampshire">
            <a:extLst>
              <a:ext uri="{FF2B5EF4-FFF2-40B4-BE49-F238E27FC236}">
                <a16:creationId xmlns:a16="http://schemas.microsoft.com/office/drawing/2014/main" id="{AD3E0E88-9FA4-1F13-7453-95978E6DB0A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163" t="10561" r="17277" b="33224"/>
          <a:stretch/>
        </p:blipFill>
        <p:spPr bwMode="auto">
          <a:xfrm>
            <a:off x="5943430" y="2384719"/>
            <a:ext cx="1785956" cy="212605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Washi" descr="Washi tape">
            <a:extLst>
              <a:ext uri="{FF2B5EF4-FFF2-40B4-BE49-F238E27FC236}">
                <a16:creationId xmlns:a16="http://schemas.microsoft.com/office/drawing/2014/main" id="{0080AE6C-B954-9C42-D6B0-3D496EF6D750}"/>
              </a:ext>
            </a:extLst>
          </p:cNvPr>
          <p:cNvGrpSpPr/>
          <p:nvPr/>
        </p:nvGrpSpPr>
        <p:grpSpPr>
          <a:xfrm>
            <a:off x="5821994" y="4632994"/>
            <a:ext cx="2041646" cy="439755"/>
            <a:chOff x="6718505" y="500942"/>
            <a:chExt cx="2041646" cy="439755"/>
          </a:xfrm>
        </p:grpSpPr>
        <p:sp>
          <p:nvSpPr>
            <p:cNvPr id="36" name="Picture 9">
              <a:extLst>
                <a:ext uri="{FF2B5EF4-FFF2-40B4-BE49-F238E27FC236}">
                  <a16:creationId xmlns:a16="http://schemas.microsoft.com/office/drawing/2014/main" id="{B65A7D73-A024-5CA6-9C3D-EF6F62D43940}"/>
                </a:ext>
                <a:ext uri="{C183D7F6-B498-43B3-948B-1728B52AA6E4}">
                  <adec:decorative xmlns:adec="http://schemas.microsoft.com/office/drawing/2017/decorative" val="1"/>
                </a:ext>
              </a:extLst>
            </p:cNvPr>
            <p:cNvSpPr/>
            <p:nvPr/>
          </p:nvSpPr>
          <p:spPr>
            <a:xfrm rot="10800000" flipV="1">
              <a:off x="6835119" y="522060"/>
              <a:ext cx="1861685" cy="4186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37" name="Text Placeholder">
              <a:extLst>
                <a:ext uri="{FF2B5EF4-FFF2-40B4-BE49-F238E27FC236}">
                  <a16:creationId xmlns:a16="http://schemas.microsoft.com/office/drawing/2014/main" id="{7F239FC9-3FA0-C807-D3B3-3E54B5BC4F8E}"/>
                </a:ext>
              </a:extLst>
            </p:cNvPr>
            <p:cNvSpPr txBox="1">
              <a:spLocks/>
            </p:cNvSpPr>
            <p:nvPr/>
          </p:nvSpPr>
          <p:spPr>
            <a:xfrm rot="21383919">
              <a:off x="6718505" y="500942"/>
              <a:ext cx="2041646" cy="37600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Military ‘Heroes’</a:t>
              </a:r>
            </a:p>
          </p:txBody>
        </p:sp>
      </p:grpSp>
      <p:pic>
        <p:nvPicPr>
          <p:cNvPr id="24" name="Picture 8" descr="The Fielden Statue, Todmorden, West Yorkshire">
            <a:hlinkClick r:id="rId12"/>
            <a:extLst>
              <a:ext uri="{FF2B5EF4-FFF2-40B4-BE49-F238E27FC236}">
                <a16:creationId xmlns:a16="http://schemas.microsoft.com/office/drawing/2014/main" id="{10179A65-1922-271F-9C70-A661BCEC50F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5212" t="5798" r="19783" b="49999"/>
          <a:stretch/>
        </p:blipFill>
        <p:spPr bwMode="auto">
          <a:xfrm>
            <a:off x="7939040" y="2384719"/>
            <a:ext cx="1436683" cy="211515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Washi" descr="Washi tape">
            <a:extLst>
              <a:ext uri="{FF2B5EF4-FFF2-40B4-BE49-F238E27FC236}">
                <a16:creationId xmlns:a16="http://schemas.microsoft.com/office/drawing/2014/main" id="{8B88B917-54E6-7CA6-D886-B63F05BC9644}"/>
              </a:ext>
            </a:extLst>
          </p:cNvPr>
          <p:cNvGrpSpPr/>
          <p:nvPr/>
        </p:nvGrpSpPr>
        <p:grpSpPr>
          <a:xfrm>
            <a:off x="7966924" y="4582044"/>
            <a:ext cx="1421579" cy="919604"/>
            <a:chOff x="9004050" y="557789"/>
            <a:chExt cx="1421579" cy="919604"/>
          </a:xfrm>
        </p:grpSpPr>
        <p:sp>
          <p:nvSpPr>
            <p:cNvPr id="42" name="Washi">
              <a:extLst>
                <a:ext uri="{FF2B5EF4-FFF2-40B4-BE49-F238E27FC236}">
                  <a16:creationId xmlns:a16="http://schemas.microsoft.com/office/drawing/2014/main" id="{63B5259E-4E7A-69CD-400A-C8B30A86B1EC}"/>
                </a:ext>
                <a:ext uri="{C183D7F6-B498-43B3-948B-1728B52AA6E4}">
                  <adec:decorative xmlns:adec="http://schemas.microsoft.com/office/drawing/2017/decorative" val="1"/>
                </a:ext>
              </a:extLst>
            </p:cNvPr>
            <p:cNvSpPr txBox="1">
              <a:spLocks/>
            </p:cNvSpPr>
            <p:nvPr/>
          </p:nvSpPr>
          <p:spPr>
            <a:xfrm>
              <a:off x="9029403" y="557789"/>
              <a:ext cx="1396226" cy="919604"/>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3" name="Text Placeholder">
              <a:extLst>
                <a:ext uri="{FF2B5EF4-FFF2-40B4-BE49-F238E27FC236}">
                  <a16:creationId xmlns:a16="http://schemas.microsoft.com/office/drawing/2014/main" id="{3D47AC71-FCEB-104D-D5A3-7BCC19C858B8}"/>
                </a:ext>
                <a:ext uri="{C183D7F6-B498-43B3-948B-1728B52AA6E4}">
                  <adec:decorative xmlns:adec="http://schemas.microsoft.com/office/drawing/2017/decorative" val="0"/>
                </a:ext>
              </a:extLst>
            </p:cNvPr>
            <p:cNvSpPr txBox="1">
              <a:spLocks/>
            </p:cNvSpPr>
            <p:nvPr/>
          </p:nvSpPr>
          <p:spPr>
            <a:xfrm rot="21383919">
              <a:off x="9004050" y="908569"/>
              <a:ext cx="1406473" cy="52516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Social Reformers</a:t>
              </a:r>
            </a:p>
            <a:p>
              <a:endParaRPr lang="en-GB" sz="1600" dirty="0">
                <a:latin typeface="Arial" panose="020B0604020202020204" pitchFamily="34" charset="0"/>
                <a:cs typeface="Arial" panose="020B0604020202020204" pitchFamily="34" charset="0"/>
              </a:endParaRPr>
            </a:p>
          </p:txBody>
        </p:sp>
      </p:grpSp>
      <p:pic>
        <p:nvPicPr>
          <p:cNvPr id="25" name="Picture 10" descr="John Wesley's statue, Wesley's New Room (Chapel), Broadmead, Bristol">
            <a:hlinkClick r:id="rId14"/>
            <a:extLst>
              <a:ext uri="{FF2B5EF4-FFF2-40B4-BE49-F238E27FC236}">
                <a16:creationId xmlns:a16="http://schemas.microsoft.com/office/drawing/2014/main" id="{7D4C8DBC-F99A-77F3-A272-BFF9B9C1885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5516"/>
          <a:stretch/>
        </p:blipFill>
        <p:spPr bwMode="auto">
          <a:xfrm>
            <a:off x="9585377" y="2384719"/>
            <a:ext cx="1768423" cy="222361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Washi" descr="Washi tape">
            <a:extLst>
              <a:ext uri="{FF2B5EF4-FFF2-40B4-BE49-F238E27FC236}">
                <a16:creationId xmlns:a16="http://schemas.microsoft.com/office/drawing/2014/main" id="{399F4BC3-035C-53D1-3E36-3CE384CF6850}"/>
              </a:ext>
            </a:extLst>
          </p:cNvPr>
          <p:cNvGrpSpPr/>
          <p:nvPr/>
        </p:nvGrpSpPr>
        <p:grpSpPr>
          <a:xfrm>
            <a:off x="9814510" y="4703582"/>
            <a:ext cx="1457889" cy="836891"/>
            <a:chOff x="7291968" y="1187763"/>
            <a:chExt cx="1457889" cy="836891"/>
          </a:xfrm>
        </p:grpSpPr>
        <p:sp>
          <p:nvSpPr>
            <p:cNvPr id="39" name="Picture 9">
              <a:extLst>
                <a:ext uri="{FF2B5EF4-FFF2-40B4-BE49-F238E27FC236}">
                  <a16:creationId xmlns:a16="http://schemas.microsoft.com/office/drawing/2014/main" id="{19F969A8-39E6-E22F-61A8-A44D8924D41E}"/>
                </a:ext>
                <a:ext uri="{C183D7F6-B498-43B3-948B-1728B52AA6E4}">
                  <adec:decorative xmlns:adec="http://schemas.microsoft.com/office/drawing/2017/decorative" val="1"/>
                </a:ext>
              </a:extLst>
            </p:cNvPr>
            <p:cNvSpPr/>
            <p:nvPr/>
          </p:nvSpPr>
          <p:spPr>
            <a:xfrm>
              <a:off x="7291968" y="1187763"/>
              <a:ext cx="1457889" cy="83689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40" name="Text Placeholder">
              <a:extLst>
                <a:ext uri="{FF2B5EF4-FFF2-40B4-BE49-F238E27FC236}">
                  <a16:creationId xmlns:a16="http://schemas.microsoft.com/office/drawing/2014/main" id="{11CAF2CF-2722-ABC5-062A-A9FB7847AF92}"/>
                </a:ext>
              </a:extLst>
            </p:cNvPr>
            <p:cNvSpPr txBox="1">
              <a:spLocks/>
            </p:cNvSpPr>
            <p:nvPr/>
          </p:nvSpPr>
          <p:spPr>
            <a:xfrm>
              <a:off x="7385458" y="1321451"/>
              <a:ext cx="1270908" cy="57896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Religious Reformers</a:t>
              </a:r>
            </a:p>
          </p:txBody>
        </p:sp>
      </p:grpSp>
    </p:spTree>
    <p:extLst>
      <p:ext uri="{BB962C8B-B14F-4D97-AF65-F5344CB8AC3E}">
        <p14:creationId xmlns:p14="http://schemas.microsoft.com/office/powerpoint/2010/main" val="303561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CD71-FE42-C757-10B3-BCE68195A029}"/>
              </a:ext>
            </a:extLst>
          </p:cNvPr>
          <p:cNvSpPr>
            <a:spLocks noGrp="1"/>
          </p:cNvSpPr>
          <p:nvPr>
            <p:ph type="title"/>
          </p:nvPr>
        </p:nvSpPr>
        <p:spPr/>
        <p:txBody>
          <a:bodyPr>
            <a:noAutofit/>
          </a:bodyPr>
          <a:lstStyle/>
          <a:p>
            <a:r>
              <a:rPr lang="en-US" dirty="0"/>
              <a:t>What are the most common types of monument or memorial? </a:t>
            </a:r>
            <a:r>
              <a:rPr lang="en-US" dirty="0">
                <a:solidFill>
                  <a:schemeClr val="bg1"/>
                </a:solidFill>
              </a:rPr>
              <a:t>3</a:t>
            </a:r>
          </a:p>
        </p:txBody>
      </p:sp>
      <p:sp>
        <p:nvSpPr>
          <p:cNvPr id="45" name="TextBox 44">
            <a:extLst>
              <a:ext uri="{FF2B5EF4-FFF2-40B4-BE49-F238E27FC236}">
                <a16:creationId xmlns:a16="http://schemas.microsoft.com/office/drawing/2014/main" id="{337F44FA-7275-7272-83A6-BF2C67BA0667}"/>
              </a:ext>
            </a:extLst>
          </p:cNvPr>
          <p:cNvSpPr txBox="1"/>
          <p:nvPr/>
        </p:nvSpPr>
        <p:spPr>
          <a:xfrm>
            <a:off x="260100" y="1365150"/>
            <a:ext cx="6138332" cy="461665"/>
          </a:xfrm>
          <a:prstGeom prst="rect">
            <a:avLst/>
          </a:prstGeom>
          <a:noFill/>
        </p:spPr>
        <p:txBody>
          <a:bodyPr wrap="square">
            <a:spAutoFit/>
          </a:bodyPr>
          <a:lstStyle/>
          <a:p>
            <a:r>
              <a:rPr lang="en-GB" sz="2400" dirty="0">
                <a:solidFill>
                  <a:prstClr val="black"/>
                </a:solidFill>
                <a:latin typeface="Arial" panose="020B0604020202020204" pitchFamily="34" charset="0"/>
                <a:cs typeface="Arial" panose="020B0604020202020204" pitchFamily="34" charset="0"/>
              </a:rPr>
              <a:t>Common ‘shapes/types’ of memorial:</a:t>
            </a:r>
          </a:p>
        </p:txBody>
      </p:sp>
      <p:pic>
        <p:nvPicPr>
          <p:cNvPr id="3" name="Picture 2" descr="Rockingham Mausoleum, Wentworth, South Yorkshire">
            <a:extLst>
              <a:ext uri="{FF2B5EF4-FFF2-40B4-BE49-F238E27FC236}">
                <a16:creationId xmlns:a16="http://schemas.microsoft.com/office/drawing/2014/main" id="{3B4D6347-FDE9-3ADF-E017-54D84B4868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85" r="7048"/>
          <a:stretch/>
        </p:blipFill>
        <p:spPr bwMode="auto">
          <a:xfrm>
            <a:off x="203132" y="2270588"/>
            <a:ext cx="2062777" cy="1693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Washi" descr="Washi tape">
            <a:extLst>
              <a:ext uri="{FF2B5EF4-FFF2-40B4-BE49-F238E27FC236}">
                <a16:creationId xmlns:a16="http://schemas.microsoft.com/office/drawing/2014/main" id="{53CE8E71-2421-E352-9B5D-744B1D7E14CF}"/>
              </a:ext>
            </a:extLst>
          </p:cNvPr>
          <p:cNvGrpSpPr/>
          <p:nvPr/>
        </p:nvGrpSpPr>
        <p:grpSpPr>
          <a:xfrm>
            <a:off x="161704" y="4041579"/>
            <a:ext cx="2041646" cy="439755"/>
            <a:chOff x="6718505" y="500942"/>
            <a:chExt cx="2041646" cy="439755"/>
          </a:xfrm>
        </p:grpSpPr>
        <p:sp>
          <p:nvSpPr>
            <p:cNvPr id="27" name="Picture 9">
              <a:extLst>
                <a:ext uri="{FF2B5EF4-FFF2-40B4-BE49-F238E27FC236}">
                  <a16:creationId xmlns:a16="http://schemas.microsoft.com/office/drawing/2014/main" id="{7AD71F48-C57B-D501-497C-72AD908AC0F8}"/>
                </a:ext>
                <a:ext uri="{C183D7F6-B498-43B3-948B-1728B52AA6E4}">
                  <adec:decorative xmlns:adec="http://schemas.microsoft.com/office/drawing/2017/decorative" val="1"/>
                </a:ext>
              </a:extLst>
            </p:cNvPr>
            <p:cNvSpPr/>
            <p:nvPr/>
          </p:nvSpPr>
          <p:spPr>
            <a:xfrm rot="10800000" flipV="1">
              <a:off x="6835119" y="522060"/>
              <a:ext cx="1861685" cy="41863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28" name="Text Placeholder">
              <a:extLst>
                <a:ext uri="{FF2B5EF4-FFF2-40B4-BE49-F238E27FC236}">
                  <a16:creationId xmlns:a16="http://schemas.microsoft.com/office/drawing/2014/main" id="{744A93DD-DCB7-18E0-06EC-54F55EA34008}"/>
                </a:ext>
              </a:extLst>
            </p:cNvPr>
            <p:cNvSpPr txBox="1">
              <a:spLocks/>
            </p:cNvSpPr>
            <p:nvPr/>
          </p:nvSpPr>
          <p:spPr>
            <a:xfrm rot="21383919">
              <a:off x="6718505" y="500942"/>
              <a:ext cx="2041646" cy="37600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Mausoleums</a:t>
              </a:r>
            </a:p>
          </p:txBody>
        </p:sp>
      </p:grpSp>
      <p:pic>
        <p:nvPicPr>
          <p:cNvPr id="4" name="Picture 4" descr="War Memorial, Sir William Turner's College, Redcar, Redcar and Cleveland">
            <a:hlinkClick r:id="rId4"/>
            <a:extLst>
              <a:ext uri="{FF2B5EF4-FFF2-40B4-BE49-F238E27FC236}">
                <a16:creationId xmlns:a16="http://schemas.microsoft.com/office/drawing/2014/main" id="{CED1AF81-805B-3DB9-F277-E05E0B92AA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096"/>
          <a:stretch/>
        </p:blipFill>
        <p:spPr bwMode="auto">
          <a:xfrm>
            <a:off x="2349124" y="2252096"/>
            <a:ext cx="1435774" cy="193485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Washi" descr="Washi tape">
            <a:extLst>
              <a:ext uri="{FF2B5EF4-FFF2-40B4-BE49-F238E27FC236}">
                <a16:creationId xmlns:a16="http://schemas.microsoft.com/office/drawing/2014/main" id="{BEC2B407-1CD5-B55E-7E17-F5569AACA2D7}"/>
              </a:ext>
            </a:extLst>
          </p:cNvPr>
          <p:cNvGrpSpPr/>
          <p:nvPr/>
        </p:nvGrpSpPr>
        <p:grpSpPr>
          <a:xfrm>
            <a:off x="2269835" y="4286329"/>
            <a:ext cx="1768682" cy="605054"/>
            <a:chOff x="9424838" y="557789"/>
            <a:chExt cx="1768682" cy="605054"/>
          </a:xfrm>
        </p:grpSpPr>
        <p:sp>
          <p:nvSpPr>
            <p:cNvPr id="33" name="Washi">
              <a:extLst>
                <a:ext uri="{FF2B5EF4-FFF2-40B4-BE49-F238E27FC236}">
                  <a16:creationId xmlns:a16="http://schemas.microsoft.com/office/drawing/2014/main" id="{07E9F1E3-9882-BD2B-93CD-E04C5720B651}"/>
                </a:ext>
                <a:ext uri="{C183D7F6-B498-43B3-948B-1728B52AA6E4}">
                  <adec:decorative xmlns:adec="http://schemas.microsoft.com/office/drawing/2017/decorative" val="1"/>
                </a:ext>
              </a:extLst>
            </p:cNvPr>
            <p:cNvSpPr txBox="1">
              <a:spLocks/>
            </p:cNvSpPr>
            <p:nvPr/>
          </p:nvSpPr>
          <p:spPr>
            <a:xfrm>
              <a:off x="9425511" y="557789"/>
              <a:ext cx="1637220" cy="576217"/>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4" name="Text Placeholder">
              <a:extLst>
                <a:ext uri="{FF2B5EF4-FFF2-40B4-BE49-F238E27FC236}">
                  <a16:creationId xmlns:a16="http://schemas.microsoft.com/office/drawing/2014/main" id="{005EDC6C-671B-30BF-D8A6-5B848CD90DD3}"/>
                </a:ext>
                <a:ext uri="{C183D7F6-B498-43B3-948B-1728B52AA6E4}">
                  <adec:decorative xmlns:adec="http://schemas.microsoft.com/office/drawing/2017/decorative" val="0"/>
                </a:ext>
              </a:extLst>
            </p:cNvPr>
            <p:cNvSpPr txBox="1">
              <a:spLocks/>
            </p:cNvSpPr>
            <p:nvPr/>
          </p:nvSpPr>
          <p:spPr>
            <a:xfrm rot="21383919">
              <a:off x="9424838" y="903654"/>
              <a:ext cx="1768682" cy="25918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War memorials</a:t>
              </a:r>
            </a:p>
            <a:p>
              <a:endParaRPr lang="en-GB" sz="1600" dirty="0">
                <a:latin typeface="Arial" panose="020B0604020202020204" pitchFamily="34" charset="0"/>
                <a:cs typeface="Arial" panose="020B0604020202020204" pitchFamily="34" charset="0"/>
              </a:endParaRPr>
            </a:p>
          </p:txBody>
        </p:sp>
      </p:grpSp>
      <p:pic>
        <p:nvPicPr>
          <p:cNvPr id="5" name="Picture 6" descr="Memorial to the Abolition of Slavery, Stroud, Gloucestershire">
            <a:hlinkClick r:id="rId8"/>
            <a:extLst>
              <a:ext uri="{FF2B5EF4-FFF2-40B4-BE49-F238E27FC236}">
                <a16:creationId xmlns:a16="http://schemas.microsoft.com/office/drawing/2014/main" id="{4B0531DA-72D0-57A2-EA72-47ECEDA5BDC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089" b="2393"/>
          <a:stretch/>
        </p:blipFill>
        <p:spPr bwMode="auto">
          <a:xfrm>
            <a:off x="3910409" y="2252096"/>
            <a:ext cx="1509427" cy="193485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Washi" descr="Washi tape">
            <a:extLst>
              <a:ext uri="{FF2B5EF4-FFF2-40B4-BE49-F238E27FC236}">
                <a16:creationId xmlns:a16="http://schemas.microsoft.com/office/drawing/2014/main" id="{D7658281-E4B3-B56E-185B-8A97A2381FB8}"/>
              </a:ext>
            </a:extLst>
          </p:cNvPr>
          <p:cNvGrpSpPr/>
          <p:nvPr/>
        </p:nvGrpSpPr>
        <p:grpSpPr>
          <a:xfrm>
            <a:off x="3965092" y="4237043"/>
            <a:ext cx="1457889" cy="503508"/>
            <a:chOff x="7410140" y="1187764"/>
            <a:chExt cx="1457889" cy="503508"/>
          </a:xfrm>
        </p:grpSpPr>
        <p:sp>
          <p:nvSpPr>
            <p:cNvPr id="30" name="Picture 9">
              <a:extLst>
                <a:ext uri="{FF2B5EF4-FFF2-40B4-BE49-F238E27FC236}">
                  <a16:creationId xmlns:a16="http://schemas.microsoft.com/office/drawing/2014/main" id="{FDA8AEEB-4CBF-1864-F33E-14C9933BD521}"/>
                </a:ext>
                <a:ext uri="{C183D7F6-B498-43B3-948B-1728B52AA6E4}">
                  <adec:decorative xmlns:adec="http://schemas.microsoft.com/office/drawing/2017/decorative" val="1"/>
                </a:ext>
              </a:extLst>
            </p:cNvPr>
            <p:cNvSpPr/>
            <p:nvPr/>
          </p:nvSpPr>
          <p:spPr>
            <a:xfrm>
              <a:off x="7597121" y="1187764"/>
              <a:ext cx="1152736" cy="50350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31" name="Text Placeholder">
              <a:extLst>
                <a:ext uri="{FF2B5EF4-FFF2-40B4-BE49-F238E27FC236}">
                  <a16:creationId xmlns:a16="http://schemas.microsoft.com/office/drawing/2014/main" id="{F309FB0B-1DD4-409B-6A6D-97C34110A428}"/>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Arches</a:t>
              </a:r>
            </a:p>
          </p:txBody>
        </p:sp>
      </p:grpSp>
      <p:pic>
        <p:nvPicPr>
          <p:cNvPr id="6" name="Picture 8" descr="The Clock Tower, Station Approach, Maidenhead, Windsor and Maidenhead">
            <a:hlinkClick r:id="rId10"/>
            <a:extLst>
              <a:ext uri="{FF2B5EF4-FFF2-40B4-BE49-F238E27FC236}">
                <a16:creationId xmlns:a16="http://schemas.microsoft.com/office/drawing/2014/main" id="{254B049C-EE76-C0A5-2EF4-3649E129B86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643" t="4390" r="13263" b="38094"/>
          <a:stretch/>
        </p:blipFill>
        <p:spPr bwMode="auto">
          <a:xfrm>
            <a:off x="5513063" y="2252096"/>
            <a:ext cx="1326221" cy="193485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Washi" descr="Washi tape">
            <a:extLst>
              <a:ext uri="{FF2B5EF4-FFF2-40B4-BE49-F238E27FC236}">
                <a16:creationId xmlns:a16="http://schemas.microsoft.com/office/drawing/2014/main" id="{0080AE6C-B954-9C42-D6B0-3D496EF6D750}"/>
              </a:ext>
            </a:extLst>
          </p:cNvPr>
          <p:cNvGrpSpPr/>
          <p:nvPr/>
        </p:nvGrpSpPr>
        <p:grpSpPr>
          <a:xfrm>
            <a:off x="5544463" y="4321294"/>
            <a:ext cx="1276120" cy="879433"/>
            <a:chOff x="6733762" y="522060"/>
            <a:chExt cx="1276120" cy="879433"/>
          </a:xfrm>
        </p:grpSpPr>
        <p:sp>
          <p:nvSpPr>
            <p:cNvPr id="36" name="Picture 9">
              <a:extLst>
                <a:ext uri="{FF2B5EF4-FFF2-40B4-BE49-F238E27FC236}">
                  <a16:creationId xmlns:a16="http://schemas.microsoft.com/office/drawing/2014/main" id="{B65A7D73-A024-5CA6-9C3D-EF6F62D43940}"/>
                </a:ext>
                <a:ext uri="{C183D7F6-B498-43B3-948B-1728B52AA6E4}">
                  <adec:decorative xmlns:adec="http://schemas.microsoft.com/office/drawing/2017/decorative" val="1"/>
                </a:ext>
              </a:extLst>
            </p:cNvPr>
            <p:cNvSpPr/>
            <p:nvPr/>
          </p:nvSpPr>
          <p:spPr>
            <a:xfrm rot="10800000" flipV="1">
              <a:off x="6835119" y="522060"/>
              <a:ext cx="1100458" cy="879433"/>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37" name="Text Placeholder">
              <a:extLst>
                <a:ext uri="{FF2B5EF4-FFF2-40B4-BE49-F238E27FC236}">
                  <a16:creationId xmlns:a16="http://schemas.microsoft.com/office/drawing/2014/main" id="{7F239FC9-3FA0-C807-D3B3-3E54B5BC4F8E}"/>
                </a:ext>
              </a:extLst>
            </p:cNvPr>
            <p:cNvSpPr txBox="1">
              <a:spLocks/>
            </p:cNvSpPr>
            <p:nvPr/>
          </p:nvSpPr>
          <p:spPr>
            <a:xfrm rot="21383919">
              <a:off x="6733762" y="524529"/>
              <a:ext cx="1276120" cy="83771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Clock Towers</a:t>
              </a:r>
            </a:p>
          </p:txBody>
        </p:sp>
      </p:grpSp>
      <p:pic>
        <p:nvPicPr>
          <p:cNvPr id="7" name="Picture 10" descr="Martyrs Memorial, Rayleigh, Essex">
            <a:hlinkClick r:id="rId12"/>
            <a:extLst>
              <a:ext uri="{FF2B5EF4-FFF2-40B4-BE49-F238E27FC236}">
                <a16:creationId xmlns:a16="http://schemas.microsoft.com/office/drawing/2014/main" id="{5893482C-C9BB-642B-1458-905E3B116751}"/>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141"/>
          <a:stretch/>
        </p:blipFill>
        <p:spPr bwMode="auto">
          <a:xfrm>
            <a:off x="6947271" y="2258942"/>
            <a:ext cx="1427147" cy="1943643"/>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Washi" descr="Washi tape">
            <a:extLst>
              <a:ext uri="{FF2B5EF4-FFF2-40B4-BE49-F238E27FC236}">
                <a16:creationId xmlns:a16="http://schemas.microsoft.com/office/drawing/2014/main" id="{8B88B917-54E6-7CA6-D886-B63F05BC9644}"/>
              </a:ext>
            </a:extLst>
          </p:cNvPr>
          <p:cNvGrpSpPr/>
          <p:nvPr/>
        </p:nvGrpSpPr>
        <p:grpSpPr>
          <a:xfrm>
            <a:off x="6972041" y="4300115"/>
            <a:ext cx="1426347" cy="548644"/>
            <a:chOff x="8999282" y="864915"/>
            <a:chExt cx="1426347" cy="548644"/>
          </a:xfrm>
        </p:grpSpPr>
        <p:sp>
          <p:nvSpPr>
            <p:cNvPr id="42" name="Washi">
              <a:extLst>
                <a:ext uri="{FF2B5EF4-FFF2-40B4-BE49-F238E27FC236}">
                  <a16:creationId xmlns:a16="http://schemas.microsoft.com/office/drawing/2014/main" id="{63B5259E-4E7A-69CD-400A-C8B30A86B1EC}"/>
                </a:ext>
                <a:ext uri="{C183D7F6-B498-43B3-948B-1728B52AA6E4}">
                  <adec:decorative xmlns:adec="http://schemas.microsoft.com/office/drawing/2017/decorative" val="1"/>
                </a:ext>
              </a:extLst>
            </p:cNvPr>
            <p:cNvSpPr txBox="1">
              <a:spLocks/>
            </p:cNvSpPr>
            <p:nvPr/>
          </p:nvSpPr>
          <p:spPr>
            <a:xfrm>
              <a:off x="9029403" y="864915"/>
              <a:ext cx="1396226" cy="548644"/>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3" name="Text Placeholder">
              <a:extLst>
                <a:ext uri="{FF2B5EF4-FFF2-40B4-BE49-F238E27FC236}">
                  <a16:creationId xmlns:a16="http://schemas.microsoft.com/office/drawing/2014/main" id="{3D47AC71-FCEB-104D-D5A3-7BCC19C858B8}"/>
                </a:ext>
                <a:ext uri="{C183D7F6-B498-43B3-948B-1728B52AA6E4}">
                  <adec:decorative xmlns:adec="http://schemas.microsoft.com/office/drawing/2017/decorative" val="0"/>
                </a:ext>
              </a:extLst>
            </p:cNvPr>
            <p:cNvSpPr txBox="1">
              <a:spLocks/>
            </p:cNvSpPr>
            <p:nvPr/>
          </p:nvSpPr>
          <p:spPr>
            <a:xfrm rot="21383919">
              <a:off x="8999282" y="908720"/>
              <a:ext cx="1406473" cy="37332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Obelisks</a:t>
              </a:r>
            </a:p>
          </p:txBody>
        </p:sp>
      </p:grpSp>
      <p:pic>
        <p:nvPicPr>
          <p:cNvPr id="8" name="Picture 12" descr="Jewish Memorial Stone, Clifford's Tower (York Castle), York, York">
            <a:hlinkClick r:id="rId14"/>
            <a:extLst>
              <a:ext uri="{FF2B5EF4-FFF2-40B4-BE49-F238E27FC236}">
                <a16:creationId xmlns:a16="http://schemas.microsoft.com/office/drawing/2014/main" id="{AC7FF34A-3A7A-F088-1B27-B1E6448249B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5826" b="6656"/>
          <a:stretch/>
        </p:blipFill>
        <p:spPr bwMode="auto">
          <a:xfrm>
            <a:off x="8452713" y="2258942"/>
            <a:ext cx="2864292" cy="1551058"/>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Washi" descr="Washi tape">
            <a:extLst>
              <a:ext uri="{FF2B5EF4-FFF2-40B4-BE49-F238E27FC236}">
                <a16:creationId xmlns:a16="http://schemas.microsoft.com/office/drawing/2014/main" id="{399F4BC3-035C-53D1-3E36-3CE384CF6850}"/>
              </a:ext>
            </a:extLst>
          </p:cNvPr>
          <p:cNvGrpSpPr/>
          <p:nvPr/>
        </p:nvGrpSpPr>
        <p:grpSpPr>
          <a:xfrm>
            <a:off x="8582209" y="3902849"/>
            <a:ext cx="2627259" cy="578486"/>
            <a:chOff x="7291968" y="1187763"/>
            <a:chExt cx="1457889" cy="836891"/>
          </a:xfrm>
        </p:grpSpPr>
        <p:sp>
          <p:nvSpPr>
            <p:cNvPr id="39" name="Picture 9">
              <a:extLst>
                <a:ext uri="{FF2B5EF4-FFF2-40B4-BE49-F238E27FC236}">
                  <a16:creationId xmlns:a16="http://schemas.microsoft.com/office/drawing/2014/main" id="{19F969A8-39E6-E22F-61A8-A44D8924D41E}"/>
                </a:ext>
                <a:ext uri="{C183D7F6-B498-43B3-948B-1728B52AA6E4}">
                  <adec:decorative xmlns:adec="http://schemas.microsoft.com/office/drawing/2017/decorative" val="1"/>
                </a:ext>
              </a:extLst>
            </p:cNvPr>
            <p:cNvSpPr/>
            <p:nvPr/>
          </p:nvSpPr>
          <p:spPr>
            <a:xfrm>
              <a:off x="7291968" y="1187763"/>
              <a:ext cx="1457889" cy="83689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40" name="Text Placeholder">
              <a:extLst>
                <a:ext uri="{FF2B5EF4-FFF2-40B4-BE49-F238E27FC236}">
                  <a16:creationId xmlns:a16="http://schemas.microsoft.com/office/drawing/2014/main" id="{11CAF2CF-2722-ABC5-062A-A9FB7847AF92}"/>
                </a:ext>
              </a:extLst>
            </p:cNvPr>
            <p:cNvSpPr txBox="1">
              <a:spLocks/>
            </p:cNvSpPr>
            <p:nvPr/>
          </p:nvSpPr>
          <p:spPr>
            <a:xfrm>
              <a:off x="7385458" y="1321451"/>
              <a:ext cx="1270908" cy="57896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Plaque / Stone</a:t>
              </a:r>
            </a:p>
          </p:txBody>
        </p:sp>
      </p:grpSp>
    </p:spTree>
    <p:extLst>
      <p:ext uri="{BB962C8B-B14F-4D97-AF65-F5344CB8AC3E}">
        <p14:creationId xmlns:p14="http://schemas.microsoft.com/office/powerpoint/2010/main" val="973335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D8EA-367F-7075-F200-2DDE67448315}"/>
              </a:ext>
            </a:extLst>
          </p:cNvPr>
          <p:cNvSpPr>
            <a:spLocks noGrp="1"/>
          </p:cNvSpPr>
          <p:nvPr>
            <p:ph type="title"/>
          </p:nvPr>
        </p:nvSpPr>
        <p:spPr/>
        <p:txBody>
          <a:bodyPr/>
          <a:lstStyle/>
          <a:p>
            <a:r>
              <a:rPr lang="en-US" dirty="0"/>
              <a:t>Activity </a:t>
            </a:r>
            <a:r>
              <a:rPr lang="en-US" dirty="0">
                <a:solidFill>
                  <a:schemeClr val="bg1"/>
                </a:solidFill>
              </a:rPr>
              <a:t>6</a:t>
            </a:r>
          </a:p>
        </p:txBody>
      </p:sp>
      <p:sp>
        <p:nvSpPr>
          <p:cNvPr id="3" name="Content Placeholder 2">
            <a:extLst>
              <a:ext uri="{FF2B5EF4-FFF2-40B4-BE49-F238E27FC236}">
                <a16:creationId xmlns:a16="http://schemas.microsoft.com/office/drawing/2014/main" id="{9B8B6438-5880-9427-4238-9BC406FAD51D}"/>
              </a:ext>
            </a:extLst>
          </p:cNvPr>
          <p:cNvSpPr>
            <a:spLocks noGrp="1"/>
          </p:cNvSpPr>
          <p:nvPr>
            <p:ph idx="1"/>
          </p:nvPr>
        </p:nvSpPr>
        <p:spPr>
          <a:xfrm>
            <a:off x="677333" y="1608666"/>
            <a:ext cx="4727439" cy="4884207"/>
          </a:xfrm>
        </p:spPr>
        <p:txBody>
          <a:bodyPr/>
          <a:lstStyle/>
          <a:p>
            <a:r>
              <a:rPr lang="en-GB" sz="2400" b="1" dirty="0">
                <a:latin typeface="Arial" panose="020B0604020202020204" pitchFamily="34" charset="0"/>
                <a:cs typeface="Arial" panose="020B0604020202020204" pitchFamily="34" charset="0"/>
              </a:rPr>
              <a:t>What are my local monuments?</a:t>
            </a:r>
          </a:p>
          <a:p>
            <a:r>
              <a:rPr lang="en-GB" sz="2000" dirty="0">
                <a:latin typeface="Arial" panose="020B0604020202020204" pitchFamily="34" charset="0"/>
                <a:cs typeface="Arial" panose="020B0604020202020204" pitchFamily="34" charset="0"/>
              </a:rPr>
              <a:t>Using the 12 types of common monuments on the previous two slides as templates, try to find your local examples for each different type of monument.</a:t>
            </a:r>
          </a:p>
          <a:p>
            <a:r>
              <a:rPr lang="en-GB" sz="2400" b="1" dirty="0">
                <a:latin typeface="Arial" panose="020B0604020202020204" pitchFamily="34" charset="0"/>
                <a:cs typeface="Arial" panose="020B0604020202020204" pitchFamily="34" charset="0"/>
              </a:rPr>
              <a:t>Could you find all 12 types?</a:t>
            </a:r>
          </a:p>
          <a:p>
            <a:r>
              <a:rPr lang="en-GB" sz="2400" b="1" dirty="0">
                <a:latin typeface="Arial" panose="020B0604020202020204" pitchFamily="34" charset="0"/>
                <a:cs typeface="Arial" panose="020B0604020202020204" pitchFamily="34" charset="0"/>
              </a:rPr>
              <a:t>Is your area typical of the rest of the country?</a:t>
            </a:r>
          </a:p>
          <a:p>
            <a:r>
              <a:rPr lang="en-GB" sz="2400" b="1" dirty="0">
                <a:latin typeface="Arial" panose="020B0604020202020204" pitchFamily="34" charset="0"/>
                <a:cs typeface="Arial" panose="020B0604020202020204" pitchFamily="34" charset="0"/>
              </a:rPr>
              <a:t>What other monuments did you find? </a:t>
            </a:r>
          </a:p>
        </p:txBody>
      </p:sp>
      <p:pic>
        <p:nvPicPr>
          <p:cNvPr id="5" name="Picture 4" descr="Map of England and counties. ">
            <a:extLst>
              <a:ext uri="{FF2B5EF4-FFF2-40B4-BE49-F238E27FC236}">
                <a16:creationId xmlns:a16="http://schemas.microsoft.com/office/drawing/2014/main" id="{B2642DB3-3B47-335E-CD6D-F82D1DB91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749" y="946871"/>
            <a:ext cx="5688051" cy="5233006"/>
          </a:xfrm>
          <a:prstGeom prst="rect">
            <a:avLst/>
          </a:prstGeom>
        </p:spPr>
      </p:pic>
    </p:spTree>
    <p:extLst>
      <p:ext uri="{BB962C8B-B14F-4D97-AF65-F5344CB8AC3E}">
        <p14:creationId xmlns:p14="http://schemas.microsoft.com/office/powerpoint/2010/main" val="289918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Autofit/>
          </a:bodyPr>
          <a:lstStyle/>
          <a:p>
            <a:r>
              <a:rPr lang="en-US" dirty="0"/>
              <a:t>Activity – Where do we usually find memorials and monuments? </a:t>
            </a:r>
            <a:r>
              <a:rPr lang="en-US" dirty="0">
                <a:solidFill>
                  <a:schemeClr val="bg1"/>
                </a:solidFill>
              </a:rPr>
              <a:t>2</a:t>
            </a:r>
          </a:p>
        </p:txBody>
      </p:sp>
      <p:sp>
        <p:nvSpPr>
          <p:cNvPr id="3" name="TextBox 2">
            <a:extLst>
              <a:ext uri="{FF2B5EF4-FFF2-40B4-BE49-F238E27FC236}">
                <a16:creationId xmlns:a16="http://schemas.microsoft.com/office/drawing/2014/main" id="{3CB2E874-C102-9D06-B516-C5AEA954F943}"/>
              </a:ext>
            </a:extLst>
          </p:cNvPr>
          <p:cNvSpPr txBox="1"/>
          <p:nvPr/>
        </p:nvSpPr>
        <p:spPr>
          <a:xfrm>
            <a:off x="594253" y="1369863"/>
            <a:ext cx="10598680"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Using all the monuments you’ve looked at so far complete a table (as below) to record where the monuments you have found are located, such as; market place, cross roads, garden, churchyard etc.</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nvGraphicFramePr>
        <p:xfrm>
          <a:off x="674075" y="2310643"/>
          <a:ext cx="10201906" cy="3293109"/>
        </p:xfrm>
        <a:graphic>
          <a:graphicData uri="http://schemas.openxmlformats.org/drawingml/2006/table">
            <a:tbl>
              <a:tblPr firstRow="1"/>
              <a:tblGrid>
                <a:gridCol w="3974899">
                  <a:extLst>
                    <a:ext uri="{9D8B030D-6E8A-4147-A177-3AD203B41FA5}">
                      <a16:colId xmlns:a16="http://schemas.microsoft.com/office/drawing/2014/main" val="20000"/>
                    </a:ext>
                  </a:extLst>
                </a:gridCol>
                <a:gridCol w="6227007">
                  <a:extLst>
                    <a:ext uri="{9D8B030D-6E8A-4147-A177-3AD203B41FA5}">
                      <a16:colId xmlns:a16="http://schemas.microsoft.com/office/drawing/2014/main" val="20001"/>
                    </a:ext>
                  </a:extLst>
                </a:gridCol>
              </a:tblGrid>
              <a:tr h="699964">
                <a:tc>
                  <a:txBody>
                    <a:bodyPr/>
                    <a:lstStyle/>
                    <a:p>
                      <a:pPr algn="l">
                        <a:defRPr/>
                      </a:pPr>
                      <a:r>
                        <a:rPr lang="en-US" sz="2000" b="1" u="none" dirty="0">
                          <a:solidFill>
                            <a:srgbClr val="000000"/>
                          </a:solidFill>
                          <a:latin typeface="+mn-lt"/>
                        </a:rPr>
                        <a:t>Name of monument</a:t>
                      </a:r>
                      <a:endParaRPr lang="en-US" sz="2000" b="1"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2000" b="1" u="none" dirty="0">
                          <a:solidFill>
                            <a:srgbClr val="000000"/>
                          </a:solidFill>
                          <a:latin typeface="+mn-lt"/>
                        </a:rPr>
                        <a:t>Location of monument</a:t>
                      </a:r>
                      <a:endParaRPr lang="en-US" sz="20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8629">
                <a:tc>
                  <a:txBody>
                    <a:bodyPr/>
                    <a:lstStyle/>
                    <a:p>
                      <a:pPr marL="0" algn="l" defTabSz="914400" rtl="0" eaLnBrk="1" latinLnBrk="0" hangingPunct="1">
                        <a:defRPr/>
                      </a:pPr>
                      <a:endParaRPr lang="en-US" sz="1600" u="none" kern="1200" dirty="0">
                        <a:solidFill>
                          <a:srgbClr val="000000"/>
                        </a:solidFill>
                        <a:latin typeface="+mn-lt"/>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algn="l" defTabSz="914400" rtl="0" eaLnBrk="1" latinLnBrk="0" hangingPunct="1">
                        <a:defRPr/>
                      </a:pPr>
                      <a:endParaRPr lang="en-US" sz="1600" u="none" kern="1200">
                        <a:solidFill>
                          <a:srgbClr val="000000"/>
                        </a:solidFill>
                        <a:latin typeface="+mn-lt"/>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8774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9387-CF45-CF9E-C844-7120E2BC61A0}"/>
              </a:ext>
            </a:extLst>
          </p:cNvPr>
          <p:cNvSpPr>
            <a:spLocks noGrp="1"/>
          </p:cNvSpPr>
          <p:nvPr>
            <p:ph type="title"/>
          </p:nvPr>
        </p:nvSpPr>
        <p:spPr/>
        <p:txBody>
          <a:bodyPr/>
          <a:lstStyle/>
          <a:p>
            <a:r>
              <a:rPr lang="en-US" dirty="0"/>
              <a:t>Who, how, why do we remember? </a:t>
            </a:r>
            <a:r>
              <a:rPr lang="en-US" dirty="0">
                <a:solidFill>
                  <a:schemeClr val="bg1"/>
                </a:solidFill>
              </a:rPr>
              <a:t>1</a:t>
            </a:r>
          </a:p>
        </p:txBody>
      </p:sp>
      <p:sp>
        <p:nvSpPr>
          <p:cNvPr id="3" name="Text Placeholder 2">
            <a:extLst>
              <a:ext uri="{FF2B5EF4-FFF2-40B4-BE49-F238E27FC236}">
                <a16:creationId xmlns:a16="http://schemas.microsoft.com/office/drawing/2014/main" id="{1B30E1DF-AD93-784E-E5B1-E87229E1B6A6}"/>
              </a:ext>
            </a:extLst>
          </p:cNvPr>
          <p:cNvSpPr>
            <a:spLocks noGrp="1"/>
          </p:cNvSpPr>
          <p:nvPr>
            <p:ph type="body" sz="quarter" idx="10"/>
          </p:nvPr>
        </p:nvSpPr>
        <p:spPr/>
        <p:txBody>
          <a:bodyPr/>
          <a:lstStyle/>
          <a:p>
            <a:r>
              <a:rPr lang="en-GB" sz="2400" b="1" dirty="0">
                <a:latin typeface="Arial" panose="020B0604020202020204" pitchFamily="34" charset="0"/>
                <a:cs typeface="Arial" panose="020B0604020202020204" pitchFamily="34" charset="0"/>
              </a:rPr>
              <a:t>Key Stage 3: History</a:t>
            </a:r>
            <a:endParaRPr lang="en-GB" sz="2400" dirty="0">
              <a:latin typeface="Arial" panose="020B0604020202020204" pitchFamily="34"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1D750B1E-601A-8872-8CF8-1ECB8699409C}"/>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Learning Aims and Outcomes (Overall)</a:t>
            </a:r>
            <a:endParaRPr lang="en-GB" sz="18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encourage students to </a:t>
            </a:r>
            <a:r>
              <a:rPr lang="en-GB" dirty="0">
                <a:latin typeface="Arial" panose="020B0604020202020204" pitchFamily="34" charset="0"/>
                <a:cs typeface="Arial" panose="020B0604020202020204" pitchFamily="34" charset="0"/>
              </a:rPr>
              <a:t>investigate </a:t>
            </a:r>
            <a:r>
              <a:rPr lang="en-GB" dirty="0">
                <a:solidFill>
                  <a:srgbClr val="000000"/>
                </a:solidFill>
                <a:latin typeface="Arial" panose="020B0604020202020204" pitchFamily="34" charset="0"/>
                <a:cs typeface="Arial" panose="020B0604020202020204" pitchFamily="34" charset="0"/>
              </a:rPr>
              <a:t>the reasons why monuments and memorials are put up and to think about their purpose</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a:t>
            </a:r>
            <a:r>
              <a:rPr lang="en-GB" dirty="0">
                <a:latin typeface="Arial" panose="020B0604020202020204" pitchFamily="34" charset="0"/>
                <a:cs typeface="Arial" panose="020B0604020202020204" pitchFamily="34" charset="0"/>
              </a:rPr>
              <a:t>develop students’ critical thinking skills, helping them reflect on the reasons decisions were made by people in the past, by </a:t>
            </a:r>
            <a:r>
              <a:rPr lang="en-GB" dirty="0">
                <a:solidFill>
                  <a:srgbClr val="000000"/>
                </a:solidFill>
                <a:latin typeface="Arial" panose="020B0604020202020204" pitchFamily="34" charset="0"/>
                <a:cs typeface="Arial" panose="020B0604020202020204" pitchFamily="34" charset="0"/>
              </a:rPr>
              <a:t>exploring the background to those decisions</a:t>
            </a: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help students to understand, contemplate and develop their own emotional responses to statues, monuments and memorials</a:t>
            </a:r>
          </a:p>
          <a:p>
            <a:pPr marL="342900" indent="-342900">
              <a:buFont typeface="Arial" pitchFamily="34" charset="0"/>
              <a:buChar char="•"/>
            </a:pPr>
            <a:r>
              <a:rPr lang="en-GB" dirty="0">
                <a:latin typeface="Arial" panose="020B0604020202020204" pitchFamily="34" charset="0"/>
                <a:cs typeface="Arial" panose="020B0604020202020204" pitchFamily="34" charset="0"/>
              </a:rPr>
              <a:t>To enable students to use a range of sources to learn about their past, help them understand the present and reach decisions for themselves</a:t>
            </a:r>
          </a:p>
          <a:p>
            <a:endParaRPr lang="en-US" dirty="0"/>
          </a:p>
        </p:txBody>
      </p:sp>
    </p:spTree>
    <p:extLst>
      <p:ext uri="{BB962C8B-B14F-4D97-AF65-F5344CB8AC3E}">
        <p14:creationId xmlns:p14="http://schemas.microsoft.com/office/powerpoint/2010/main" val="2148103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Autofit/>
          </a:bodyPr>
          <a:lstStyle/>
          <a:p>
            <a:r>
              <a:rPr lang="en-US" dirty="0"/>
              <a:t>Activity – Where do we usually find memorials and monuments? </a:t>
            </a:r>
            <a:r>
              <a:rPr lang="en-US" dirty="0">
                <a:solidFill>
                  <a:schemeClr val="bg1"/>
                </a:solidFill>
              </a:rPr>
              <a:t>1</a:t>
            </a:r>
          </a:p>
        </p:txBody>
      </p:sp>
      <p:sp>
        <p:nvSpPr>
          <p:cNvPr id="3" name="TextBox 2">
            <a:extLst>
              <a:ext uri="{FF2B5EF4-FFF2-40B4-BE49-F238E27FC236}">
                <a16:creationId xmlns:a16="http://schemas.microsoft.com/office/drawing/2014/main" id="{3CB2E874-C102-9D06-B516-C5AEA954F943}"/>
              </a:ext>
            </a:extLst>
          </p:cNvPr>
          <p:cNvSpPr txBox="1"/>
          <p:nvPr/>
        </p:nvSpPr>
        <p:spPr>
          <a:xfrm>
            <a:off x="594253" y="1369863"/>
            <a:ext cx="10598680" cy="64633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Using all the monuments you’ve looked at so far complete a table (as below) to record where the monuments you have found are located, such as; market place, cross roads, garden, churchyard etc.</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4097504330"/>
              </p:ext>
            </p:extLst>
          </p:nvPr>
        </p:nvGraphicFramePr>
        <p:xfrm>
          <a:off x="674074" y="2310643"/>
          <a:ext cx="10223421" cy="3293109"/>
        </p:xfrm>
        <a:graphic>
          <a:graphicData uri="http://schemas.openxmlformats.org/drawingml/2006/table">
            <a:tbl>
              <a:tblPr firstRow="1">
                <a:tableStyleId>{5940675A-B579-460E-94D1-54222C63F5DA}</a:tableStyleId>
              </a:tblPr>
              <a:tblGrid>
                <a:gridCol w="3983282">
                  <a:extLst>
                    <a:ext uri="{9D8B030D-6E8A-4147-A177-3AD203B41FA5}">
                      <a16:colId xmlns:a16="http://schemas.microsoft.com/office/drawing/2014/main" val="20000"/>
                    </a:ext>
                  </a:extLst>
                </a:gridCol>
                <a:gridCol w="6240139">
                  <a:extLst>
                    <a:ext uri="{9D8B030D-6E8A-4147-A177-3AD203B41FA5}">
                      <a16:colId xmlns:a16="http://schemas.microsoft.com/office/drawing/2014/main" val="20001"/>
                    </a:ext>
                  </a:extLst>
                </a:gridCol>
              </a:tblGrid>
              <a:tr h="699964">
                <a:tc>
                  <a:txBody>
                    <a:bodyPr/>
                    <a:lstStyle/>
                    <a:p>
                      <a:pPr algn="l">
                        <a:defRPr/>
                      </a:pPr>
                      <a:r>
                        <a:rPr lang="en-US" sz="2000" b="1" u="none" dirty="0">
                          <a:solidFill>
                            <a:srgbClr val="000000"/>
                          </a:solidFill>
                        </a:rPr>
                        <a:t>Name of monument</a:t>
                      </a:r>
                      <a:endParaRPr lang="en-US" sz="2000" b="1" dirty="0">
                        <a:latin typeface="Arial"/>
                      </a:endParaRPr>
                    </a:p>
                  </a:txBody>
                  <a:tcPr/>
                </a:tc>
                <a:tc>
                  <a:txBody>
                    <a:bodyPr/>
                    <a:lstStyle/>
                    <a:p>
                      <a:pPr algn="l">
                        <a:defRPr/>
                      </a:pPr>
                      <a:r>
                        <a:rPr lang="en-US" sz="2000" b="1" u="none" dirty="0">
                          <a:solidFill>
                            <a:srgbClr val="000000"/>
                          </a:solidFill>
                        </a:rPr>
                        <a:t>Location of monument</a:t>
                      </a:r>
                      <a:endParaRPr lang="en-US" sz="2000" b="1" dirty="0">
                        <a:latin typeface="+mn-lt"/>
                      </a:endParaRPr>
                    </a:p>
                  </a:txBody>
                  <a:tcPr/>
                </a:tc>
                <a:extLst>
                  <a:ext uri="{0D108BD9-81ED-4DB2-BD59-A6C34878D82A}">
                    <a16:rowId xmlns:a16="http://schemas.microsoft.com/office/drawing/2014/main" val="4097061818"/>
                  </a:ext>
                </a:extLst>
              </a:tr>
              <a:tr h="518629">
                <a:tc>
                  <a:txBody>
                    <a:bodyPr/>
                    <a:lstStyle/>
                    <a:p>
                      <a:pPr algn="l">
                        <a:defRPr/>
                      </a:pPr>
                      <a:endParaRPr lang="en-US" sz="1600" dirty="0">
                        <a:latin typeface="+mn-lt"/>
                      </a:endParaRPr>
                    </a:p>
                  </a:txBody>
                  <a:tcPr/>
                </a:tc>
                <a:tc>
                  <a:txBody>
                    <a:bodyPr/>
                    <a:lstStyle/>
                    <a:p>
                      <a:endParaRPr lang="en-US" sz="1100">
                        <a:latin typeface="Arial"/>
                      </a:endParaRPr>
                    </a:p>
                  </a:txBody>
                  <a:tcPr/>
                </a:tc>
                <a:extLst>
                  <a:ext uri="{0D108BD9-81ED-4DB2-BD59-A6C34878D82A}">
                    <a16:rowId xmlns:a16="http://schemas.microsoft.com/office/drawing/2014/main" val="10001"/>
                  </a:ext>
                </a:extLst>
              </a:tr>
              <a:tr h="518629">
                <a:tc>
                  <a:txBody>
                    <a:bodyPr/>
                    <a:lstStyle/>
                    <a:p>
                      <a:pPr algn="l">
                        <a:defRPr/>
                      </a:pPr>
                      <a:endParaRPr lang="en-US" sz="1600" dirty="0">
                        <a:latin typeface="+mn-lt"/>
                      </a:endParaRPr>
                    </a:p>
                  </a:txBody>
                  <a:tcPr/>
                </a:tc>
                <a:tc>
                  <a:txBody>
                    <a:bodyPr/>
                    <a:lstStyle/>
                    <a:p>
                      <a:endParaRPr lang="en-US" sz="1100" dirty="0">
                        <a:latin typeface="Arial"/>
                      </a:endParaRPr>
                    </a:p>
                  </a:txBody>
                  <a:tcPr/>
                </a:tc>
                <a:extLst>
                  <a:ext uri="{0D108BD9-81ED-4DB2-BD59-A6C34878D82A}">
                    <a16:rowId xmlns:a16="http://schemas.microsoft.com/office/drawing/2014/main" val="10002"/>
                  </a:ext>
                </a:extLst>
              </a:tr>
              <a:tr h="518629">
                <a:tc>
                  <a:txBody>
                    <a:bodyPr/>
                    <a:lstStyle/>
                    <a:p>
                      <a:pPr marL="0" algn="l" defTabSz="914400" rtl="0" eaLnBrk="1" latinLnBrk="0" hangingPunct="1">
                        <a:defRPr/>
                      </a:pPr>
                      <a:endParaRPr lang="en-US" sz="1600" u="none" kern="1200" dirty="0">
                        <a:solidFill>
                          <a:srgbClr val="000000"/>
                        </a:solidFill>
                        <a:latin typeface="+mn-lt"/>
                        <a:ea typeface="+mn-ea"/>
                        <a:cs typeface="+mn-cs"/>
                      </a:endParaRPr>
                    </a:p>
                  </a:txBody>
                  <a:tcPr/>
                </a:tc>
                <a:tc>
                  <a:txBody>
                    <a:bodyPr/>
                    <a:lstStyle/>
                    <a:p>
                      <a:pPr marL="0" algn="l" defTabSz="914400" rtl="0" eaLnBrk="1" latinLnBrk="0" hangingPunct="1">
                        <a:defRPr/>
                      </a:pPr>
                      <a:endParaRPr lang="en-US" sz="1600" u="none" kern="1200">
                        <a:solidFill>
                          <a:srgbClr val="000000"/>
                        </a:solidFill>
                        <a:latin typeface="+mn-lt"/>
                        <a:ea typeface="+mn-ea"/>
                        <a:cs typeface="+mn-cs"/>
                      </a:endParaRPr>
                    </a:p>
                  </a:txBody>
                  <a:tcPr/>
                </a:tc>
                <a:extLst>
                  <a:ext uri="{0D108BD9-81ED-4DB2-BD59-A6C34878D82A}">
                    <a16:rowId xmlns:a16="http://schemas.microsoft.com/office/drawing/2014/main" val="10003"/>
                  </a:ext>
                </a:extLst>
              </a:tr>
              <a:tr h="518629">
                <a:tc>
                  <a:txBody>
                    <a:bodyPr/>
                    <a:lstStyle/>
                    <a:p>
                      <a:pPr algn="l">
                        <a:defRPr/>
                      </a:pPr>
                      <a:endParaRPr lang="en-US" sz="1600" dirty="0">
                        <a:latin typeface="+mn-lt"/>
                      </a:endParaRPr>
                    </a:p>
                  </a:txBody>
                  <a:tcPr/>
                </a:tc>
                <a:tc>
                  <a:txBody>
                    <a:bodyPr/>
                    <a:lstStyle/>
                    <a:p>
                      <a:endParaRPr lang="en-US" sz="1100">
                        <a:latin typeface="Arial"/>
                      </a:endParaRPr>
                    </a:p>
                  </a:txBody>
                  <a:tcPr/>
                </a:tc>
                <a:extLst>
                  <a:ext uri="{0D108BD9-81ED-4DB2-BD59-A6C34878D82A}">
                    <a16:rowId xmlns:a16="http://schemas.microsoft.com/office/drawing/2014/main" val="10004"/>
                  </a:ext>
                </a:extLst>
              </a:tr>
              <a:tr h="518629">
                <a:tc>
                  <a:txBody>
                    <a:bodyPr/>
                    <a:lstStyle/>
                    <a:p>
                      <a:pPr algn="l">
                        <a:defRPr/>
                      </a:pPr>
                      <a:endParaRPr lang="en-US" sz="1600" dirty="0">
                        <a:latin typeface="+mn-lt"/>
                      </a:endParaRPr>
                    </a:p>
                  </a:txBody>
                  <a:tcPr/>
                </a:tc>
                <a:tc>
                  <a:txBody>
                    <a:bodyPr/>
                    <a:lstStyle/>
                    <a:p>
                      <a:endParaRPr lang="en-US" sz="1100" dirty="0">
                        <a:latin typeface="Aria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3242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Autofit/>
          </a:bodyPr>
          <a:lstStyle/>
          <a:p>
            <a:r>
              <a:rPr lang="en-US" dirty="0"/>
              <a:t>Activity – Where do we usually find memorials and monuments?</a:t>
            </a:r>
            <a:r>
              <a:rPr lang="en-US" dirty="0">
                <a:solidFill>
                  <a:schemeClr val="bg1"/>
                </a:solidFill>
              </a:rPr>
              <a:t> 3</a:t>
            </a: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nvGraphicFramePr>
        <p:xfrm>
          <a:off x="674075" y="2310643"/>
          <a:ext cx="10201906" cy="3293109"/>
        </p:xfrm>
        <a:graphic>
          <a:graphicData uri="http://schemas.openxmlformats.org/drawingml/2006/table">
            <a:tbl>
              <a:tblPr firstRow="1"/>
              <a:tblGrid>
                <a:gridCol w="3974899">
                  <a:extLst>
                    <a:ext uri="{9D8B030D-6E8A-4147-A177-3AD203B41FA5}">
                      <a16:colId xmlns:a16="http://schemas.microsoft.com/office/drawing/2014/main" val="20000"/>
                    </a:ext>
                  </a:extLst>
                </a:gridCol>
                <a:gridCol w="6227007">
                  <a:extLst>
                    <a:ext uri="{9D8B030D-6E8A-4147-A177-3AD203B41FA5}">
                      <a16:colId xmlns:a16="http://schemas.microsoft.com/office/drawing/2014/main" val="20001"/>
                    </a:ext>
                  </a:extLst>
                </a:gridCol>
              </a:tblGrid>
              <a:tr h="699964">
                <a:tc>
                  <a:txBody>
                    <a:bodyPr/>
                    <a:lstStyle/>
                    <a:p>
                      <a:pPr algn="l">
                        <a:defRPr/>
                      </a:pPr>
                      <a:r>
                        <a:rPr lang="en-US" sz="2000" b="1" u="none" dirty="0">
                          <a:solidFill>
                            <a:srgbClr val="000000"/>
                          </a:solidFill>
                          <a:latin typeface="+mn-lt"/>
                        </a:rPr>
                        <a:t>Name of monument</a:t>
                      </a:r>
                      <a:endParaRPr lang="en-US" sz="2000" b="1"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tc>
                  <a:txBody>
                    <a:bodyPr/>
                    <a:lstStyle/>
                    <a:p>
                      <a:pPr algn="l">
                        <a:defRPr/>
                      </a:pPr>
                      <a:r>
                        <a:rPr lang="en-US" sz="2000" b="1" u="none" dirty="0">
                          <a:solidFill>
                            <a:srgbClr val="000000"/>
                          </a:solidFill>
                          <a:latin typeface="+mn-lt"/>
                        </a:rPr>
                        <a:t>Location of monument</a:t>
                      </a:r>
                      <a:endParaRPr lang="en-US" sz="2000" b="1"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8D0ED"/>
                    </a:solidFill>
                  </a:tcPr>
                </a:tc>
                <a:extLst>
                  <a:ext uri="{0D108BD9-81ED-4DB2-BD59-A6C34878D82A}">
                    <a16:rowId xmlns:a16="http://schemas.microsoft.com/office/drawing/2014/main" val="4097061818"/>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1"/>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18629">
                <a:tc>
                  <a:txBody>
                    <a:bodyPr/>
                    <a:lstStyle/>
                    <a:p>
                      <a:pPr marL="0" algn="l" defTabSz="914400" rtl="0" eaLnBrk="1" latinLnBrk="0" hangingPunct="1">
                        <a:defRPr/>
                      </a:pPr>
                      <a:endParaRPr lang="en-US" sz="1600" u="none" kern="1200" dirty="0">
                        <a:solidFill>
                          <a:srgbClr val="000000"/>
                        </a:solidFill>
                        <a:latin typeface="+mn-lt"/>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pPr marL="0" algn="l" defTabSz="914400" rtl="0" eaLnBrk="1" latinLnBrk="0" hangingPunct="1">
                        <a:defRPr/>
                      </a:pPr>
                      <a:endParaRPr lang="en-US" sz="1600" u="none" kern="1200">
                        <a:solidFill>
                          <a:srgbClr val="000000"/>
                        </a:solidFill>
                        <a:latin typeface="+mn-lt"/>
                        <a:ea typeface="+mn-ea"/>
                        <a:cs typeface="+mn-cs"/>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3"/>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10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862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E8F6"/>
                    </a:solidFill>
                  </a:tcPr>
                </a:tc>
                <a:extLst>
                  <a:ext uri="{0D108BD9-81ED-4DB2-BD59-A6C34878D82A}">
                    <a16:rowId xmlns:a16="http://schemas.microsoft.com/office/drawing/2014/main" val="10005"/>
                  </a:ext>
                </a:extLst>
              </a:tr>
            </a:tbl>
          </a:graphicData>
        </a:graphic>
      </p:graphicFrame>
      <p:grpSp>
        <p:nvGrpSpPr>
          <p:cNvPr id="9" name="Post-It" descr="Post-it note to highlight text">
            <a:extLst>
              <a:ext uri="{FF2B5EF4-FFF2-40B4-BE49-F238E27FC236}">
                <a16:creationId xmlns:a16="http://schemas.microsoft.com/office/drawing/2014/main" id="{5DA29463-2EBE-A604-B49E-CCBCAA32826D}"/>
              </a:ext>
            </a:extLst>
          </p:cNvPr>
          <p:cNvGrpSpPr/>
          <p:nvPr/>
        </p:nvGrpSpPr>
        <p:grpSpPr>
          <a:xfrm>
            <a:off x="8727268" y="1979877"/>
            <a:ext cx="2626532" cy="4099294"/>
            <a:chOff x="7888590" y="3283384"/>
            <a:chExt cx="2626532" cy="4099294"/>
          </a:xfrm>
        </p:grpSpPr>
        <p:sp>
          <p:nvSpPr>
            <p:cNvPr id="10" name="Decorative-Blob">
              <a:extLst>
                <a:ext uri="{FF2B5EF4-FFF2-40B4-BE49-F238E27FC236}">
                  <a16:creationId xmlns:a16="http://schemas.microsoft.com/office/drawing/2014/main" id="{FBC3B332-0E1E-F212-4465-C250368EA10E}"/>
                </a:ext>
                <a:ext uri="{C183D7F6-B498-43B3-948B-1728B52AA6E4}">
                  <adec:decorative xmlns:adec="http://schemas.microsoft.com/office/drawing/2017/decorative" val="0"/>
                </a:ext>
              </a:extLst>
            </p:cNvPr>
            <p:cNvSpPr/>
            <p:nvPr/>
          </p:nvSpPr>
          <p:spPr>
            <a:xfrm>
              <a:off x="7888590" y="3758945"/>
              <a:ext cx="2626532" cy="3623733"/>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11" name="Main-Text" descr="Post-it note to highlight text">
              <a:extLst>
                <a:ext uri="{FF2B5EF4-FFF2-40B4-BE49-F238E27FC236}">
                  <a16:creationId xmlns:a16="http://schemas.microsoft.com/office/drawing/2014/main" id="{EEE82925-A33C-CE04-AAD1-96FFCF34AA80}"/>
                </a:ext>
              </a:extLst>
            </p:cNvPr>
            <p:cNvSpPr txBox="1"/>
            <p:nvPr/>
          </p:nvSpPr>
          <p:spPr>
            <a:xfrm>
              <a:off x="8025922" y="4045384"/>
              <a:ext cx="2252133" cy="3046988"/>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What do you notice about the location of the monuments? </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Are there any patterns to where monuments are built? </a:t>
              </a:r>
            </a:p>
            <a:p>
              <a:pPr algn="ctr"/>
              <a:endParaRPr lang="en-GB" sz="16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Are different types of monument found in certain places?</a:t>
              </a:r>
            </a:p>
          </p:txBody>
        </p:sp>
        <p:pic>
          <p:nvPicPr>
            <p:cNvPr id="12" name="Decorative-Washi" descr="Decorative shape">
              <a:extLst>
                <a:ext uri="{FF2B5EF4-FFF2-40B4-BE49-F238E27FC236}">
                  <a16:creationId xmlns:a16="http://schemas.microsoft.com/office/drawing/2014/main" id="{9D12276A-65FA-33B7-6D32-467F6DCD7F65}"/>
                </a:ext>
              </a:extLst>
            </p:cNvPr>
            <p:cNvPicPr>
              <a:picLocks noChangeAspect="1"/>
            </p:cNvPicPr>
            <p:nvPr/>
          </p:nvPicPr>
          <p:blipFill>
            <a:blip r:embed="rId3"/>
            <a:stretch>
              <a:fillRect/>
            </a:stretch>
          </p:blipFill>
          <p:spPr>
            <a:xfrm>
              <a:off x="8828138" y="3283384"/>
              <a:ext cx="647700" cy="762000"/>
            </a:xfrm>
            <a:prstGeom prst="rect">
              <a:avLst/>
            </a:prstGeom>
          </p:spPr>
        </p:pic>
      </p:grpSp>
    </p:spTree>
    <p:extLst>
      <p:ext uri="{BB962C8B-B14F-4D97-AF65-F5344CB8AC3E}">
        <p14:creationId xmlns:p14="http://schemas.microsoft.com/office/powerpoint/2010/main" val="1229771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E379-BACA-85BE-365B-63526B43F0FB}"/>
              </a:ext>
            </a:extLst>
          </p:cNvPr>
          <p:cNvSpPr>
            <a:spLocks noGrp="1"/>
          </p:cNvSpPr>
          <p:nvPr>
            <p:ph type="title"/>
          </p:nvPr>
        </p:nvSpPr>
        <p:spPr/>
        <p:txBody>
          <a:bodyPr/>
          <a:lstStyle/>
          <a:p>
            <a:r>
              <a:rPr lang="en-US" dirty="0"/>
              <a:t>2. The ‘Great and Good’ </a:t>
            </a:r>
            <a:r>
              <a:rPr lang="en-US" dirty="0">
                <a:solidFill>
                  <a:schemeClr val="bg1"/>
                </a:solidFill>
              </a:rPr>
              <a:t>1</a:t>
            </a:r>
          </a:p>
        </p:txBody>
      </p:sp>
      <p:sp>
        <p:nvSpPr>
          <p:cNvPr id="3" name="Content Placeholder 2">
            <a:extLst>
              <a:ext uri="{FF2B5EF4-FFF2-40B4-BE49-F238E27FC236}">
                <a16:creationId xmlns:a16="http://schemas.microsoft.com/office/drawing/2014/main" id="{7BE82AF1-3D65-7D65-E8E1-26E321EC1EA6}"/>
              </a:ext>
            </a:extLst>
          </p:cNvPr>
          <p:cNvSpPr>
            <a:spLocks noGrp="1"/>
          </p:cNvSpPr>
          <p:nvPr>
            <p:ph idx="1"/>
          </p:nvPr>
        </p:nvSpPr>
        <p:spPr>
          <a:xfrm>
            <a:off x="967687" y="1631609"/>
            <a:ext cx="9531776" cy="3112514"/>
          </a:xfrm>
        </p:spPr>
        <p:txBody>
          <a:bodyPr/>
          <a:lstStyle/>
          <a:p>
            <a:pPr marL="342900" lvl="0" indent="-342900">
              <a:spcBef>
                <a:spcPts val="600"/>
              </a:spcBef>
              <a:buFont typeface="Arial" panose="020B0604020202020204" pitchFamily="34" charset="0"/>
              <a:buChar char="•"/>
            </a:pPr>
            <a:r>
              <a:rPr lang="en-GB" sz="2800" dirty="0">
                <a:solidFill>
                  <a:prstClr val="black"/>
                </a:solidFill>
                <a:latin typeface="Arial" panose="020B0604020202020204" pitchFamily="34" charset="0"/>
                <a:cs typeface="Arial" panose="020B0604020202020204" pitchFamily="34" charset="0"/>
              </a:rPr>
              <a:t>What makes someone great?</a:t>
            </a:r>
          </a:p>
          <a:p>
            <a:pPr marL="342900" lvl="0" indent="-342900">
              <a:spcBef>
                <a:spcPts val="600"/>
              </a:spcBef>
              <a:buFont typeface="Arial" panose="020B0604020202020204" pitchFamily="34" charset="0"/>
              <a:buChar char="•"/>
            </a:pPr>
            <a:endParaRPr lang="en-GB" sz="2800" dirty="0">
              <a:solidFill>
                <a:prstClr val="black"/>
              </a:solidFill>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800" dirty="0">
                <a:solidFill>
                  <a:prstClr val="black"/>
                </a:solidFill>
                <a:latin typeface="Arial" panose="020B0604020202020204" pitchFamily="34" charset="0"/>
                <a:cs typeface="Arial" panose="020B0604020202020204" pitchFamily="34" charset="0"/>
              </a:rPr>
              <a:t>Who gets to be immortalised?</a:t>
            </a:r>
          </a:p>
          <a:p>
            <a:pPr marL="342900" indent="-342900">
              <a:spcBef>
                <a:spcPts val="600"/>
              </a:spcBef>
              <a:buFont typeface="Arial" panose="020B0604020202020204" pitchFamily="34" charset="0"/>
              <a:buChar char="•"/>
            </a:pPr>
            <a:endParaRPr lang="en-GB" sz="2800" dirty="0">
              <a:solidFill>
                <a:prstClr val="black"/>
              </a:solidFill>
              <a:latin typeface="Arial" panose="020B0604020202020204" pitchFamily="34" charset="0"/>
              <a:cs typeface="Arial" panose="020B0604020202020204" pitchFamily="34" charset="0"/>
            </a:endParaRPr>
          </a:p>
          <a:p>
            <a:pPr marL="342900" lvl="0" indent="-342900">
              <a:spcBef>
                <a:spcPts val="600"/>
              </a:spcBef>
              <a:buFont typeface="Arial" panose="020B0604020202020204" pitchFamily="34" charset="0"/>
              <a:buChar char="•"/>
            </a:pPr>
            <a:r>
              <a:rPr lang="en-GB" sz="2800" dirty="0">
                <a:solidFill>
                  <a:prstClr val="black"/>
                </a:solidFill>
                <a:latin typeface="Arial" panose="020B0604020202020204" pitchFamily="34" charset="0"/>
                <a:cs typeface="Arial" panose="020B0604020202020204" pitchFamily="34" charset="0"/>
              </a:rPr>
              <a:t>What qualities do you think someone should have</a:t>
            </a:r>
            <a:r>
              <a:rPr lang="en-GB" sz="2800" dirty="0">
                <a:latin typeface="Arial" panose="020B0604020202020204" pitchFamily="34" charset="0"/>
                <a:cs typeface="Arial" panose="020B0604020202020204" pitchFamily="34" charset="0"/>
              </a:rPr>
              <a:t>/ what </a:t>
            </a:r>
            <a:r>
              <a:rPr lang="en-GB" sz="2800" dirty="0">
                <a:solidFill>
                  <a:prstClr val="black"/>
                </a:solidFill>
                <a:latin typeface="Arial" panose="020B0604020202020204" pitchFamily="34" charset="0"/>
                <a:cs typeface="Arial" panose="020B0604020202020204" pitchFamily="34" charset="0"/>
              </a:rPr>
              <a:t>things </a:t>
            </a:r>
            <a:r>
              <a:rPr lang="en-GB" sz="2800" dirty="0">
                <a:latin typeface="Arial" panose="020B0604020202020204" pitchFamily="34" charset="0"/>
                <a:cs typeface="Arial" panose="020B0604020202020204" pitchFamily="34" charset="0"/>
              </a:rPr>
              <a:t>should they have </a:t>
            </a:r>
            <a:r>
              <a:rPr lang="en-GB" sz="2800" dirty="0">
                <a:solidFill>
                  <a:prstClr val="black"/>
                </a:solidFill>
                <a:latin typeface="Arial" panose="020B0604020202020204" pitchFamily="34" charset="0"/>
                <a:cs typeface="Arial" panose="020B0604020202020204" pitchFamily="34" charset="0"/>
              </a:rPr>
              <a:t>done to get immortalised? </a:t>
            </a:r>
          </a:p>
          <a:p>
            <a:pPr lvl="0" algn="ctr"/>
            <a:endParaRPr lang="en-GB" sz="28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129762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The ‘Great and Good’ </a:t>
            </a:r>
            <a:r>
              <a:rPr lang="en-US" dirty="0">
                <a:solidFill>
                  <a:schemeClr val="bg1"/>
                </a:solidFill>
              </a:rPr>
              <a:t>2</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481464" y="1542307"/>
            <a:ext cx="5072924" cy="4398066"/>
          </a:xfrm>
        </p:spPr>
        <p:txBody>
          <a:bodyPr/>
          <a:lstStyle/>
          <a:p>
            <a:r>
              <a:rPr lang="en-GB" sz="2000" dirty="0">
                <a:latin typeface="Arial" panose="020B0604020202020204" pitchFamily="34" charset="0"/>
                <a:cs typeface="Arial" panose="020B0604020202020204" pitchFamily="34" charset="0"/>
              </a:rPr>
              <a:t>Nelson’s column in Trafalgar Square is perhaps one of the most iconic examples of a statue or monument to a ‘Great Man’.</a:t>
            </a:r>
          </a:p>
          <a:p>
            <a:r>
              <a:rPr lang="en-GB" sz="2000" dirty="0">
                <a:latin typeface="Arial" panose="020B0604020202020204" pitchFamily="34" charset="0"/>
                <a:cs typeface="Arial" panose="020B0604020202020204" pitchFamily="34" charset="0"/>
              </a:rPr>
              <a:t>In the case of Admiral Lord Nelson, MP’s and members of the public wanted a statue to him because they thought he was a ‘national hero’, he had won the Battle of Trafalgar and had died serving his country. He was considered a great naval commander and military figure. </a:t>
            </a:r>
          </a:p>
          <a:p>
            <a:endParaRPr lang="en-GB" sz="20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But what makes someone ‘great’?</a:t>
            </a:r>
            <a:endParaRPr lang="en-US" sz="2400" b="1" dirty="0"/>
          </a:p>
        </p:txBody>
      </p:sp>
      <p:pic>
        <p:nvPicPr>
          <p:cNvPr id="4" name="Picture 3" descr="Photo of a statue of Nelson's Column">
            <a:extLst>
              <a:ext uri="{FF2B5EF4-FFF2-40B4-BE49-F238E27FC236}">
                <a16:creationId xmlns:a16="http://schemas.microsoft.com/office/drawing/2014/main" id="{E29F3C2B-232E-3734-8376-2C092AA4D5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72" r="41559"/>
          <a:stretch/>
        </p:blipFill>
        <p:spPr>
          <a:xfrm>
            <a:off x="6809148" y="450733"/>
            <a:ext cx="3401652" cy="5956534"/>
          </a:xfrm>
          <a:prstGeom prst="rect">
            <a:avLst/>
          </a:prstGeom>
        </p:spPr>
      </p:pic>
    </p:spTree>
    <p:extLst>
      <p:ext uri="{BB962C8B-B14F-4D97-AF65-F5344CB8AC3E}">
        <p14:creationId xmlns:p14="http://schemas.microsoft.com/office/powerpoint/2010/main" val="84603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Activity </a:t>
            </a:r>
            <a:r>
              <a:rPr lang="en-US" dirty="0">
                <a:solidFill>
                  <a:schemeClr val="bg1"/>
                </a:solidFill>
              </a:rPr>
              <a:t>7</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593224" y="1621460"/>
            <a:ext cx="4789630" cy="4398066"/>
          </a:xfrm>
        </p:spPr>
        <p:txBody>
          <a:bodyPr/>
          <a:lstStyle/>
          <a:p>
            <a:r>
              <a:rPr lang="en-GB" sz="2000" dirty="0">
                <a:latin typeface="Arial" panose="020B0604020202020204" pitchFamily="34" charset="0"/>
                <a:cs typeface="Arial" panose="020B0604020202020204" pitchFamily="34" charset="0"/>
              </a:rPr>
              <a:t>Look at the images and descriptions of the ‘traditional’ monuments on the following slides. You may also need to research the people remembered.</a:t>
            </a:r>
          </a:p>
          <a:p>
            <a:r>
              <a:rPr lang="en-GB" sz="2000" b="1" dirty="0">
                <a:latin typeface="Arial" panose="020B0604020202020204" pitchFamily="34" charset="0"/>
                <a:cs typeface="Arial" panose="020B0604020202020204" pitchFamily="34" charset="0"/>
              </a:rPr>
              <a:t>What are the qualities that the people remembered have?</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As you look at the monuments start to think of some adjectives you could use to describe the people being immortalised, such as:</a:t>
            </a:r>
          </a:p>
        </p:txBody>
      </p:sp>
      <p:grpSp>
        <p:nvGrpSpPr>
          <p:cNvPr id="5" name="Washi" descr="Washi tape">
            <a:extLst>
              <a:ext uri="{FF2B5EF4-FFF2-40B4-BE49-F238E27FC236}">
                <a16:creationId xmlns:a16="http://schemas.microsoft.com/office/drawing/2014/main" id="{ABA19CE3-0634-5E12-24D7-72782BD0CC1B}"/>
              </a:ext>
            </a:extLst>
          </p:cNvPr>
          <p:cNvGrpSpPr/>
          <p:nvPr/>
        </p:nvGrpSpPr>
        <p:grpSpPr>
          <a:xfrm>
            <a:off x="393371" y="5154011"/>
            <a:ext cx="1699655" cy="548526"/>
            <a:chOff x="7229093" y="392172"/>
            <a:chExt cx="1699655" cy="548526"/>
          </a:xfrm>
        </p:grpSpPr>
        <p:sp>
          <p:nvSpPr>
            <p:cNvPr id="6" name="Picture 9">
              <a:extLst>
                <a:ext uri="{FF2B5EF4-FFF2-40B4-BE49-F238E27FC236}">
                  <a16:creationId xmlns:a16="http://schemas.microsoft.com/office/drawing/2014/main" id="{BF433277-4937-7FAD-6834-286B22114246}"/>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E4FD935F-C0EE-FEC6-FF95-6AEC5C5CF4B2}"/>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Brave</a:t>
              </a:r>
            </a:p>
          </p:txBody>
        </p:sp>
      </p:grpSp>
      <p:grpSp>
        <p:nvGrpSpPr>
          <p:cNvPr id="8" name="Washi" descr="Washi tape">
            <a:extLst>
              <a:ext uri="{FF2B5EF4-FFF2-40B4-BE49-F238E27FC236}">
                <a16:creationId xmlns:a16="http://schemas.microsoft.com/office/drawing/2014/main" id="{01B7E72B-81B0-8DAB-DFFE-73481602E931}"/>
              </a:ext>
            </a:extLst>
          </p:cNvPr>
          <p:cNvGrpSpPr/>
          <p:nvPr/>
        </p:nvGrpSpPr>
        <p:grpSpPr>
          <a:xfrm>
            <a:off x="1929032" y="5660509"/>
            <a:ext cx="1921019" cy="721375"/>
            <a:chOff x="7131371" y="1035247"/>
            <a:chExt cx="1921019" cy="721375"/>
          </a:xfrm>
        </p:grpSpPr>
        <p:sp>
          <p:nvSpPr>
            <p:cNvPr id="9" name="Picture 9">
              <a:extLst>
                <a:ext uri="{FF2B5EF4-FFF2-40B4-BE49-F238E27FC236}">
                  <a16:creationId xmlns:a16="http://schemas.microsoft.com/office/drawing/2014/main" id="{85AFC490-69D1-4BE7-E949-B3F01589EAEA}"/>
                </a:ext>
                <a:ext uri="{C183D7F6-B498-43B3-948B-1728B52AA6E4}">
                  <adec:decorative xmlns:adec="http://schemas.microsoft.com/office/drawing/2017/decorative" val="1"/>
                </a:ext>
              </a:extLst>
            </p:cNvPr>
            <p:cNvSpPr/>
            <p:nvPr/>
          </p:nvSpPr>
          <p:spPr>
            <a:xfrm>
              <a:off x="7131371" y="1035247"/>
              <a:ext cx="1921019" cy="721375"/>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D18C4047-5D90-8B6B-27DE-633EE15245C3}"/>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Talented</a:t>
              </a:r>
            </a:p>
          </p:txBody>
        </p:sp>
      </p:grpSp>
      <p:grpSp>
        <p:nvGrpSpPr>
          <p:cNvPr id="11" name="Washi" descr="Washi tape">
            <a:extLst>
              <a:ext uri="{FF2B5EF4-FFF2-40B4-BE49-F238E27FC236}">
                <a16:creationId xmlns:a16="http://schemas.microsoft.com/office/drawing/2014/main" id="{0ED3B5A5-2ABD-09BA-1505-CFBABA804E48}"/>
              </a:ext>
            </a:extLst>
          </p:cNvPr>
          <p:cNvGrpSpPr/>
          <p:nvPr/>
        </p:nvGrpSpPr>
        <p:grpSpPr>
          <a:xfrm>
            <a:off x="3710734" y="5046573"/>
            <a:ext cx="1835524" cy="721374"/>
            <a:chOff x="9502807" y="1517939"/>
            <a:chExt cx="1835524" cy="721374"/>
          </a:xfrm>
        </p:grpSpPr>
        <p:pic>
          <p:nvPicPr>
            <p:cNvPr id="12" name="Picture 11">
              <a:extLst>
                <a:ext uri="{FF2B5EF4-FFF2-40B4-BE49-F238E27FC236}">
                  <a16:creationId xmlns:a16="http://schemas.microsoft.com/office/drawing/2014/main" id="{CABCED4E-E187-3734-BC10-B0A147905C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2807" y="1517939"/>
              <a:ext cx="1835524" cy="721374"/>
            </a:xfrm>
            <a:prstGeom prst="rect">
              <a:avLst/>
            </a:prstGeom>
          </p:spPr>
        </p:pic>
        <p:sp>
          <p:nvSpPr>
            <p:cNvPr id="13" name="Text Placeholder">
              <a:extLst>
                <a:ext uri="{FF2B5EF4-FFF2-40B4-BE49-F238E27FC236}">
                  <a16:creationId xmlns:a16="http://schemas.microsoft.com/office/drawing/2014/main" id="{17CC2033-5122-AF9A-6B71-51CDAD776006}"/>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Wealthy</a:t>
              </a:r>
            </a:p>
          </p:txBody>
        </p:sp>
      </p:grpSp>
      <p:pic>
        <p:nvPicPr>
          <p:cNvPr id="4" name="Picture 3" descr="Photo of a statue of Nelson's Column">
            <a:extLst>
              <a:ext uri="{FF2B5EF4-FFF2-40B4-BE49-F238E27FC236}">
                <a16:creationId xmlns:a16="http://schemas.microsoft.com/office/drawing/2014/main" id="{E29F3C2B-232E-3734-8376-2C092AA4D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72" r="41559"/>
          <a:stretch/>
        </p:blipFill>
        <p:spPr>
          <a:xfrm>
            <a:off x="6809148" y="450733"/>
            <a:ext cx="3401652" cy="5956534"/>
          </a:xfrm>
          <a:prstGeom prst="rect">
            <a:avLst/>
          </a:prstGeom>
        </p:spPr>
      </p:pic>
    </p:spTree>
    <p:extLst>
      <p:ext uri="{BB962C8B-B14F-4D97-AF65-F5344CB8AC3E}">
        <p14:creationId xmlns:p14="http://schemas.microsoft.com/office/powerpoint/2010/main" val="132761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a:t>
            </a:r>
          </a:p>
        </p:txBody>
      </p:sp>
      <p:pic>
        <p:nvPicPr>
          <p:cNvPr id="13" name="Picture Placeholder 12" descr="A statue of a person on a horse&#10;">
            <a:extLst>
              <a:ext uri="{FF2B5EF4-FFF2-40B4-BE49-F238E27FC236}">
                <a16:creationId xmlns:a16="http://schemas.microsoft.com/office/drawing/2014/main" id="{5F536E59-B091-794B-D40A-EA4A59179371}"/>
              </a:ext>
            </a:extLst>
          </p:cNvPr>
          <p:cNvPicPr>
            <a:picLocks noGrp="1" noChangeAspect="1"/>
          </p:cNvPicPr>
          <p:nvPr>
            <p:ph type="pic" sz="quarter" idx="13"/>
          </p:nvPr>
        </p:nvPicPr>
        <p:blipFill rotWithShape="1">
          <a:blip r:embed="rId3"/>
          <a:srcRect l="9" t="3074" r="-9" b="23144"/>
          <a:stretch/>
        </p:blipFill>
        <p:spPr>
          <a:xfrm>
            <a:off x="743510" y="1014136"/>
            <a:ext cx="4204166" cy="3070506"/>
          </a:xfrm>
        </p:spPr>
      </p:pic>
      <p:grpSp>
        <p:nvGrpSpPr>
          <p:cNvPr id="16" name="Washi">
            <a:extLst>
              <a:ext uri="{FF2B5EF4-FFF2-40B4-BE49-F238E27FC236}">
                <a16:creationId xmlns:a16="http://schemas.microsoft.com/office/drawing/2014/main" id="{5A1927B2-33EC-E79E-3C18-9EAC4D0609C0}"/>
              </a:ext>
              <a:ext uri="{C183D7F6-B498-43B3-948B-1728B52AA6E4}">
                <adec:decorative xmlns:adec="http://schemas.microsoft.com/office/drawing/2017/decorative" val="1"/>
              </a:ext>
            </a:extLst>
          </p:cNvPr>
          <p:cNvGrpSpPr/>
          <p:nvPr/>
        </p:nvGrpSpPr>
        <p:grpSpPr>
          <a:xfrm>
            <a:off x="3395770" y="3305834"/>
            <a:ext cx="1457889" cy="587831"/>
            <a:chOff x="9704512" y="1541284"/>
            <a:chExt cx="1457889" cy="587831"/>
          </a:xfrm>
        </p:grpSpPr>
        <p:pic>
          <p:nvPicPr>
            <p:cNvPr id="17" name="Picture 16">
              <a:extLst>
                <a:ext uri="{FF2B5EF4-FFF2-40B4-BE49-F238E27FC236}">
                  <a16:creationId xmlns:a16="http://schemas.microsoft.com/office/drawing/2014/main" id="{08931FAE-19AA-E32A-DF48-61A9B69689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43767" y="1541284"/>
              <a:ext cx="1153660" cy="587831"/>
            </a:xfrm>
            <a:prstGeom prst="rect">
              <a:avLst/>
            </a:prstGeom>
          </p:spPr>
        </p:pic>
        <p:sp>
          <p:nvSpPr>
            <p:cNvPr id="18" name="Text Placeholder">
              <a:extLst>
                <a:ext uri="{FF2B5EF4-FFF2-40B4-BE49-F238E27FC236}">
                  <a16:creationId xmlns:a16="http://schemas.microsoft.com/office/drawing/2014/main" id="{661FB039-709E-D0D8-0C92-078850F4E307}"/>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Duke</a:t>
              </a:r>
              <a:r>
                <a:rPr lang="en-GB" sz="1400" b="1" baseline="0" dirty="0">
                  <a:latin typeface="Arial" panose="020B0604020202020204" pitchFamily="34" charset="0"/>
                  <a:cs typeface="Arial" panose="020B0604020202020204" pitchFamily="34" charset="0"/>
                </a:rPr>
                <a:t> of Wellington</a:t>
              </a:r>
              <a:endParaRPr lang="en-US" dirty="0"/>
            </a:p>
          </p:txBody>
        </p:sp>
      </p:gr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5270872" y="1197871"/>
            <a:ext cx="5905354" cy="2035577"/>
          </a:xfrm>
        </p:spPr>
        <p:txBody>
          <a:bodyPr/>
          <a:lstStyle/>
          <a:p>
            <a:r>
              <a:rPr lang="en-GB" sz="2000" b="1" dirty="0">
                <a:latin typeface="Arial" panose="020B0604020202020204" pitchFamily="34" charset="0"/>
                <a:cs typeface="Arial" panose="020B0604020202020204" pitchFamily="34" charset="0"/>
              </a:rPr>
              <a:t>Duke</a:t>
            </a:r>
            <a:r>
              <a:rPr lang="en-GB" sz="2000" b="1" baseline="0" dirty="0">
                <a:latin typeface="Arial" panose="020B0604020202020204" pitchFamily="34" charset="0"/>
                <a:cs typeface="Arial" panose="020B0604020202020204" pitchFamily="34" charset="0"/>
              </a:rPr>
              <a:t> of Wellington, </a:t>
            </a:r>
            <a:r>
              <a:rPr lang="en-GB" sz="2000" b="1" dirty="0">
                <a:latin typeface="Arial" panose="020B0604020202020204" pitchFamily="34" charset="0"/>
                <a:cs typeface="Arial" panose="020B0604020202020204" pitchFamily="34" charset="0"/>
              </a:rPr>
              <a:t>London </a:t>
            </a:r>
          </a:p>
          <a:p>
            <a:r>
              <a:rPr lang="en-GB" sz="2000" b="0" dirty="0">
                <a:latin typeface="Arial" panose="020B0604020202020204" pitchFamily="34" charset="0"/>
                <a:cs typeface="Arial" panose="020B0604020202020204" pitchFamily="34" charset="0"/>
                <a:hlinkClick r:id="rId5"/>
              </a:rPr>
              <a:t>Arthur Wellesley, 1st Duke of Wellington </a:t>
            </a:r>
            <a:r>
              <a:rPr lang="en-GB" sz="2000" b="0" dirty="0">
                <a:latin typeface="Arial" panose="020B0604020202020204" pitchFamily="34" charset="0"/>
                <a:cs typeface="Arial" panose="020B0604020202020204" pitchFamily="34" charset="0"/>
              </a:rPr>
              <a:t>was an Anglo-Irish soldier and statesman who was one of the leading military and political figures of 19th-century Britain, serving twice as Prime Minister.</a:t>
            </a:r>
          </a:p>
          <a:p>
            <a:endParaRPr lang="en-US" dirty="0"/>
          </a:p>
        </p:txBody>
      </p:sp>
      <p:sp>
        <p:nvSpPr>
          <p:cNvPr id="11" name="TextBox 10">
            <a:extLst>
              <a:ext uri="{FF2B5EF4-FFF2-40B4-BE49-F238E27FC236}">
                <a16:creationId xmlns:a16="http://schemas.microsoft.com/office/drawing/2014/main" id="{02F3B6C8-AD1A-0418-0F3B-52ED295672D6}"/>
              </a:ext>
            </a:extLst>
          </p:cNvPr>
          <p:cNvSpPr txBox="1"/>
          <p:nvPr/>
        </p:nvSpPr>
        <p:spPr>
          <a:xfrm>
            <a:off x="357188" y="4553882"/>
            <a:ext cx="5481815" cy="1938992"/>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The Beatles, Liverpool </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hlinkClick r:id="rId6"/>
              </a:rPr>
              <a:t>The Beatles </a:t>
            </a:r>
            <a:r>
              <a:rPr lang="en-GB" sz="2000" dirty="0">
                <a:latin typeface="Arial" panose="020B0604020202020204" pitchFamily="34" charset="0"/>
                <a:cs typeface="Arial" panose="020B0604020202020204" pitchFamily="34" charset="0"/>
              </a:rPr>
              <a:t>were an English rock band formed in Liverpool in 1960. They are the best-selling music act of all time and hold the records for most number ones on the UK Album and Singles charts.</a:t>
            </a:r>
          </a:p>
        </p:txBody>
      </p:sp>
      <p:pic>
        <p:nvPicPr>
          <p:cNvPr id="15" name="Picture Placeholder 14" descr="A group of statues of men walking&#10;&#10;">
            <a:extLst>
              <a:ext uri="{FF2B5EF4-FFF2-40B4-BE49-F238E27FC236}">
                <a16:creationId xmlns:a16="http://schemas.microsoft.com/office/drawing/2014/main" id="{2C3A4BD4-D539-B462-5CF8-9CE51D3511C2}"/>
              </a:ext>
            </a:extLst>
          </p:cNvPr>
          <p:cNvPicPr>
            <a:picLocks noGrp="1" noChangeAspect="1"/>
          </p:cNvPicPr>
          <p:nvPr>
            <p:ph type="pic" sz="quarter" idx="14"/>
          </p:nvPr>
        </p:nvPicPr>
        <p:blipFill rotWithShape="1">
          <a:blip r:embed="rId7"/>
          <a:srcRect l="7853" r="-78" b="4916"/>
          <a:stretch/>
        </p:blipFill>
        <p:spPr>
          <a:xfrm>
            <a:off x="6626640" y="3242131"/>
            <a:ext cx="4821850" cy="3373200"/>
          </a:xfrm>
        </p:spPr>
      </p:pic>
      <p:grpSp>
        <p:nvGrpSpPr>
          <p:cNvPr id="19" name="Washi">
            <a:extLst>
              <a:ext uri="{FF2B5EF4-FFF2-40B4-BE49-F238E27FC236}">
                <a16:creationId xmlns:a16="http://schemas.microsoft.com/office/drawing/2014/main" id="{46BCAE13-5EA5-E703-D948-3E3112DB9A3C}"/>
              </a:ext>
              <a:ext uri="{C183D7F6-B498-43B3-948B-1728B52AA6E4}">
                <adec:decorative xmlns:adec="http://schemas.microsoft.com/office/drawing/2017/decorative" val="1"/>
              </a:ext>
            </a:extLst>
          </p:cNvPr>
          <p:cNvGrpSpPr/>
          <p:nvPr/>
        </p:nvGrpSpPr>
        <p:grpSpPr>
          <a:xfrm>
            <a:off x="5773085" y="6027500"/>
            <a:ext cx="1457889" cy="587831"/>
            <a:chOff x="9704512" y="1541284"/>
            <a:chExt cx="1457889" cy="587831"/>
          </a:xfrm>
        </p:grpSpPr>
        <p:pic>
          <p:nvPicPr>
            <p:cNvPr id="20" name="Picture 19">
              <a:extLst>
                <a:ext uri="{FF2B5EF4-FFF2-40B4-BE49-F238E27FC236}">
                  <a16:creationId xmlns:a16="http://schemas.microsoft.com/office/drawing/2014/main" id="{2EB1FBF1-4723-F953-3EE9-504F02D11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4512" y="1541284"/>
              <a:ext cx="1457889" cy="587831"/>
            </a:xfrm>
            <a:prstGeom prst="rect">
              <a:avLst/>
            </a:prstGeom>
          </p:spPr>
        </p:pic>
        <p:sp>
          <p:nvSpPr>
            <p:cNvPr id="21" name="Text Placeholder">
              <a:extLst>
                <a:ext uri="{FF2B5EF4-FFF2-40B4-BE49-F238E27FC236}">
                  <a16:creationId xmlns:a16="http://schemas.microsoft.com/office/drawing/2014/main" id="{6E6773BC-18C9-DBFA-8AFE-D8F2FB00AD7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The Beatles</a:t>
              </a:r>
              <a:endParaRPr lang="en-US" dirty="0"/>
            </a:p>
          </p:txBody>
        </p:sp>
      </p:grpSp>
    </p:spTree>
    <p:extLst>
      <p:ext uri="{BB962C8B-B14F-4D97-AF65-F5344CB8AC3E}">
        <p14:creationId xmlns:p14="http://schemas.microsoft.com/office/powerpoint/2010/main" val="2813877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2</a:t>
            </a:r>
          </a:p>
        </p:txBody>
      </p:sp>
      <p:pic>
        <p:nvPicPr>
          <p:cNvPr id="13" name="Picture Placeholder 12" descr="A building with a dome and a green roof&#10;">
            <a:extLst>
              <a:ext uri="{FF2B5EF4-FFF2-40B4-BE49-F238E27FC236}">
                <a16:creationId xmlns:a16="http://schemas.microsoft.com/office/drawing/2014/main" id="{5F536E59-B091-794B-D40A-EA4A59179371}"/>
              </a:ext>
              <a:ext uri="{C183D7F6-B498-43B3-948B-1728B52AA6E4}">
                <adec:decorative xmlns:adec="http://schemas.microsoft.com/office/drawing/2017/decorative" val="0"/>
              </a:ext>
            </a:extLst>
          </p:cNvPr>
          <p:cNvPicPr>
            <a:picLocks noGrp="1" noChangeAspect="1"/>
          </p:cNvPicPr>
          <p:nvPr>
            <p:ph type="pic" sz="quarter" idx="13"/>
          </p:nvPr>
        </p:nvPicPr>
        <p:blipFill>
          <a:blip r:embed="rId3"/>
          <a:srcRect t="10391" b="10391"/>
          <a:stretch/>
        </p:blipFill>
        <p:spPr>
          <a:xfrm>
            <a:off x="743510" y="1014136"/>
            <a:ext cx="4204166" cy="3070506"/>
          </a:xfrm>
        </p:spPr>
      </p:pic>
      <p:grpSp>
        <p:nvGrpSpPr>
          <p:cNvPr id="16" name="Washi">
            <a:extLst>
              <a:ext uri="{FF2B5EF4-FFF2-40B4-BE49-F238E27FC236}">
                <a16:creationId xmlns:a16="http://schemas.microsoft.com/office/drawing/2014/main" id="{5A1927B2-33EC-E79E-3C18-9EAC4D0609C0}"/>
              </a:ext>
              <a:ext uri="{C183D7F6-B498-43B3-948B-1728B52AA6E4}">
                <adec:decorative xmlns:adec="http://schemas.microsoft.com/office/drawing/2017/decorative" val="1"/>
              </a:ext>
            </a:extLst>
          </p:cNvPr>
          <p:cNvGrpSpPr/>
          <p:nvPr/>
        </p:nvGrpSpPr>
        <p:grpSpPr>
          <a:xfrm>
            <a:off x="3395770" y="3305834"/>
            <a:ext cx="1457889" cy="587831"/>
            <a:chOff x="9704512" y="1541284"/>
            <a:chExt cx="1457889" cy="587831"/>
          </a:xfrm>
        </p:grpSpPr>
        <p:pic>
          <p:nvPicPr>
            <p:cNvPr id="17" name="Picture 16">
              <a:extLst>
                <a:ext uri="{FF2B5EF4-FFF2-40B4-BE49-F238E27FC236}">
                  <a16:creationId xmlns:a16="http://schemas.microsoft.com/office/drawing/2014/main" id="{08931FAE-19AA-E32A-DF48-61A9B69689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43767" y="1541284"/>
              <a:ext cx="1153660" cy="587831"/>
            </a:xfrm>
            <a:prstGeom prst="rect">
              <a:avLst/>
            </a:prstGeom>
          </p:spPr>
        </p:pic>
        <p:sp>
          <p:nvSpPr>
            <p:cNvPr id="18" name="Text Placeholder">
              <a:extLst>
                <a:ext uri="{FF2B5EF4-FFF2-40B4-BE49-F238E27FC236}">
                  <a16:creationId xmlns:a16="http://schemas.microsoft.com/office/drawing/2014/main" id="{661FB039-709E-D0D8-0C92-078850F4E307}"/>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The Ashton Memorial</a:t>
              </a:r>
              <a:endParaRPr lang="en-US" dirty="0"/>
            </a:p>
          </p:txBody>
        </p:sp>
      </p:gr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5270872" y="1197871"/>
            <a:ext cx="5905354" cy="2035577"/>
          </a:xfrm>
        </p:spPr>
        <p:txBody>
          <a:bodyPr/>
          <a:lstStyle/>
          <a:p>
            <a:r>
              <a:rPr lang="en-GB" sz="2000" b="1" dirty="0">
                <a:latin typeface="Arial" panose="020B0604020202020204" pitchFamily="34" charset="0"/>
                <a:cs typeface="Arial" panose="020B0604020202020204" pitchFamily="34" charset="0"/>
              </a:rPr>
              <a:t>The Ashton Memorial, Lancaster</a:t>
            </a:r>
          </a:p>
          <a:p>
            <a:r>
              <a:rPr lang="en-GB" sz="2000" b="0" dirty="0">
                <a:latin typeface="Arial" panose="020B0604020202020204" pitchFamily="34" charset="0"/>
                <a:cs typeface="Arial" panose="020B0604020202020204" pitchFamily="34" charset="0"/>
                <a:hlinkClick r:id="rId5"/>
              </a:rPr>
              <a:t>The Ashton Memorial</a:t>
            </a:r>
            <a:r>
              <a:rPr lang="en-GB" sz="2000" b="0" baseline="0" dirty="0">
                <a:latin typeface="Arial" panose="020B0604020202020204" pitchFamily="34" charset="0"/>
                <a:cs typeface="Arial" panose="020B0604020202020204" pitchFamily="34" charset="0"/>
              </a:rPr>
              <a:t> is a folly in </a:t>
            </a:r>
            <a:r>
              <a:rPr lang="en-GB" sz="2000" b="0" dirty="0">
                <a:latin typeface="Arial" panose="020B0604020202020204" pitchFamily="34" charset="0"/>
                <a:cs typeface="Arial" panose="020B0604020202020204" pitchFamily="34" charset="0"/>
              </a:rPr>
              <a:t>Williamson Park, Lancaster. It</a:t>
            </a:r>
            <a:r>
              <a:rPr lang="en-GB" sz="2000" b="0" baseline="0" dirty="0">
                <a:latin typeface="Arial" panose="020B0604020202020204" pitchFamily="34" charset="0"/>
                <a:cs typeface="Arial" panose="020B0604020202020204" pitchFamily="34" charset="0"/>
              </a:rPr>
              <a:t> was b</a:t>
            </a:r>
            <a:r>
              <a:rPr lang="en-GB" sz="2000" b="0" dirty="0">
                <a:latin typeface="Arial" panose="020B0604020202020204" pitchFamily="34" charset="0"/>
                <a:cs typeface="Arial" panose="020B0604020202020204" pitchFamily="34" charset="0"/>
              </a:rPr>
              <a:t>uilt between 1907 and 1909.</a:t>
            </a:r>
            <a:r>
              <a:rPr lang="en-GB" sz="2000" b="0" baseline="0" dirty="0">
                <a:latin typeface="Arial" panose="020B0604020202020204" pitchFamily="34" charset="0"/>
                <a:cs typeface="Arial" panose="020B0604020202020204" pitchFamily="34" charset="0"/>
              </a:rPr>
              <a:t> I</a:t>
            </a:r>
            <a:r>
              <a:rPr lang="en-GB" sz="2000" b="0" dirty="0">
                <a:latin typeface="Arial" panose="020B0604020202020204" pitchFamily="34" charset="0"/>
                <a:cs typeface="Arial" panose="020B0604020202020204" pitchFamily="34" charset="0"/>
              </a:rPr>
              <a:t>t commemorates Jess, the second wife of James Williamson who was a very successful local businessman.</a:t>
            </a:r>
          </a:p>
        </p:txBody>
      </p:sp>
      <p:sp>
        <p:nvSpPr>
          <p:cNvPr id="11" name="TextBox 10">
            <a:extLst>
              <a:ext uri="{FF2B5EF4-FFF2-40B4-BE49-F238E27FC236}">
                <a16:creationId xmlns:a16="http://schemas.microsoft.com/office/drawing/2014/main" id="{02F3B6C8-AD1A-0418-0F3B-52ED295672D6}"/>
              </a:ext>
            </a:extLst>
          </p:cNvPr>
          <p:cNvSpPr txBox="1"/>
          <p:nvPr/>
        </p:nvSpPr>
        <p:spPr>
          <a:xfrm>
            <a:off x="357188" y="4553882"/>
            <a:ext cx="5481815" cy="1938992"/>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David Bowie, Brixton, London</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hlinkClick r:id="rId6"/>
              </a:rPr>
              <a:t>David Bowie </a:t>
            </a:r>
            <a:r>
              <a:rPr lang="en-GB" sz="2000" dirty="0">
                <a:latin typeface="Arial" panose="020B0604020202020204" pitchFamily="34" charset="0"/>
                <a:cs typeface="Arial" panose="020B0604020202020204" pitchFamily="34" charset="0"/>
              </a:rPr>
              <a:t>was an English singer, songwriter and actor who is often considered to be one of the most influential musicians of the 20th century. When he died in 2016, fans made this mural and memorial in Brixton to him.</a:t>
            </a:r>
          </a:p>
        </p:txBody>
      </p:sp>
      <p:pic>
        <p:nvPicPr>
          <p:cNvPr id="15" name="Picture Placeholder 14" descr="A mural of David Bowies ">
            <a:extLst>
              <a:ext uri="{FF2B5EF4-FFF2-40B4-BE49-F238E27FC236}">
                <a16:creationId xmlns:a16="http://schemas.microsoft.com/office/drawing/2014/main" id="{2C3A4BD4-D539-B462-5CF8-9CE51D3511C2}"/>
              </a:ext>
              <a:ext uri="{C183D7F6-B498-43B3-948B-1728B52AA6E4}">
                <adec:decorative xmlns:adec="http://schemas.microsoft.com/office/drawing/2017/decorative" val="0"/>
              </a:ext>
            </a:extLst>
          </p:cNvPr>
          <p:cNvPicPr>
            <a:picLocks noGrp="1" noChangeAspect="1"/>
          </p:cNvPicPr>
          <p:nvPr>
            <p:ph type="pic" sz="quarter" idx="14"/>
          </p:nvPr>
        </p:nvPicPr>
        <p:blipFill>
          <a:blip r:embed="rId7"/>
          <a:srcRect l="2520" r="2520"/>
          <a:stretch/>
        </p:blipFill>
        <p:spPr>
          <a:xfrm>
            <a:off x="6626640" y="3242131"/>
            <a:ext cx="4821850" cy="3373200"/>
          </a:xfrm>
        </p:spPr>
      </p:pic>
      <p:grpSp>
        <p:nvGrpSpPr>
          <p:cNvPr id="19" name="Washi">
            <a:extLst>
              <a:ext uri="{FF2B5EF4-FFF2-40B4-BE49-F238E27FC236}">
                <a16:creationId xmlns:a16="http://schemas.microsoft.com/office/drawing/2014/main" id="{46BCAE13-5EA5-E703-D948-3E3112DB9A3C}"/>
              </a:ext>
              <a:ext uri="{C183D7F6-B498-43B3-948B-1728B52AA6E4}">
                <adec:decorative xmlns:adec="http://schemas.microsoft.com/office/drawing/2017/decorative" val="1"/>
              </a:ext>
            </a:extLst>
          </p:cNvPr>
          <p:cNvGrpSpPr/>
          <p:nvPr/>
        </p:nvGrpSpPr>
        <p:grpSpPr>
          <a:xfrm>
            <a:off x="5773085" y="6027500"/>
            <a:ext cx="1457889" cy="587831"/>
            <a:chOff x="9704512" y="1541284"/>
            <a:chExt cx="1457889" cy="587831"/>
          </a:xfrm>
        </p:grpSpPr>
        <p:pic>
          <p:nvPicPr>
            <p:cNvPr id="20" name="Picture 19">
              <a:extLst>
                <a:ext uri="{FF2B5EF4-FFF2-40B4-BE49-F238E27FC236}">
                  <a16:creationId xmlns:a16="http://schemas.microsoft.com/office/drawing/2014/main" id="{2EB1FBF1-4723-F953-3EE9-504F02D11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4512" y="1541284"/>
              <a:ext cx="1457889" cy="587831"/>
            </a:xfrm>
            <a:prstGeom prst="rect">
              <a:avLst/>
            </a:prstGeom>
          </p:spPr>
        </p:pic>
        <p:sp>
          <p:nvSpPr>
            <p:cNvPr id="21" name="Text Placeholder">
              <a:extLst>
                <a:ext uri="{FF2B5EF4-FFF2-40B4-BE49-F238E27FC236}">
                  <a16:creationId xmlns:a16="http://schemas.microsoft.com/office/drawing/2014/main" id="{6E6773BC-18C9-DBFA-8AFE-D8F2FB00AD7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David Bowie</a:t>
              </a:r>
              <a:endParaRPr lang="en-US" dirty="0"/>
            </a:p>
          </p:txBody>
        </p:sp>
      </p:grpSp>
    </p:spTree>
    <p:extLst>
      <p:ext uri="{BB962C8B-B14F-4D97-AF65-F5344CB8AC3E}">
        <p14:creationId xmlns:p14="http://schemas.microsoft.com/office/powerpoint/2010/main" val="403599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3</a:t>
            </a:r>
          </a:p>
        </p:txBody>
      </p:sp>
      <p:pic>
        <p:nvPicPr>
          <p:cNvPr id="13" name="Picture Placeholder 12" descr="A wooden bench around a tree&#10;&#10;">
            <a:extLst>
              <a:ext uri="{FF2B5EF4-FFF2-40B4-BE49-F238E27FC236}">
                <a16:creationId xmlns:a16="http://schemas.microsoft.com/office/drawing/2014/main" id="{5F536E59-B091-794B-D40A-EA4A59179371}"/>
              </a:ext>
            </a:extLst>
          </p:cNvPr>
          <p:cNvPicPr>
            <a:picLocks noGrp="1" noChangeAspect="1"/>
          </p:cNvPicPr>
          <p:nvPr>
            <p:ph type="pic" sz="quarter" idx="13"/>
          </p:nvPr>
        </p:nvPicPr>
        <p:blipFill>
          <a:blip r:embed="rId3"/>
          <a:srcRect l="5645" r="5645"/>
          <a:stretch/>
        </p:blipFill>
        <p:spPr>
          <a:xfrm>
            <a:off x="743510" y="1014136"/>
            <a:ext cx="4204166" cy="3070506"/>
          </a:xfrm>
        </p:spPr>
      </p:pic>
      <p:grpSp>
        <p:nvGrpSpPr>
          <p:cNvPr id="16" name="Washi">
            <a:extLst>
              <a:ext uri="{FF2B5EF4-FFF2-40B4-BE49-F238E27FC236}">
                <a16:creationId xmlns:a16="http://schemas.microsoft.com/office/drawing/2014/main" id="{5A1927B2-33EC-E79E-3C18-9EAC4D0609C0}"/>
              </a:ext>
              <a:ext uri="{C183D7F6-B498-43B3-948B-1728B52AA6E4}">
                <adec:decorative xmlns:adec="http://schemas.microsoft.com/office/drawing/2017/decorative" val="1"/>
              </a:ext>
            </a:extLst>
          </p:cNvPr>
          <p:cNvGrpSpPr/>
          <p:nvPr/>
        </p:nvGrpSpPr>
        <p:grpSpPr>
          <a:xfrm>
            <a:off x="3301753" y="3305834"/>
            <a:ext cx="1551906" cy="587831"/>
            <a:chOff x="9610495" y="1541284"/>
            <a:chExt cx="1551906" cy="587831"/>
          </a:xfrm>
        </p:grpSpPr>
        <p:pic>
          <p:nvPicPr>
            <p:cNvPr id="17" name="Picture 16">
              <a:extLst>
                <a:ext uri="{FF2B5EF4-FFF2-40B4-BE49-F238E27FC236}">
                  <a16:creationId xmlns:a16="http://schemas.microsoft.com/office/drawing/2014/main" id="{08931FAE-19AA-E32A-DF48-61A9B69689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10495" y="1541284"/>
              <a:ext cx="1551906" cy="587831"/>
            </a:xfrm>
            <a:prstGeom prst="rect">
              <a:avLst/>
            </a:prstGeom>
          </p:spPr>
        </p:pic>
        <p:sp>
          <p:nvSpPr>
            <p:cNvPr id="18" name="Text Placeholder">
              <a:extLst>
                <a:ext uri="{FF2B5EF4-FFF2-40B4-BE49-F238E27FC236}">
                  <a16:creationId xmlns:a16="http://schemas.microsoft.com/office/drawing/2014/main" id="{661FB039-709E-D0D8-0C92-078850F4E307}"/>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Roald Dahl’s Memorial Seat</a:t>
              </a:r>
              <a:endParaRPr lang="en-US" dirty="0"/>
            </a:p>
          </p:txBody>
        </p:sp>
      </p:gr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5270872" y="1197871"/>
            <a:ext cx="5905354" cy="2035577"/>
          </a:xfrm>
        </p:spPr>
        <p:txBody>
          <a:bodyPr/>
          <a:lstStyle/>
          <a:p>
            <a:r>
              <a:rPr lang="en-GB" sz="2000" b="1" dirty="0">
                <a:latin typeface="Arial" panose="020B0604020202020204" pitchFamily="34" charset="0"/>
                <a:cs typeface="Arial" panose="020B0604020202020204" pitchFamily="34" charset="0"/>
              </a:rPr>
              <a:t>Roald Dahl's Memorial Seat, Great Missenden</a:t>
            </a:r>
          </a:p>
          <a:p>
            <a:r>
              <a:rPr lang="en-GB" sz="2000" b="0" dirty="0">
                <a:latin typeface="Arial" panose="020B0604020202020204" pitchFamily="34" charset="0"/>
                <a:cs typeface="Arial" panose="020B0604020202020204" pitchFamily="34" charset="0"/>
              </a:rPr>
              <a:t>This memorial seat to </a:t>
            </a:r>
            <a:r>
              <a:rPr lang="en-GB" sz="2000" b="0" dirty="0">
                <a:latin typeface="Arial" panose="020B0604020202020204" pitchFamily="34" charset="0"/>
                <a:cs typeface="Arial" panose="020B0604020202020204" pitchFamily="34" charset="0"/>
                <a:hlinkClick r:id="rId5"/>
              </a:rPr>
              <a:t>Roald Dahl</a:t>
            </a:r>
            <a:r>
              <a:rPr lang="en-GB" sz="2000" b="0" dirty="0">
                <a:latin typeface="Arial" panose="020B0604020202020204" pitchFamily="34" charset="0"/>
                <a:cs typeface="Arial" panose="020B0604020202020204" pitchFamily="34" charset="0"/>
              </a:rPr>
              <a:t> is in the churchyard in the village of Great Missenden where Roald Dahl lived. The inscription on the base is a quote from his book ‘The Giraffe and the Pelly and Me. </a:t>
            </a:r>
            <a:endParaRPr lang="en-GB"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2F3B6C8-AD1A-0418-0F3B-52ED295672D6}"/>
              </a:ext>
            </a:extLst>
          </p:cNvPr>
          <p:cNvSpPr txBox="1"/>
          <p:nvPr/>
        </p:nvSpPr>
        <p:spPr>
          <a:xfrm>
            <a:off x="357188" y="4358283"/>
            <a:ext cx="5481815" cy="2246769"/>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James Braidwood, fire fighter</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Stoke Newington, London</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hlinkClick r:id="rId6"/>
              </a:rPr>
              <a:t>James Braidwood </a:t>
            </a:r>
            <a:r>
              <a:rPr lang="en-GB" sz="2000" dirty="0">
                <a:latin typeface="Arial" panose="020B0604020202020204" pitchFamily="34" charset="0"/>
                <a:cs typeface="Arial" panose="020B0604020202020204" pitchFamily="34" charset="0"/>
              </a:rPr>
              <a:t>(1800-61)</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was a leading fireman of his day, helping to establish the profession of fire-fighting. He lost his life in the great Tooley Street fire of 22 June 1861. He was buried here on 29 June as a national hero.</a:t>
            </a:r>
          </a:p>
        </p:txBody>
      </p:sp>
      <p:pic>
        <p:nvPicPr>
          <p:cNvPr id="15" name="Picture Placeholder 14" descr="A monument with text on it&#10;&#10;">
            <a:extLst>
              <a:ext uri="{FF2B5EF4-FFF2-40B4-BE49-F238E27FC236}">
                <a16:creationId xmlns:a16="http://schemas.microsoft.com/office/drawing/2014/main" id="{2C3A4BD4-D539-B462-5CF8-9CE51D3511C2}"/>
              </a:ext>
            </a:extLst>
          </p:cNvPr>
          <p:cNvPicPr>
            <a:picLocks noGrp="1" noChangeAspect="1"/>
          </p:cNvPicPr>
          <p:nvPr>
            <p:ph type="pic" sz="quarter" idx="14"/>
          </p:nvPr>
        </p:nvPicPr>
        <p:blipFill>
          <a:blip r:embed="rId7"/>
          <a:srcRect t="22553" b="22553"/>
          <a:stretch/>
        </p:blipFill>
        <p:spPr>
          <a:xfrm>
            <a:off x="6626640" y="3242131"/>
            <a:ext cx="4821850" cy="3373200"/>
          </a:xfrm>
        </p:spPr>
      </p:pic>
      <p:grpSp>
        <p:nvGrpSpPr>
          <p:cNvPr id="19" name="Washi">
            <a:extLst>
              <a:ext uri="{FF2B5EF4-FFF2-40B4-BE49-F238E27FC236}">
                <a16:creationId xmlns:a16="http://schemas.microsoft.com/office/drawing/2014/main" id="{46BCAE13-5EA5-E703-D948-3E3112DB9A3C}"/>
              </a:ext>
              <a:ext uri="{C183D7F6-B498-43B3-948B-1728B52AA6E4}">
                <adec:decorative xmlns:adec="http://schemas.microsoft.com/office/drawing/2017/decorative" val="1"/>
              </a:ext>
            </a:extLst>
          </p:cNvPr>
          <p:cNvGrpSpPr/>
          <p:nvPr/>
        </p:nvGrpSpPr>
        <p:grpSpPr>
          <a:xfrm>
            <a:off x="5773085" y="6027500"/>
            <a:ext cx="1457889" cy="587831"/>
            <a:chOff x="9704512" y="1541284"/>
            <a:chExt cx="1457889" cy="587831"/>
          </a:xfrm>
        </p:grpSpPr>
        <p:pic>
          <p:nvPicPr>
            <p:cNvPr id="20" name="Picture 19">
              <a:extLst>
                <a:ext uri="{FF2B5EF4-FFF2-40B4-BE49-F238E27FC236}">
                  <a16:creationId xmlns:a16="http://schemas.microsoft.com/office/drawing/2014/main" id="{2EB1FBF1-4723-F953-3EE9-504F02D11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4512" y="1541284"/>
              <a:ext cx="1457889" cy="587831"/>
            </a:xfrm>
            <a:prstGeom prst="rect">
              <a:avLst/>
            </a:prstGeom>
          </p:spPr>
        </p:pic>
        <p:sp>
          <p:nvSpPr>
            <p:cNvPr id="21" name="Text Placeholder">
              <a:extLst>
                <a:ext uri="{FF2B5EF4-FFF2-40B4-BE49-F238E27FC236}">
                  <a16:creationId xmlns:a16="http://schemas.microsoft.com/office/drawing/2014/main" id="{6E6773BC-18C9-DBFA-8AFE-D8F2FB00AD7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James Braidwood</a:t>
              </a:r>
              <a:endParaRPr lang="en-US" dirty="0"/>
            </a:p>
          </p:txBody>
        </p:sp>
      </p:grpSp>
    </p:spTree>
    <p:extLst>
      <p:ext uri="{BB962C8B-B14F-4D97-AF65-F5344CB8AC3E}">
        <p14:creationId xmlns:p14="http://schemas.microsoft.com/office/powerpoint/2010/main" val="427560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4</a:t>
            </a:r>
          </a:p>
        </p:txBody>
      </p:sp>
      <p:pic>
        <p:nvPicPr>
          <p:cNvPr id="13" name="Picture Placeholder 12" descr="A statue of a person in a robe&#10;&#10;">
            <a:extLst>
              <a:ext uri="{FF2B5EF4-FFF2-40B4-BE49-F238E27FC236}">
                <a16:creationId xmlns:a16="http://schemas.microsoft.com/office/drawing/2014/main" id="{5F536E59-B091-794B-D40A-EA4A59179371}"/>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a:srcRect l="15028" t="1232" b="38276"/>
          <a:stretch/>
        </p:blipFill>
        <p:spPr>
          <a:xfrm>
            <a:off x="743510" y="1014136"/>
            <a:ext cx="4204166" cy="3070506"/>
          </a:xfrm>
        </p:spPr>
      </p:pic>
      <p:grpSp>
        <p:nvGrpSpPr>
          <p:cNvPr id="16" name="Washi">
            <a:extLst>
              <a:ext uri="{FF2B5EF4-FFF2-40B4-BE49-F238E27FC236}">
                <a16:creationId xmlns:a16="http://schemas.microsoft.com/office/drawing/2014/main" id="{5A1927B2-33EC-E79E-3C18-9EAC4D0609C0}"/>
              </a:ext>
              <a:ext uri="{C183D7F6-B498-43B3-948B-1728B52AA6E4}">
                <adec:decorative xmlns:adec="http://schemas.microsoft.com/office/drawing/2017/decorative" val="1"/>
              </a:ext>
            </a:extLst>
          </p:cNvPr>
          <p:cNvGrpSpPr/>
          <p:nvPr/>
        </p:nvGrpSpPr>
        <p:grpSpPr>
          <a:xfrm>
            <a:off x="3301753" y="3305834"/>
            <a:ext cx="1551906" cy="587831"/>
            <a:chOff x="9610495" y="1541284"/>
            <a:chExt cx="1551906" cy="587831"/>
          </a:xfrm>
        </p:grpSpPr>
        <p:pic>
          <p:nvPicPr>
            <p:cNvPr id="17" name="Picture 16">
              <a:extLst>
                <a:ext uri="{FF2B5EF4-FFF2-40B4-BE49-F238E27FC236}">
                  <a16:creationId xmlns:a16="http://schemas.microsoft.com/office/drawing/2014/main" id="{08931FAE-19AA-E32A-DF48-61A9B69689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10495" y="1541284"/>
              <a:ext cx="1551906" cy="587831"/>
            </a:xfrm>
            <a:prstGeom prst="rect">
              <a:avLst/>
            </a:prstGeom>
          </p:spPr>
        </p:pic>
        <p:sp>
          <p:nvSpPr>
            <p:cNvPr id="18" name="Text Placeholder">
              <a:extLst>
                <a:ext uri="{FF2B5EF4-FFF2-40B4-BE49-F238E27FC236}">
                  <a16:creationId xmlns:a16="http://schemas.microsoft.com/office/drawing/2014/main" id="{661FB039-709E-D0D8-0C92-078850F4E307}"/>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Queen </a:t>
              </a:r>
              <a:r>
                <a:rPr lang="en-GB" dirty="0">
                  <a:latin typeface="Arial" panose="020B0604020202020204" pitchFamily="34" charset="0"/>
                  <a:cs typeface="Arial" panose="020B0604020202020204" pitchFamily="34" charset="0"/>
                </a:rPr>
                <a:t>Victoria</a:t>
              </a:r>
              <a:endParaRPr lang="en-US" dirty="0"/>
            </a:p>
          </p:txBody>
        </p:sp>
      </p:gr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5270872" y="1197871"/>
            <a:ext cx="5905354" cy="2035577"/>
          </a:xfrm>
        </p:spPr>
        <p:txBody>
          <a:bodyPr/>
          <a:lstStyle/>
          <a:p>
            <a:r>
              <a:rPr lang="en-GB" sz="2000" b="1" dirty="0">
                <a:latin typeface="Arial" panose="020B0604020202020204" pitchFamily="34" charset="0"/>
                <a:cs typeface="Arial" panose="020B0604020202020204" pitchFamily="34" charset="0"/>
              </a:rPr>
              <a:t>Queen Victoria, Hastings</a:t>
            </a:r>
          </a:p>
          <a:p>
            <a:r>
              <a:rPr lang="en-GB" sz="2000" b="0" dirty="0">
                <a:latin typeface="Arial" panose="020B0604020202020204" pitchFamily="34" charset="0"/>
                <a:cs typeface="Arial" panose="020B0604020202020204" pitchFamily="34" charset="0"/>
                <a:hlinkClick r:id="rId5"/>
              </a:rPr>
              <a:t>Victoria</a:t>
            </a:r>
            <a:r>
              <a:rPr lang="en-GB" sz="2000" b="0" dirty="0">
                <a:latin typeface="Arial" panose="020B0604020202020204" pitchFamily="34" charset="0"/>
                <a:cs typeface="Arial" panose="020B0604020202020204" pitchFamily="34" charset="0"/>
              </a:rPr>
              <a:t> was Queen of the United Kingdom of Great Britain and Ireland from 20 June 1837 until her death on 22 January 1901. On 1 May 1876, she also adopted the additional title of Empress of India. </a:t>
            </a:r>
          </a:p>
        </p:txBody>
      </p:sp>
      <p:sp>
        <p:nvSpPr>
          <p:cNvPr id="11" name="TextBox 10">
            <a:extLst>
              <a:ext uri="{FF2B5EF4-FFF2-40B4-BE49-F238E27FC236}">
                <a16:creationId xmlns:a16="http://schemas.microsoft.com/office/drawing/2014/main" id="{02F3B6C8-AD1A-0418-0F3B-52ED295672D6}"/>
              </a:ext>
            </a:extLst>
          </p:cNvPr>
          <p:cNvSpPr txBox="1"/>
          <p:nvPr/>
        </p:nvSpPr>
        <p:spPr>
          <a:xfrm>
            <a:off x="357188" y="4553882"/>
            <a:ext cx="5481815" cy="1938992"/>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latin typeface="Arial" panose="020B0604020202020204" pitchFamily="34" charset="0"/>
                <a:cs typeface="Arial" panose="020B0604020202020204" pitchFamily="34" charset="0"/>
              </a:rPr>
              <a:t>Charles I, Trafalgar Square, London</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hlinkClick r:id="rId6"/>
              </a:rPr>
              <a:t>Charles I </a:t>
            </a:r>
            <a:r>
              <a:rPr lang="en-GB" sz="2000" baseline="0" dirty="0">
                <a:latin typeface="Arial" panose="020B0604020202020204" pitchFamily="34" charset="0"/>
                <a:cs typeface="Arial" panose="020B0604020202020204" pitchFamily="34" charset="0"/>
                <a:hlinkClick r:id="rId6"/>
              </a:rPr>
              <a:t> </a:t>
            </a:r>
            <a:r>
              <a:rPr lang="en-GB" sz="2000" baseline="0" dirty="0">
                <a:latin typeface="Arial" panose="020B0604020202020204" pitchFamily="34" charset="0"/>
                <a:cs typeface="Arial" panose="020B0604020202020204" pitchFamily="34" charset="0"/>
              </a:rPr>
              <a:t>was born on </a:t>
            </a:r>
            <a:r>
              <a:rPr lang="en-GB" sz="2000" dirty="0">
                <a:latin typeface="Arial" panose="020B0604020202020204" pitchFamily="34" charset="0"/>
                <a:cs typeface="Arial" panose="020B0604020202020204" pitchFamily="34" charset="0"/>
              </a:rPr>
              <a:t>19 November 1600 and died on 30 January 1649.</a:t>
            </a:r>
            <a:r>
              <a:rPr lang="en-GB" sz="2000" baseline="0" dirty="0">
                <a:latin typeface="Arial" panose="020B0604020202020204" pitchFamily="34" charset="0"/>
                <a:cs typeface="Arial" panose="020B0604020202020204" pitchFamily="34" charset="0"/>
              </a:rPr>
              <a:t> He </a:t>
            </a:r>
            <a:r>
              <a:rPr lang="en-GB" sz="2000" dirty="0">
                <a:latin typeface="Arial" panose="020B0604020202020204" pitchFamily="34" charset="0"/>
                <a:cs typeface="Arial" panose="020B0604020202020204" pitchFamily="34" charset="0"/>
              </a:rPr>
              <a:t>was King of England, King of Scotland, and King of Ireland from 27 March 1625 until his execution in 1649.</a:t>
            </a:r>
          </a:p>
        </p:txBody>
      </p:sp>
      <p:pic>
        <p:nvPicPr>
          <p:cNvPr id="15" name="Picture Placeholder 14" descr="A statue of a person riding a horse&#10;&#10;">
            <a:extLst>
              <a:ext uri="{FF2B5EF4-FFF2-40B4-BE49-F238E27FC236}">
                <a16:creationId xmlns:a16="http://schemas.microsoft.com/office/drawing/2014/main" id="{2C3A4BD4-D539-B462-5CF8-9CE51D3511C2}"/>
              </a:ext>
            </a:extLst>
          </p:cNvPr>
          <p:cNvPicPr>
            <a:picLocks noGrp="1" noChangeAspect="1"/>
          </p:cNvPicPr>
          <p:nvPr>
            <p:ph type="pic" sz="quarter" idx="14"/>
          </p:nvPr>
        </p:nvPicPr>
        <p:blipFill rotWithShape="1">
          <a:blip r:embed="rId7"/>
          <a:srcRect t="4579" b="43311"/>
          <a:stretch/>
        </p:blipFill>
        <p:spPr>
          <a:xfrm>
            <a:off x="6626640" y="3242131"/>
            <a:ext cx="4821850" cy="3373200"/>
          </a:xfrm>
        </p:spPr>
      </p:pic>
      <p:grpSp>
        <p:nvGrpSpPr>
          <p:cNvPr id="19" name="Washi">
            <a:extLst>
              <a:ext uri="{FF2B5EF4-FFF2-40B4-BE49-F238E27FC236}">
                <a16:creationId xmlns:a16="http://schemas.microsoft.com/office/drawing/2014/main" id="{46BCAE13-5EA5-E703-D948-3E3112DB9A3C}"/>
              </a:ext>
              <a:ext uri="{C183D7F6-B498-43B3-948B-1728B52AA6E4}">
                <adec:decorative xmlns:adec="http://schemas.microsoft.com/office/drawing/2017/decorative" val="1"/>
              </a:ext>
            </a:extLst>
          </p:cNvPr>
          <p:cNvGrpSpPr/>
          <p:nvPr/>
        </p:nvGrpSpPr>
        <p:grpSpPr>
          <a:xfrm>
            <a:off x="5773085" y="6027500"/>
            <a:ext cx="1457889" cy="587831"/>
            <a:chOff x="9704512" y="1541284"/>
            <a:chExt cx="1457889" cy="587831"/>
          </a:xfrm>
        </p:grpSpPr>
        <p:pic>
          <p:nvPicPr>
            <p:cNvPr id="20" name="Picture 19">
              <a:extLst>
                <a:ext uri="{FF2B5EF4-FFF2-40B4-BE49-F238E27FC236}">
                  <a16:creationId xmlns:a16="http://schemas.microsoft.com/office/drawing/2014/main" id="{2EB1FBF1-4723-F953-3EE9-504F02D116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4512" y="1541284"/>
              <a:ext cx="1457889" cy="587831"/>
            </a:xfrm>
            <a:prstGeom prst="rect">
              <a:avLst/>
            </a:prstGeom>
          </p:spPr>
        </p:pic>
        <p:sp>
          <p:nvSpPr>
            <p:cNvPr id="21" name="Text Placeholder">
              <a:extLst>
                <a:ext uri="{FF2B5EF4-FFF2-40B4-BE49-F238E27FC236}">
                  <a16:creationId xmlns:a16="http://schemas.microsoft.com/office/drawing/2014/main" id="{6E6773BC-18C9-DBFA-8AFE-D8F2FB00AD7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Arial" panose="020B0604020202020204" pitchFamily="34" charset="0"/>
                  <a:cs typeface="Arial" panose="020B0604020202020204" pitchFamily="34" charset="0"/>
                </a:rPr>
                <a:t>Charles I</a:t>
              </a:r>
              <a:endParaRPr lang="en-US" dirty="0"/>
            </a:p>
          </p:txBody>
        </p:sp>
      </p:grpSp>
    </p:spTree>
    <p:extLst>
      <p:ext uri="{BB962C8B-B14F-4D97-AF65-F5344CB8AC3E}">
        <p14:creationId xmlns:p14="http://schemas.microsoft.com/office/powerpoint/2010/main" val="799183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Activity </a:t>
            </a:r>
            <a:r>
              <a:rPr lang="en-US" dirty="0">
                <a:solidFill>
                  <a:schemeClr val="bg1"/>
                </a:solidFill>
              </a:rPr>
              <a:t>8</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593224" y="1621460"/>
            <a:ext cx="4789630" cy="4398066"/>
          </a:xfrm>
        </p:spPr>
        <p:txBody>
          <a:bodyPr/>
          <a:lstStyle/>
          <a:p>
            <a:r>
              <a:rPr lang="en-GB" sz="2400" dirty="0">
                <a:latin typeface="Arial" panose="020B0604020202020204" pitchFamily="34" charset="0"/>
                <a:cs typeface="Arial" panose="020B0604020202020204" pitchFamily="34" charset="0"/>
              </a:rPr>
              <a:t>Having looked at the evidence on the previous slides use it to try and answer the question: </a:t>
            </a:r>
          </a:p>
          <a:p>
            <a:r>
              <a:rPr lang="en-GB" sz="2400" b="1" dirty="0">
                <a:latin typeface="Arial" panose="020B0604020202020204" pitchFamily="34" charset="0"/>
                <a:cs typeface="Arial" panose="020B0604020202020204" pitchFamily="34" charset="0"/>
              </a:rPr>
              <a:t>What makes someone great?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Try to create a set of criteria that you think could have been used to select the previous 8 monuments.</a:t>
            </a:r>
          </a:p>
        </p:txBody>
      </p:sp>
      <p:grpSp>
        <p:nvGrpSpPr>
          <p:cNvPr id="5" name="Washi" descr="Washi tape">
            <a:extLst>
              <a:ext uri="{FF2B5EF4-FFF2-40B4-BE49-F238E27FC236}">
                <a16:creationId xmlns:a16="http://schemas.microsoft.com/office/drawing/2014/main" id="{ABA19CE3-0634-5E12-24D7-72782BD0CC1B}"/>
              </a:ext>
            </a:extLst>
          </p:cNvPr>
          <p:cNvGrpSpPr/>
          <p:nvPr/>
        </p:nvGrpSpPr>
        <p:grpSpPr>
          <a:xfrm>
            <a:off x="393371" y="5139404"/>
            <a:ext cx="1699655" cy="548526"/>
            <a:chOff x="7229093" y="392172"/>
            <a:chExt cx="1699655" cy="548526"/>
          </a:xfrm>
        </p:grpSpPr>
        <p:sp>
          <p:nvSpPr>
            <p:cNvPr id="6" name="Picture 9">
              <a:extLst>
                <a:ext uri="{FF2B5EF4-FFF2-40B4-BE49-F238E27FC236}">
                  <a16:creationId xmlns:a16="http://schemas.microsoft.com/office/drawing/2014/main" id="{BF433277-4937-7FAD-6834-286B22114246}"/>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E4FD935F-C0EE-FEC6-FF95-6AEC5C5CF4B2}"/>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Brave</a:t>
              </a:r>
            </a:p>
          </p:txBody>
        </p:sp>
      </p:grpSp>
      <p:grpSp>
        <p:nvGrpSpPr>
          <p:cNvPr id="8" name="Washi" descr="Washi tape">
            <a:extLst>
              <a:ext uri="{FF2B5EF4-FFF2-40B4-BE49-F238E27FC236}">
                <a16:creationId xmlns:a16="http://schemas.microsoft.com/office/drawing/2014/main" id="{01B7E72B-81B0-8DAB-DFFE-73481602E931}"/>
              </a:ext>
            </a:extLst>
          </p:cNvPr>
          <p:cNvGrpSpPr/>
          <p:nvPr/>
        </p:nvGrpSpPr>
        <p:grpSpPr>
          <a:xfrm>
            <a:off x="1929032" y="5660509"/>
            <a:ext cx="1921019" cy="721375"/>
            <a:chOff x="7131371" y="1035247"/>
            <a:chExt cx="1921019" cy="721375"/>
          </a:xfrm>
        </p:grpSpPr>
        <p:sp>
          <p:nvSpPr>
            <p:cNvPr id="9" name="Picture 9">
              <a:extLst>
                <a:ext uri="{FF2B5EF4-FFF2-40B4-BE49-F238E27FC236}">
                  <a16:creationId xmlns:a16="http://schemas.microsoft.com/office/drawing/2014/main" id="{85AFC490-69D1-4BE7-E949-B3F01589EAEA}"/>
                </a:ext>
                <a:ext uri="{C183D7F6-B498-43B3-948B-1728B52AA6E4}">
                  <adec:decorative xmlns:adec="http://schemas.microsoft.com/office/drawing/2017/decorative" val="1"/>
                </a:ext>
              </a:extLst>
            </p:cNvPr>
            <p:cNvSpPr/>
            <p:nvPr/>
          </p:nvSpPr>
          <p:spPr>
            <a:xfrm>
              <a:off x="7131371" y="1035247"/>
              <a:ext cx="1921019" cy="721375"/>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dirty="0"/>
            </a:p>
          </p:txBody>
        </p:sp>
        <p:sp>
          <p:nvSpPr>
            <p:cNvPr id="10" name="Text Placeholder">
              <a:extLst>
                <a:ext uri="{FF2B5EF4-FFF2-40B4-BE49-F238E27FC236}">
                  <a16:creationId xmlns:a16="http://schemas.microsoft.com/office/drawing/2014/main" id="{D18C4047-5D90-8B6B-27DE-633EE15245C3}"/>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Talented</a:t>
              </a:r>
            </a:p>
          </p:txBody>
        </p:sp>
      </p:grpSp>
      <p:grpSp>
        <p:nvGrpSpPr>
          <p:cNvPr id="11" name="Washi" descr="Washi tape">
            <a:extLst>
              <a:ext uri="{FF2B5EF4-FFF2-40B4-BE49-F238E27FC236}">
                <a16:creationId xmlns:a16="http://schemas.microsoft.com/office/drawing/2014/main" id="{0ED3B5A5-2ABD-09BA-1505-CFBABA804E48}"/>
              </a:ext>
            </a:extLst>
          </p:cNvPr>
          <p:cNvGrpSpPr/>
          <p:nvPr/>
        </p:nvGrpSpPr>
        <p:grpSpPr>
          <a:xfrm>
            <a:off x="3698691" y="5092184"/>
            <a:ext cx="1835524" cy="721374"/>
            <a:chOff x="9502807" y="1517939"/>
            <a:chExt cx="1835524" cy="721374"/>
          </a:xfrm>
        </p:grpSpPr>
        <p:pic>
          <p:nvPicPr>
            <p:cNvPr id="12" name="Picture 11">
              <a:extLst>
                <a:ext uri="{FF2B5EF4-FFF2-40B4-BE49-F238E27FC236}">
                  <a16:creationId xmlns:a16="http://schemas.microsoft.com/office/drawing/2014/main" id="{CABCED4E-E187-3734-BC10-B0A147905C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2807" y="1517939"/>
              <a:ext cx="1835524" cy="721374"/>
            </a:xfrm>
            <a:prstGeom prst="rect">
              <a:avLst/>
            </a:prstGeom>
          </p:spPr>
        </p:pic>
        <p:sp>
          <p:nvSpPr>
            <p:cNvPr id="13" name="Text Placeholder">
              <a:extLst>
                <a:ext uri="{FF2B5EF4-FFF2-40B4-BE49-F238E27FC236}">
                  <a16:creationId xmlns:a16="http://schemas.microsoft.com/office/drawing/2014/main" id="{17CC2033-5122-AF9A-6B71-51CDAD776006}"/>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Wealthy</a:t>
              </a:r>
            </a:p>
          </p:txBody>
        </p:sp>
      </p:grpSp>
      <p:sp>
        <p:nvSpPr>
          <p:cNvPr id="15" name="TextBox 14">
            <a:extLst>
              <a:ext uri="{FF2B5EF4-FFF2-40B4-BE49-F238E27FC236}">
                <a16:creationId xmlns:a16="http://schemas.microsoft.com/office/drawing/2014/main" id="{746DD8D5-5CD2-C980-D20E-5F757FF2250B}"/>
              </a:ext>
            </a:extLst>
          </p:cNvPr>
          <p:cNvSpPr txBox="1"/>
          <p:nvPr/>
        </p:nvSpPr>
        <p:spPr>
          <a:xfrm>
            <a:off x="6384409" y="1669052"/>
            <a:ext cx="4656668" cy="3970318"/>
          </a:xfrm>
          <a:prstGeom prst="rect">
            <a:avLst/>
          </a:prstGeom>
          <a:noFill/>
        </p:spPr>
        <p:txBody>
          <a:bodyPr wrap="square">
            <a:spAutoFit/>
          </a:bodyPr>
          <a:lstStyle/>
          <a:p>
            <a:r>
              <a:rPr lang="en-GB" sz="1800" b="1" dirty="0">
                <a:latin typeface="Arial" panose="020B0604020202020204" pitchFamily="34" charset="0"/>
                <a:cs typeface="Arial" panose="020B0604020202020204" pitchFamily="34" charset="0"/>
              </a:rPr>
              <a:t>Do you agree with these criteria to decide who gets ‘immortalised’ or should they be changed? </a:t>
            </a:r>
          </a:p>
          <a:p>
            <a:endParaRPr lang="en-GB" sz="1800" dirty="0">
              <a:solidFill>
                <a:prstClr val="black"/>
              </a:solidFill>
              <a:latin typeface="Arial" panose="020B0604020202020204" pitchFamily="34" charset="0"/>
              <a:cs typeface="Arial" panose="020B0604020202020204" pitchFamily="34" charset="0"/>
            </a:endParaRPr>
          </a:p>
          <a:p>
            <a:r>
              <a:rPr lang="en-GB" sz="1800" b="1" dirty="0">
                <a:solidFill>
                  <a:prstClr val="black"/>
                </a:solidFill>
                <a:latin typeface="Arial" panose="020B0604020202020204" pitchFamily="34" charset="0"/>
                <a:cs typeface="Arial" panose="020B0604020202020204" pitchFamily="34" charset="0"/>
              </a:rPr>
              <a:t>What qualities do you think someone should have/ things should they should have done to get immortalised?</a:t>
            </a:r>
          </a:p>
          <a:p>
            <a:endParaRPr lang="en-GB" sz="1800" dirty="0">
              <a:solidFill>
                <a:prstClr val="black"/>
              </a:solidFill>
              <a:latin typeface="Arial" panose="020B0604020202020204" pitchFamily="34" charset="0"/>
              <a:cs typeface="Arial" panose="020B0604020202020204" pitchFamily="34" charset="0"/>
            </a:endParaRPr>
          </a:p>
          <a:p>
            <a:r>
              <a:rPr lang="en-GB" sz="1800" dirty="0">
                <a:solidFill>
                  <a:prstClr val="black"/>
                </a:solidFill>
                <a:latin typeface="Arial" panose="020B0604020202020204" pitchFamily="34" charset="0"/>
                <a:cs typeface="Arial" panose="020B0604020202020204" pitchFamily="34" charset="0"/>
              </a:rPr>
              <a:t>Create your own set of criteria.</a:t>
            </a:r>
          </a:p>
          <a:p>
            <a:endParaRPr lang="en-GB" sz="1800" dirty="0">
              <a:solidFill>
                <a:prstClr val="black"/>
              </a:solidFill>
              <a:latin typeface="Arial" panose="020B0604020202020204" pitchFamily="34" charset="0"/>
              <a:cs typeface="Arial" panose="020B0604020202020204" pitchFamily="34" charset="0"/>
            </a:endParaRPr>
          </a:p>
          <a:p>
            <a:r>
              <a:rPr lang="en-GB" sz="1800" b="1" dirty="0">
                <a:solidFill>
                  <a:prstClr val="black"/>
                </a:solidFill>
                <a:latin typeface="Arial" panose="020B0604020202020204" pitchFamily="34" charset="0"/>
                <a:cs typeface="Arial" panose="020B0604020202020204" pitchFamily="34" charset="0"/>
              </a:rPr>
              <a:t>Do you think anyone is missing in this category of the ‘Great and Good’? </a:t>
            </a:r>
          </a:p>
          <a:p>
            <a:endParaRPr lang="en-GB" sz="1800" b="1" dirty="0">
              <a:solidFill>
                <a:prstClr val="black"/>
              </a:solidFill>
              <a:latin typeface="Arial" panose="020B0604020202020204" pitchFamily="34" charset="0"/>
              <a:cs typeface="Arial" panose="020B0604020202020204" pitchFamily="34" charset="0"/>
            </a:endParaRPr>
          </a:p>
          <a:p>
            <a:r>
              <a:rPr lang="en-GB" sz="1800" b="1" dirty="0">
                <a:solidFill>
                  <a:prstClr val="black"/>
                </a:solidFill>
                <a:latin typeface="Arial" panose="020B0604020202020204" pitchFamily="34" charset="0"/>
                <a:cs typeface="Arial" panose="020B0604020202020204" pitchFamily="34" charset="0"/>
              </a:rPr>
              <a:t>Why do you think they’re not included?</a:t>
            </a:r>
          </a:p>
        </p:txBody>
      </p:sp>
    </p:spTree>
    <p:extLst>
      <p:ext uri="{BB962C8B-B14F-4D97-AF65-F5344CB8AC3E}">
        <p14:creationId xmlns:p14="http://schemas.microsoft.com/office/powerpoint/2010/main" val="224096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8D54-3F77-3F22-9393-A389E02569CD}"/>
              </a:ext>
            </a:extLst>
          </p:cNvPr>
          <p:cNvSpPr>
            <a:spLocks noGrp="1"/>
          </p:cNvSpPr>
          <p:nvPr>
            <p:ph type="title"/>
          </p:nvPr>
        </p:nvSpPr>
        <p:spPr/>
        <p:txBody>
          <a:bodyPr/>
          <a:lstStyle/>
          <a:p>
            <a:r>
              <a:rPr lang="en-GB" dirty="0"/>
              <a:t>How to use this PPT</a:t>
            </a:r>
            <a:br>
              <a:rPr lang="en-GB" dirty="0"/>
            </a:br>
            <a:endParaRPr lang="en-GB" dirty="0"/>
          </a:p>
        </p:txBody>
      </p:sp>
      <p:sp>
        <p:nvSpPr>
          <p:cNvPr id="3" name="Text Placeholder 2">
            <a:extLst>
              <a:ext uri="{FF2B5EF4-FFF2-40B4-BE49-F238E27FC236}">
                <a16:creationId xmlns:a16="http://schemas.microsoft.com/office/drawing/2014/main" id="{C516CA5F-B239-B09C-E369-D20097599E03}"/>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sp>
        <p:nvSpPr>
          <p:cNvPr id="4" name="Content Placeholder 3">
            <a:extLst>
              <a:ext uri="{FF2B5EF4-FFF2-40B4-BE49-F238E27FC236}">
                <a16:creationId xmlns:a16="http://schemas.microsoft.com/office/drawing/2014/main" id="{F341046F-4BBD-2A0F-329D-B46AA27E9BDE}"/>
              </a:ext>
            </a:extLst>
          </p:cNvPr>
          <p:cNvSpPr>
            <a:spLocks noGrp="1"/>
          </p:cNvSpPr>
          <p:nvPr>
            <p:ph idx="1"/>
          </p:nvPr>
        </p:nvSpPr>
        <p:spPr>
          <a:xfrm>
            <a:off x="381885" y="1176450"/>
            <a:ext cx="5714115" cy="5022630"/>
          </a:xfrm>
        </p:spPr>
        <p:txBody>
          <a:bodyPr/>
          <a:lstStyle/>
          <a:p>
            <a:r>
              <a:rPr lang="en-GB" sz="2400" dirty="0"/>
              <a:t>This theme encourages students to address the following questions:</a:t>
            </a:r>
          </a:p>
          <a:p>
            <a:pPr marL="342900" indent="-342900">
              <a:spcAft>
                <a:spcPts val="1200"/>
              </a:spcAft>
              <a:buFont typeface="Arial" panose="020B0604020202020204" pitchFamily="34" charset="0"/>
              <a:buChar char="•"/>
            </a:pPr>
            <a:r>
              <a:rPr lang="en-GB" sz="2400" dirty="0"/>
              <a:t>What do we mean by ‘immortalised’?</a:t>
            </a:r>
          </a:p>
          <a:p>
            <a:pPr marL="342900" indent="-342900">
              <a:spcAft>
                <a:spcPts val="1200"/>
              </a:spcAft>
              <a:buFont typeface="Arial" panose="020B0604020202020204" pitchFamily="34" charset="0"/>
              <a:buChar char="•"/>
            </a:pPr>
            <a:r>
              <a:rPr lang="en-GB" sz="2400" dirty="0"/>
              <a:t>How and why do we remember?</a:t>
            </a:r>
          </a:p>
          <a:p>
            <a:pPr marL="342900" indent="-342900">
              <a:spcAft>
                <a:spcPts val="1200"/>
              </a:spcAft>
              <a:buFont typeface="Arial" panose="020B0604020202020204" pitchFamily="34" charset="0"/>
              <a:buChar char="•"/>
            </a:pPr>
            <a:r>
              <a:rPr lang="en-GB" sz="2400" dirty="0"/>
              <a:t>What is the purpose of statues, monuments and memorials? Why do we put them up?</a:t>
            </a:r>
          </a:p>
          <a:p>
            <a:pPr marL="342900" indent="-342900">
              <a:spcAft>
                <a:spcPts val="1200"/>
              </a:spcAft>
              <a:buFont typeface="Arial" panose="020B0604020202020204" pitchFamily="34" charset="0"/>
              <a:buChar char="•"/>
            </a:pPr>
            <a:r>
              <a:rPr lang="en-GB" sz="2400" dirty="0"/>
              <a:t>What are the most common types of statues, monuments and memorials?</a:t>
            </a:r>
          </a:p>
          <a:p>
            <a:endParaRPr lang="en-GB" dirty="0"/>
          </a:p>
        </p:txBody>
      </p:sp>
      <p:sp>
        <p:nvSpPr>
          <p:cNvPr id="5" name="Text Placeholder 4">
            <a:extLst>
              <a:ext uri="{FF2B5EF4-FFF2-40B4-BE49-F238E27FC236}">
                <a16:creationId xmlns:a16="http://schemas.microsoft.com/office/drawing/2014/main" id="{981AA86A-1291-AADC-888D-2BBF4007919E}"/>
              </a:ext>
            </a:extLst>
          </p:cNvPr>
          <p:cNvSpPr>
            <a:spLocks noGrp="1"/>
          </p:cNvSpPr>
          <p:nvPr>
            <p:ph type="body" sz="quarter" idx="12"/>
          </p:nvPr>
        </p:nvSpPr>
        <p:spPr/>
        <p:txBody>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Contents</a:t>
            </a:r>
          </a:p>
        </p:txBody>
      </p:sp>
      <p:sp>
        <p:nvSpPr>
          <p:cNvPr id="6" name="Content Placeholder 5">
            <a:extLst>
              <a:ext uri="{FF2B5EF4-FFF2-40B4-BE49-F238E27FC236}">
                <a16:creationId xmlns:a16="http://schemas.microsoft.com/office/drawing/2014/main" id="{A2B84568-BB06-500B-2821-CFBBA5E281E8}"/>
              </a:ext>
            </a:extLst>
          </p:cNvPr>
          <p:cNvSpPr>
            <a:spLocks noGrp="1"/>
          </p:cNvSpPr>
          <p:nvPr>
            <p:ph idx="11"/>
          </p:nvPr>
        </p:nvSpPr>
        <p:spPr/>
        <p:txBody>
          <a:bodyPr/>
          <a:lstStyle/>
          <a:p>
            <a:pPr marL="514350" indent="-514350">
              <a:buFont typeface="+mj-lt"/>
              <a:buAutoNum type="arabicPeriod"/>
            </a:pPr>
            <a:r>
              <a:rPr lang="en-GB" dirty="0">
                <a:hlinkClick r:id="rId2" action="ppaction://hlinksldjump"/>
              </a:rPr>
              <a:t>Introduction: ‘Immortalised’</a:t>
            </a:r>
            <a:endParaRPr lang="en-GB" dirty="0"/>
          </a:p>
          <a:p>
            <a:pPr marL="514350" indent="-514350">
              <a:buFont typeface="+mj-lt"/>
              <a:buAutoNum type="arabicPeriod"/>
            </a:pPr>
            <a:r>
              <a:rPr lang="en-GB" dirty="0">
                <a:hlinkClick r:id="rId3" action="ppaction://hlinksldjump"/>
              </a:rPr>
              <a:t>The ‘Great and Good’</a:t>
            </a:r>
            <a:endParaRPr lang="en-GB" dirty="0"/>
          </a:p>
          <a:p>
            <a:pPr marL="514350" indent="-514350">
              <a:buFont typeface="+mj-lt"/>
              <a:buAutoNum type="arabicPeriod"/>
            </a:pPr>
            <a:r>
              <a:rPr lang="en-GB" dirty="0">
                <a:hlinkClick r:id="rId4" action="ppaction://hlinksldjump"/>
              </a:rPr>
              <a:t>Difficult Histories</a:t>
            </a:r>
            <a:endParaRPr lang="en-GB" dirty="0"/>
          </a:p>
          <a:p>
            <a:pPr marL="514350" indent="-514350">
              <a:buFont typeface="+mj-lt"/>
              <a:buAutoNum type="arabicPeriod"/>
            </a:pPr>
            <a:r>
              <a:rPr lang="en-GB" dirty="0">
                <a:hlinkClick r:id="rId5" action="ppaction://hlinksldjump"/>
              </a:rPr>
              <a:t>Everyday People</a:t>
            </a:r>
            <a:endParaRPr lang="en-GB" dirty="0"/>
          </a:p>
          <a:p>
            <a:pPr marL="514350" indent="-514350">
              <a:buFont typeface="+mj-lt"/>
              <a:buAutoNum type="arabicPeriod"/>
            </a:pPr>
            <a:r>
              <a:rPr lang="en-GB" dirty="0">
                <a:hlinkClick r:id="rId6" action="ppaction://hlinksldjump"/>
              </a:rPr>
              <a:t>LGBTQI</a:t>
            </a:r>
            <a:r>
              <a:rPr lang="en-GB" dirty="0"/>
              <a:t> </a:t>
            </a:r>
          </a:p>
          <a:p>
            <a:pPr marL="514350" indent="-514350">
              <a:buFont typeface="+mj-lt"/>
              <a:buAutoNum type="arabicPeriod"/>
            </a:pPr>
            <a:r>
              <a:rPr lang="en-GB" dirty="0">
                <a:hlinkClick r:id="rId7" action="ppaction://hlinksldjump"/>
              </a:rPr>
              <a:t>Ethnic Diversity </a:t>
            </a:r>
            <a:endParaRPr lang="en-GB" dirty="0"/>
          </a:p>
          <a:p>
            <a:pPr marL="514350" indent="-514350">
              <a:buFont typeface="+mj-lt"/>
              <a:buAutoNum type="arabicPeriod"/>
            </a:pPr>
            <a:r>
              <a:rPr lang="en-GB" dirty="0">
                <a:hlinkClick r:id="rId8" action="ppaction://hlinksldjump"/>
              </a:rPr>
              <a:t>Women</a:t>
            </a:r>
            <a:endParaRPr lang="en-GB" dirty="0"/>
          </a:p>
          <a:p>
            <a:pPr marL="514350" indent="-514350">
              <a:buFont typeface="+mj-lt"/>
              <a:buAutoNum type="arabicPeriod"/>
            </a:pPr>
            <a:r>
              <a:rPr lang="en-GB" dirty="0">
                <a:hlinkClick r:id="rId9" action="ppaction://hlinksldjump"/>
              </a:rPr>
              <a:t>Disability Representation </a:t>
            </a: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2625943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1</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81885" y="2099732"/>
            <a:ext cx="5022887" cy="4393141"/>
          </a:xfrm>
        </p:spPr>
        <p:txBody>
          <a:bodyPr/>
          <a:lstStyle/>
          <a:p>
            <a:pPr lvl="0" algn="ctr"/>
            <a:r>
              <a:rPr lang="en-GB" sz="2400" b="1" i="1" dirty="0">
                <a:solidFill>
                  <a:prstClr val="black"/>
                </a:solidFill>
                <a:latin typeface="Arial" panose="020B0604020202020204" pitchFamily="34" charset="0"/>
                <a:cs typeface="Arial" panose="020B0604020202020204" pitchFamily="34" charset="0"/>
              </a:rPr>
              <a:t>“These are the history wars we are having…statues have become lightning rods for a struggle we are going to have to have about our history”</a:t>
            </a:r>
          </a:p>
          <a:p>
            <a:pPr lvl="0"/>
            <a:endParaRPr lang="en-GB" sz="1400" i="1" dirty="0">
              <a:solidFill>
                <a:prstClr val="black"/>
              </a:solidFill>
              <a:latin typeface="Arial" panose="020B0604020202020204" pitchFamily="34" charset="0"/>
              <a:cs typeface="Arial" panose="020B0604020202020204" pitchFamily="34" charset="0"/>
            </a:endParaRPr>
          </a:p>
          <a:p>
            <a:pPr lvl="0" algn="ctr"/>
            <a:r>
              <a:rPr lang="en-GB" sz="1400" dirty="0">
                <a:solidFill>
                  <a:prstClr val="black"/>
                </a:solidFill>
                <a:latin typeface="Arial" panose="020B0604020202020204" pitchFamily="34" charset="0"/>
                <a:cs typeface="Arial" panose="020B0604020202020204" pitchFamily="34" charset="0"/>
              </a:rPr>
              <a:t>David </a:t>
            </a:r>
            <a:r>
              <a:rPr lang="en-GB" sz="1400" dirty="0" err="1">
                <a:solidFill>
                  <a:prstClr val="black"/>
                </a:solidFill>
                <a:latin typeface="Arial" panose="020B0604020202020204" pitchFamily="34" charset="0"/>
                <a:cs typeface="Arial" panose="020B0604020202020204" pitchFamily="34" charset="0"/>
              </a:rPr>
              <a:t>Olusoga</a:t>
            </a:r>
            <a:r>
              <a:rPr lang="en-GB" sz="1400" dirty="0">
                <a:solidFill>
                  <a:prstClr val="black"/>
                </a:solidFill>
                <a:latin typeface="Arial" panose="020B0604020202020204" pitchFamily="34" charset="0"/>
                <a:cs typeface="Arial" panose="020B0604020202020204" pitchFamily="34" charset="0"/>
              </a:rPr>
              <a:t>, Historian, broadcaster and film-maker 2018</a:t>
            </a:r>
            <a:endParaRPr lang="en-GB" dirty="0"/>
          </a:p>
          <a:p>
            <a:endParaRPr lang="en-US" dirty="0"/>
          </a:p>
        </p:txBody>
      </p:sp>
      <p:pic>
        <p:nvPicPr>
          <p:cNvPr id="5" name="Picture 2" descr="A man with glasses and a beard&#10;&#10;">
            <a:extLst>
              <a:ext uri="{FF2B5EF4-FFF2-40B4-BE49-F238E27FC236}">
                <a16:creationId xmlns:a16="http://schemas.microsoft.com/office/drawing/2014/main" id="{A899D593-0808-6D62-FA4D-19F1F7FDC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273266"/>
            <a:ext cx="5022887" cy="502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60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04A7-1D28-F85B-F4CF-EAB07FDA037E}"/>
              </a:ext>
            </a:extLst>
          </p:cNvPr>
          <p:cNvSpPr>
            <a:spLocks noGrp="1"/>
          </p:cNvSpPr>
          <p:nvPr>
            <p:ph type="title"/>
          </p:nvPr>
        </p:nvSpPr>
        <p:spPr/>
        <p:txBody>
          <a:bodyPr/>
          <a:lstStyle/>
          <a:p>
            <a:r>
              <a:rPr lang="en-US" dirty="0"/>
              <a:t>3. Difficult Histories </a:t>
            </a:r>
            <a:r>
              <a:rPr lang="en-US" dirty="0">
                <a:solidFill>
                  <a:schemeClr val="bg1"/>
                </a:solidFill>
              </a:rPr>
              <a:t>2</a:t>
            </a:r>
          </a:p>
        </p:txBody>
      </p:sp>
      <p:sp>
        <p:nvSpPr>
          <p:cNvPr id="3" name="Content Placeholder 2">
            <a:extLst>
              <a:ext uri="{FF2B5EF4-FFF2-40B4-BE49-F238E27FC236}">
                <a16:creationId xmlns:a16="http://schemas.microsoft.com/office/drawing/2014/main" id="{C1687E6D-01F3-BBC2-5D4B-584977293F90}"/>
              </a:ext>
            </a:extLst>
          </p:cNvPr>
          <p:cNvSpPr>
            <a:spLocks noGrp="1"/>
          </p:cNvSpPr>
          <p:nvPr>
            <p:ph idx="1"/>
          </p:nvPr>
        </p:nvSpPr>
        <p:spPr>
          <a:xfrm>
            <a:off x="1008769" y="1358286"/>
            <a:ext cx="9693448" cy="5022630"/>
          </a:xfrm>
        </p:spPr>
        <p:txBody>
          <a:bodyPr/>
          <a:lstStyle/>
          <a:p>
            <a:pPr marL="342900" lvl="0" indent="-342900">
              <a:spcBef>
                <a:spcPts val="2400"/>
              </a:spcBef>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do we mean by difficult or contested history? Who is it difficult for, who is contesting, protesting, criticising and who is defending the stories of statues?</a:t>
            </a:r>
          </a:p>
          <a:p>
            <a:pPr marL="342900" lvl="0" indent="-342900">
              <a:spcBef>
                <a:spcPts val="2400"/>
              </a:spcBef>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makes a monument, memorial or statue’s story contested? How have opinions and values changed since the monument, memorial or statue was first erected/ put up?</a:t>
            </a:r>
          </a:p>
          <a:p>
            <a:pPr marL="342900" indent="-342900">
              <a:spcBef>
                <a:spcPts val="2400"/>
              </a:spcBef>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Should we remove monuments, memorials and statues of people with difficult or contested histories? What should we would put in their place?</a:t>
            </a:r>
          </a:p>
          <a:p>
            <a:pPr marL="342900" indent="-342900">
              <a:spcBef>
                <a:spcPts val="2400"/>
              </a:spcBef>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How do we tell these stories? </a:t>
            </a:r>
          </a:p>
          <a:p>
            <a:endParaRPr lang="en-US" dirty="0"/>
          </a:p>
        </p:txBody>
      </p:sp>
    </p:spTree>
    <p:extLst>
      <p:ext uri="{BB962C8B-B14F-4D97-AF65-F5344CB8AC3E}">
        <p14:creationId xmlns:p14="http://schemas.microsoft.com/office/powerpoint/2010/main" val="2825579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3</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81885" y="2099732"/>
            <a:ext cx="5022887" cy="4393141"/>
          </a:xfrm>
        </p:spPr>
        <p:txBody>
          <a:bodyPr/>
          <a:lstStyle/>
          <a:p>
            <a:pPr lvl="0"/>
            <a:r>
              <a:rPr lang="en-GB" dirty="0">
                <a:solidFill>
                  <a:prstClr val="black"/>
                </a:solidFill>
                <a:latin typeface="Arial" panose="020B0604020202020204" pitchFamily="34" charset="0"/>
                <a:cs typeface="Arial" panose="020B0604020202020204" pitchFamily="34" charset="0"/>
              </a:rPr>
              <a:t>This is a Statue of Edward Colston. It stood on Colston Avenue in Bristol from 1895 until 2020</a:t>
            </a:r>
          </a:p>
          <a:p>
            <a:pPr lvl="0"/>
            <a:endParaRPr lang="en-GB" dirty="0">
              <a:solidFill>
                <a:prstClr val="black"/>
              </a:solidFill>
              <a:latin typeface="Arial" panose="020B0604020202020204" pitchFamily="34" charset="0"/>
              <a:cs typeface="Arial" panose="020B0604020202020204" pitchFamily="34" charset="0"/>
            </a:endParaRPr>
          </a:p>
          <a:p>
            <a:pPr lvl="0"/>
            <a:r>
              <a:rPr lang="en-GB" dirty="0">
                <a:solidFill>
                  <a:prstClr val="black"/>
                </a:solidFill>
                <a:latin typeface="Arial" panose="020B0604020202020204" pitchFamily="34" charset="0"/>
                <a:cs typeface="Arial" panose="020B0604020202020204" pitchFamily="34" charset="0"/>
              </a:rPr>
              <a:t>The inscription on the plaque at the base of the statue reads ‘erected by / citizens of Bristol / as a memorial / of one of the most / virtuous and wise sons of / their city / AD 1895'</a:t>
            </a:r>
          </a:p>
        </p:txBody>
      </p:sp>
      <p:pic>
        <p:nvPicPr>
          <p:cNvPr id="4" name="Picture 3" descr="A statue of a person holding a cane&#10;&#10;">
            <a:extLst>
              <a:ext uri="{FF2B5EF4-FFF2-40B4-BE49-F238E27FC236}">
                <a16:creationId xmlns:a16="http://schemas.microsoft.com/office/drawing/2014/main" id="{7AD991DD-1826-1D2B-F52E-A780BA330E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r="13857" b="22045"/>
          <a:stretch/>
        </p:blipFill>
        <p:spPr bwMode="auto">
          <a:xfrm>
            <a:off x="5963641" y="548187"/>
            <a:ext cx="2788900" cy="6154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laque on a wall&#10;&#10;">
            <a:extLst>
              <a:ext uri="{FF2B5EF4-FFF2-40B4-BE49-F238E27FC236}">
                <a16:creationId xmlns:a16="http://schemas.microsoft.com/office/drawing/2014/main" id="{9E4E76ED-6EFC-00EE-AE57-AB8DFB9B84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42" t="33304" r="23798" b="21013"/>
          <a:stretch/>
        </p:blipFill>
        <p:spPr bwMode="auto">
          <a:xfrm>
            <a:off x="8617880" y="1753496"/>
            <a:ext cx="2897284" cy="374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081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Who was Edward Colston? </a:t>
            </a:r>
            <a:r>
              <a:rPr lang="en-US" dirty="0">
                <a:solidFill>
                  <a:schemeClr val="bg1"/>
                </a:solidFill>
              </a:rPr>
              <a:t>1</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81885" y="1794934"/>
            <a:ext cx="5206115" cy="4697940"/>
          </a:xfrm>
        </p:spPr>
        <p:txBody>
          <a:bodyPr/>
          <a:lstStyle/>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Edward Colston was born in Bristol in 1636. He was the son of a prosperous Bristol merchant, who had made his money by trading textiles, fruit and wine in European ports, especially in Spain and Portugal.</a:t>
            </a:r>
          </a:p>
          <a:p>
            <a:pPr lvl="0"/>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By the 1650s the family had left Bristol and moved to London.</a:t>
            </a:r>
          </a:p>
        </p:txBody>
      </p:sp>
      <p:pic>
        <p:nvPicPr>
          <p:cNvPr id="4" name="Picture 3" descr="A statue of a person holding a cane&#10;&#10;">
            <a:extLst>
              <a:ext uri="{FF2B5EF4-FFF2-40B4-BE49-F238E27FC236}">
                <a16:creationId xmlns:a16="http://schemas.microsoft.com/office/drawing/2014/main" id="{7AD991DD-1826-1D2B-F52E-A780BA330E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r="13857" b="22045"/>
          <a:stretch/>
        </p:blipFill>
        <p:spPr bwMode="auto">
          <a:xfrm>
            <a:off x="7269500" y="365126"/>
            <a:ext cx="2788900" cy="61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090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Who was Edward Colston? </a:t>
            </a:r>
            <a:r>
              <a:rPr lang="en-US" dirty="0">
                <a:solidFill>
                  <a:schemeClr val="bg1"/>
                </a:solidFill>
              </a:rPr>
              <a:t>2</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448555"/>
            <a:ext cx="5333608" cy="4697940"/>
          </a:xfrm>
        </p:spPr>
        <p:txBody>
          <a:bodyPr/>
          <a:lstStyle/>
          <a:p>
            <a:pPr lvl="0"/>
            <a:endParaRPr lang="en-GB" sz="1050"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In 1654 Edward turned 18 and was apprenticed to the </a:t>
            </a:r>
            <a:r>
              <a:rPr lang="en-GB" dirty="0">
                <a:solidFill>
                  <a:prstClr val="black"/>
                </a:solidFill>
                <a:latin typeface="Arial" panose="020B0604020202020204" pitchFamily="34" charset="0"/>
                <a:cs typeface="Arial" panose="020B0604020202020204" pitchFamily="34" charset="0"/>
                <a:hlinkClick r:id="rId3"/>
              </a:rPr>
              <a:t>Worshipful Company of Mercers</a:t>
            </a:r>
            <a:r>
              <a:rPr lang="en-GB" dirty="0">
                <a:solidFill>
                  <a:prstClr val="black"/>
                </a:solidFill>
                <a:latin typeface="Arial" panose="020B0604020202020204" pitchFamily="34" charset="0"/>
                <a:cs typeface="Arial" panose="020B0604020202020204" pitchFamily="34" charset="0"/>
              </a:rPr>
              <a:t> for 8 years.</a:t>
            </a:r>
          </a:p>
          <a:p>
            <a:pPr lvl="0"/>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By 1872 he had become a London merchant. Like his father he mostly exported textiles and imported oil, wine and sherry from Spain and Portugal. As his business grew it expanded to include silk from Virginia and cod from Newfoundland.</a:t>
            </a:r>
          </a:p>
        </p:txBody>
      </p:sp>
      <p:pic>
        <p:nvPicPr>
          <p:cNvPr id="4" name="Picture 3" descr="A statue of a person holding a cane&#10;&#10;">
            <a:extLst>
              <a:ext uri="{FF2B5EF4-FFF2-40B4-BE49-F238E27FC236}">
                <a16:creationId xmlns:a16="http://schemas.microsoft.com/office/drawing/2014/main" id="{7AD991DD-1826-1D2B-F52E-A780BA330EED}"/>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03" r="13857" b="22045"/>
          <a:stretch/>
        </p:blipFill>
        <p:spPr bwMode="auto">
          <a:xfrm>
            <a:off x="7269500" y="365126"/>
            <a:ext cx="2788900" cy="61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0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Who was Edward Colston? </a:t>
            </a:r>
            <a:r>
              <a:rPr lang="en-US" dirty="0">
                <a:solidFill>
                  <a:schemeClr val="bg1"/>
                </a:solidFill>
              </a:rPr>
              <a:t>3</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761066"/>
            <a:ext cx="5206115" cy="4731807"/>
          </a:xfrm>
        </p:spPr>
        <p:txBody>
          <a:bodyPr/>
          <a:lstStyle/>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In 1680 Edward became a member of the Royal African Company, which at the time dominated the ‘slave trade’. </a:t>
            </a:r>
          </a:p>
          <a:p>
            <a:pPr marL="342900" lvl="0" indent="-342900">
              <a:buFont typeface="Arial" pitchFamily="34" charset="0"/>
              <a:buChar char="•"/>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By 1689 he had risen to become its deputy governor. Between 1672 and 1689, his ships are believed to have transported about 80,000 men, women and children from Africa to the Americas </a:t>
            </a:r>
            <a:r>
              <a:rPr lang="en-GB" dirty="0">
                <a:latin typeface="Arial" panose="020B0604020202020204" pitchFamily="34" charset="0"/>
                <a:cs typeface="Arial" panose="020B0604020202020204" pitchFamily="34" charset="0"/>
              </a:rPr>
              <a:t>as enslaved people.</a:t>
            </a:r>
          </a:p>
        </p:txBody>
      </p:sp>
      <p:pic>
        <p:nvPicPr>
          <p:cNvPr id="4" name="Picture 3" descr="A statue of a person holding a cane&#10;&#10;">
            <a:extLst>
              <a:ext uri="{FF2B5EF4-FFF2-40B4-BE49-F238E27FC236}">
                <a16:creationId xmlns:a16="http://schemas.microsoft.com/office/drawing/2014/main" id="{7AD991DD-1826-1D2B-F52E-A780BA330E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r="13857" b="22045"/>
          <a:stretch/>
        </p:blipFill>
        <p:spPr bwMode="auto">
          <a:xfrm>
            <a:off x="7269500" y="365126"/>
            <a:ext cx="2788900" cy="61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11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Who was Edward Colston? </a:t>
            </a:r>
            <a:r>
              <a:rPr lang="en-US" dirty="0">
                <a:solidFill>
                  <a:schemeClr val="bg1"/>
                </a:solidFill>
              </a:rPr>
              <a:t>4</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862667"/>
            <a:ext cx="5226032" cy="4283828"/>
          </a:xfrm>
        </p:spPr>
        <p:txBody>
          <a:bodyPr/>
          <a:lstStyle/>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Those men, women and children worked as forced labour on plantations in the Americas producing sugar and other high profit commodities. </a:t>
            </a:r>
          </a:p>
          <a:p>
            <a:pPr marL="342900" lvl="0" indent="-342900">
              <a:buFont typeface="Arial" pitchFamily="34" charset="0"/>
              <a:buChar char="•"/>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The profits from this exploitation went back into the pockets of rich merchants back in England such as Edward Colston. </a:t>
            </a:r>
          </a:p>
        </p:txBody>
      </p:sp>
      <p:pic>
        <p:nvPicPr>
          <p:cNvPr id="4" name="Picture 3" descr="A statue of a person holding a cane&#10;">
            <a:extLst>
              <a:ext uri="{FF2B5EF4-FFF2-40B4-BE49-F238E27FC236}">
                <a16:creationId xmlns:a16="http://schemas.microsoft.com/office/drawing/2014/main" id="{7AD991DD-1826-1D2B-F52E-A780BA330E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r="13857" b="22045"/>
          <a:stretch/>
        </p:blipFill>
        <p:spPr bwMode="auto">
          <a:xfrm>
            <a:off x="7269500" y="365126"/>
            <a:ext cx="2788900" cy="61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51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Who was Edward Colston? </a:t>
            </a:r>
            <a:r>
              <a:rPr lang="en-US" dirty="0">
                <a:solidFill>
                  <a:schemeClr val="bg1"/>
                </a:solidFill>
              </a:rPr>
              <a:t>5</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862667"/>
            <a:ext cx="5366280" cy="4283828"/>
          </a:xfrm>
        </p:spPr>
        <p:txBody>
          <a:bodyPr/>
          <a:lstStyle/>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When he died in 1721 he left money to charities and foundations in Bristol, mostly schools, alms houses and churches. </a:t>
            </a:r>
          </a:p>
          <a:p>
            <a:pPr marL="342900" lvl="0" indent="-342900">
              <a:buFont typeface="Arial" pitchFamily="34" charset="0"/>
              <a:buChar char="•"/>
            </a:pPr>
            <a:endParaRPr lang="en-GB" dirty="0">
              <a:solidFill>
                <a:prstClr val="black"/>
              </a:solidFill>
              <a:latin typeface="Arial" panose="020B0604020202020204" pitchFamily="34" charset="0"/>
              <a:cs typeface="Arial" panose="020B0604020202020204" pitchFamily="34" charset="0"/>
            </a:endParaRPr>
          </a:p>
          <a:p>
            <a:pPr marL="342900" lvl="0" indent="-342900">
              <a:buFont typeface="Arial" pitchFamily="34" charset="0"/>
              <a:buChar char="•"/>
            </a:pPr>
            <a:r>
              <a:rPr lang="en-GB" dirty="0">
                <a:solidFill>
                  <a:prstClr val="black"/>
                </a:solidFill>
                <a:latin typeface="Arial" panose="020B0604020202020204" pitchFamily="34" charset="0"/>
                <a:cs typeface="Arial" panose="020B0604020202020204" pitchFamily="34" charset="0"/>
              </a:rPr>
              <a:t>His legacy can still be seen in the streets, memorials and buildings named after him.</a:t>
            </a:r>
          </a:p>
        </p:txBody>
      </p:sp>
      <p:pic>
        <p:nvPicPr>
          <p:cNvPr id="4" name="Picture 3" descr="A statue of a person holding a cane&#10;">
            <a:extLst>
              <a:ext uri="{FF2B5EF4-FFF2-40B4-BE49-F238E27FC236}">
                <a16:creationId xmlns:a16="http://schemas.microsoft.com/office/drawing/2014/main" id="{7AD991DD-1826-1D2B-F52E-A780BA330E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3" r="13857" b="22045"/>
          <a:stretch/>
        </p:blipFill>
        <p:spPr bwMode="auto">
          <a:xfrm>
            <a:off x="7269500" y="365126"/>
            <a:ext cx="2788900" cy="61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93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1D70-120C-054A-6469-80895B4B14AB}"/>
              </a:ext>
            </a:extLst>
          </p:cNvPr>
          <p:cNvSpPr>
            <a:spLocks noGrp="1"/>
          </p:cNvSpPr>
          <p:nvPr>
            <p:ph type="title"/>
          </p:nvPr>
        </p:nvSpPr>
        <p:spPr/>
        <p:txBody>
          <a:bodyPr/>
          <a:lstStyle/>
          <a:p>
            <a:r>
              <a:rPr lang="en-US" dirty="0"/>
              <a:t>Activity </a:t>
            </a:r>
            <a:r>
              <a:rPr lang="en-US" dirty="0">
                <a:solidFill>
                  <a:schemeClr val="bg1"/>
                </a:solidFill>
              </a:rPr>
              <a:t>9</a:t>
            </a:r>
          </a:p>
        </p:txBody>
      </p:sp>
      <p:sp>
        <p:nvSpPr>
          <p:cNvPr id="4" name="Content Placeholder 2">
            <a:extLst>
              <a:ext uri="{FF2B5EF4-FFF2-40B4-BE49-F238E27FC236}">
                <a16:creationId xmlns:a16="http://schemas.microsoft.com/office/drawing/2014/main" id="{5D09FC35-C16A-F897-381C-F8F23992BAAE}"/>
              </a:ext>
            </a:extLst>
          </p:cNvPr>
          <p:cNvSpPr txBox="1">
            <a:spLocks/>
          </p:cNvSpPr>
          <p:nvPr/>
        </p:nvSpPr>
        <p:spPr>
          <a:xfrm>
            <a:off x="601324" y="1367624"/>
            <a:ext cx="2793999" cy="2922726"/>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prstClr val="black"/>
                </a:solidFill>
                <a:latin typeface="Arial" panose="020B0604020202020204" pitchFamily="34" charset="0"/>
                <a:cs typeface="Arial" panose="020B0604020202020204" pitchFamily="34" charset="0"/>
              </a:rPr>
              <a:t>His statue which was  built in 1895, around 170 years after his death. </a:t>
            </a:r>
          </a:p>
          <a:p>
            <a:r>
              <a:rPr lang="en-GB" sz="2400" dirty="0">
                <a:solidFill>
                  <a:prstClr val="black"/>
                </a:solidFill>
                <a:latin typeface="Arial" panose="020B0604020202020204" pitchFamily="34" charset="0"/>
                <a:cs typeface="Arial" panose="020B0604020202020204" pitchFamily="34" charset="0"/>
              </a:rPr>
              <a:t>It describes him as ‘virtuous and wise’. </a:t>
            </a:r>
            <a:endParaRPr lang="en-GB" sz="2400" b="1" dirty="0">
              <a:solidFill>
                <a:prstClr val="black"/>
              </a:solidFill>
              <a:latin typeface="Arial" panose="020B0604020202020204" pitchFamily="34" charset="0"/>
              <a:cs typeface="Arial" panose="020B0604020202020204" pitchFamily="34" charset="0"/>
            </a:endParaRPr>
          </a:p>
        </p:txBody>
      </p:sp>
      <p:pic>
        <p:nvPicPr>
          <p:cNvPr id="5" name="Picture 4" descr="A group of people standing around a statue&#10;&#10;">
            <a:extLst>
              <a:ext uri="{FF2B5EF4-FFF2-40B4-BE49-F238E27FC236}">
                <a16:creationId xmlns:a16="http://schemas.microsoft.com/office/drawing/2014/main" id="{24C02538-8EC7-FFA0-035D-243DD07B5ED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850" b="10402"/>
          <a:stretch/>
        </p:blipFill>
        <p:spPr bwMode="auto">
          <a:xfrm>
            <a:off x="3641083" y="902759"/>
            <a:ext cx="7569421" cy="37471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Post-It" descr="Post-it note to highlight text">
            <a:extLst>
              <a:ext uri="{FF2B5EF4-FFF2-40B4-BE49-F238E27FC236}">
                <a16:creationId xmlns:a16="http://schemas.microsoft.com/office/drawing/2014/main" id="{1CB1916A-97A6-9CA0-582D-477A1A4F8DEE}"/>
              </a:ext>
            </a:extLst>
          </p:cNvPr>
          <p:cNvGrpSpPr/>
          <p:nvPr/>
        </p:nvGrpSpPr>
        <p:grpSpPr>
          <a:xfrm>
            <a:off x="357187" y="4775199"/>
            <a:ext cx="11106582" cy="1993842"/>
            <a:chOff x="3983737" y="1868418"/>
            <a:chExt cx="6375846" cy="3157008"/>
          </a:xfrm>
        </p:grpSpPr>
        <p:sp>
          <p:nvSpPr>
            <p:cNvPr id="7" name="Decorative-Blob">
              <a:extLst>
                <a:ext uri="{FF2B5EF4-FFF2-40B4-BE49-F238E27FC236}">
                  <a16:creationId xmlns:a16="http://schemas.microsoft.com/office/drawing/2014/main" id="{9BED03EE-AE11-D94F-D82B-1881946D38F3}"/>
                </a:ext>
                <a:ext uri="{C183D7F6-B498-43B3-948B-1728B52AA6E4}">
                  <adec:decorative xmlns:adec="http://schemas.microsoft.com/office/drawing/2017/decorative" val="0"/>
                </a:ext>
              </a:extLst>
            </p:cNvPr>
            <p:cNvSpPr/>
            <p:nvPr/>
          </p:nvSpPr>
          <p:spPr>
            <a:xfrm>
              <a:off x="3983737" y="2249104"/>
              <a:ext cx="6375846" cy="2776322"/>
            </a:xfrm>
            <a:custGeom>
              <a:avLst/>
              <a:gdLst>
                <a:gd name="connsiteX0" fmla="*/ 83763 w 3236716"/>
                <a:gd name="connsiteY0" fmla="*/ 389447 h 2604202"/>
                <a:gd name="connsiteX1" fmla="*/ 8409 w 3236716"/>
                <a:gd name="connsiteY1" fmla="*/ 1164879 h 2604202"/>
                <a:gd name="connsiteX2" fmla="*/ 131527 w 3236716"/>
                <a:gd name="connsiteY2" fmla="*/ 2394774 h 2604202"/>
                <a:gd name="connsiteX3" fmla="*/ 1215616 w 3236716"/>
                <a:gd name="connsiteY3" fmla="*/ 2531635 h 2604202"/>
                <a:gd name="connsiteX4" fmla="*/ 2332426 w 3236716"/>
                <a:gd name="connsiteY4" fmla="*/ 2599667 h 2604202"/>
                <a:gd name="connsiteX5" fmla="*/ 3105594 w 3236716"/>
                <a:gd name="connsiteY5" fmla="*/ 2450509 h 2604202"/>
                <a:gd name="connsiteX6" fmla="*/ 3227915 w 3236716"/>
                <a:gd name="connsiteY6" fmla="*/ 2066914 h 2604202"/>
                <a:gd name="connsiteX7" fmla="*/ 3199776 w 3236716"/>
                <a:gd name="connsiteY7" fmla="*/ 1240492 h 2604202"/>
                <a:gd name="connsiteX8" fmla="*/ 3163499 w 3236716"/>
                <a:gd name="connsiteY8" fmla="*/ 620559 h 2604202"/>
                <a:gd name="connsiteX9" fmla="*/ 3024577 w 3236716"/>
                <a:gd name="connsiteY9" fmla="*/ 180003 h 2604202"/>
                <a:gd name="connsiteX10" fmla="*/ 2670105 w 3236716"/>
                <a:gd name="connsiteY10" fmla="*/ 88367 h 2604202"/>
                <a:gd name="connsiteX11" fmla="*/ 918832 w 3236716"/>
                <a:gd name="connsiteY11" fmla="*/ 27499 h 2604202"/>
                <a:gd name="connsiteX12" fmla="*/ 257009 w 3236716"/>
                <a:gd name="connsiteY12" fmla="*/ 105468 h 2604202"/>
                <a:gd name="connsiteX13" fmla="*/ 83763 w 3236716"/>
                <a:gd name="connsiteY13" fmla="*/ 389447 h 26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6716" h="2604202">
                  <a:moveTo>
                    <a:pt x="83763" y="389447"/>
                  </a:moveTo>
                  <a:cubicBezTo>
                    <a:pt x="64669" y="716290"/>
                    <a:pt x="29438" y="838134"/>
                    <a:pt x="8409" y="1164879"/>
                  </a:cubicBezTo>
                  <a:cubicBezTo>
                    <a:pt x="-394" y="1301603"/>
                    <a:pt x="-33159" y="2316686"/>
                    <a:pt x="131527" y="2394774"/>
                  </a:cubicBezTo>
                  <a:cubicBezTo>
                    <a:pt x="497576" y="2568273"/>
                    <a:pt x="860750" y="2517674"/>
                    <a:pt x="1215616" y="2531635"/>
                  </a:cubicBezTo>
                  <a:cubicBezTo>
                    <a:pt x="1579285" y="2545921"/>
                    <a:pt x="1934910" y="2622272"/>
                    <a:pt x="2332426" y="2599667"/>
                  </a:cubicBezTo>
                  <a:cubicBezTo>
                    <a:pt x="2495390" y="2590408"/>
                    <a:pt x="2985226" y="2559846"/>
                    <a:pt x="3105594" y="2450509"/>
                  </a:cubicBezTo>
                  <a:cubicBezTo>
                    <a:pt x="3209506" y="2356073"/>
                    <a:pt x="3217571" y="2197243"/>
                    <a:pt x="3227915" y="2066914"/>
                  </a:cubicBezTo>
                  <a:cubicBezTo>
                    <a:pt x="3251352" y="1771896"/>
                    <a:pt x="3221948" y="1533778"/>
                    <a:pt x="3199776" y="1240492"/>
                  </a:cubicBezTo>
                  <a:cubicBezTo>
                    <a:pt x="3186647" y="1066595"/>
                    <a:pt x="3173880" y="794866"/>
                    <a:pt x="3163499" y="620559"/>
                  </a:cubicBezTo>
                  <a:cubicBezTo>
                    <a:pt x="3152866" y="441577"/>
                    <a:pt x="3207806" y="282935"/>
                    <a:pt x="3024577" y="180003"/>
                  </a:cubicBezTo>
                  <a:cubicBezTo>
                    <a:pt x="2924578" y="123816"/>
                    <a:pt x="2783406" y="100722"/>
                    <a:pt x="2670105" y="88367"/>
                  </a:cubicBezTo>
                  <a:cubicBezTo>
                    <a:pt x="2045853" y="20298"/>
                    <a:pt x="1579734" y="-36327"/>
                    <a:pt x="918832" y="27499"/>
                  </a:cubicBezTo>
                  <a:cubicBezTo>
                    <a:pt x="745720" y="44216"/>
                    <a:pt x="414714" y="32219"/>
                    <a:pt x="257009" y="105468"/>
                  </a:cubicBezTo>
                  <a:cubicBezTo>
                    <a:pt x="138992" y="160284"/>
                    <a:pt x="87976" y="251277"/>
                    <a:pt x="83763" y="389447"/>
                  </a:cubicBezTo>
                  <a:close/>
                </a:path>
              </a:pathLst>
            </a:custGeom>
            <a:solidFill>
              <a:srgbClr val="F5B6CD"/>
            </a:solidFill>
            <a:ln w="3609" cap="flat">
              <a:noFill/>
              <a:prstDash val="solid"/>
              <a:round/>
            </a:ln>
          </p:spPr>
          <p:txBody>
            <a:bodyPr rtlCol="0" anchor="ctr"/>
            <a:lstStyle/>
            <a:p>
              <a:endParaRPr lang="en-US" dirty="0"/>
            </a:p>
          </p:txBody>
        </p:sp>
        <p:sp>
          <p:nvSpPr>
            <p:cNvPr id="8" name="Main-Text" descr="Post-it note to highlight text">
              <a:extLst>
                <a:ext uri="{FF2B5EF4-FFF2-40B4-BE49-F238E27FC236}">
                  <a16:creationId xmlns:a16="http://schemas.microsoft.com/office/drawing/2014/main" id="{97700AD7-0E1A-6EB1-0466-B59795A7A4F1}"/>
                </a:ext>
              </a:extLst>
            </p:cNvPr>
            <p:cNvSpPr txBox="1"/>
            <p:nvPr/>
          </p:nvSpPr>
          <p:spPr>
            <a:xfrm>
              <a:off x="4129127" y="2686281"/>
              <a:ext cx="6230456" cy="2185043"/>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Do you think that he was?</a:t>
              </a:r>
            </a:p>
            <a:p>
              <a:endParaRPr lang="en-GB" sz="1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Why did the people of Bristol want to commemorate him at the end of the 19th century? </a:t>
              </a:r>
            </a:p>
            <a:p>
              <a:endParaRPr lang="en-GB" sz="1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What were people’s attitudes to empire and the ‘slave trade’ at that time? </a:t>
              </a:r>
            </a:p>
            <a:p>
              <a:endParaRPr lang="en-GB" sz="1800" b="1" dirty="0">
                <a:latin typeface="Arial" panose="020B0604020202020204" pitchFamily="34" charset="0"/>
                <a:cs typeface="Arial" panose="020B0604020202020204" pitchFamily="34" charset="0"/>
              </a:endParaRPr>
            </a:p>
          </p:txBody>
        </p:sp>
        <p:pic>
          <p:nvPicPr>
            <p:cNvPr id="9" name="Decorative-Washi" descr="Decorative shape">
              <a:extLst>
                <a:ext uri="{FF2B5EF4-FFF2-40B4-BE49-F238E27FC236}">
                  <a16:creationId xmlns:a16="http://schemas.microsoft.com/office/drawing/2014/main" id="{54786F82-A65C-C94C-2915-1BD62814E8CC}"/>
                </a:ext>
              </a:extLst>
            </p:cNvPr>
            <p:cNvPicPr>
              <a:picLocks noChangeAspect="1"/>
            </p:cNvPicPr>
            <p:nvPr/>
          </p:nvPicPr>
          <p:blipFill>
            <a:blip r:embed="rId4"/>
            <a:stretch>
              <a:fillRect/>
            </a:stretch>
          </p:blipFill>
          <p:spPr>
            <a:xfrm>
              <a:off x="6672124" y="1868418"/>
              <a:ext cx="647700" cy="762000"/>
            </a:xfrm>
            <a:prstGeom prst="rect">
              <a:avLst/>
            </a:prstGeom>
          </p:spPr>
        </p:pic>
      </p:grpSp>
    </p:spTree>
    <p:extLst>
      <p:ext uri="{BB962C8B-B14F-4D97-AF65-F5344CB8AC3E}">
        <p14:creationId xmlns:p14="http://schemas.microsoft.com/office/powerpoint/2010/main" val="232385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4</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608666"/>
            <a:ext cx="5366280" cy="4802891"/>
          </a:xfrm>
        </p:spPr>
        <p:txBody>
          <a:bodyPr/>
          <a:lstStyle/>
          <a:p>
            <a:r>
              <a:rPr lang="en-GB" b="1" i="1" dirty="0">
                <a:latin typeface="Arial" pitchFamily="34" charset="0"/>
                <a:cs typeface="Arial" pitchFamily="34" charset="0"/>
              </a:rPr>
              <a:t>“The statue of Edward Colston in Bristol is a constant reminder of his inhumanity" </a:t>
            </a:r>
          </a:p>
          <a:p>
            <a:r>
              <a:rPr lang="en-GB" sz="1600" dirty="0">
                <a:latin typeface="Arial" pitchFamily="34" charset="0"/>
                <a:cs typeface="Arial" pitchFamily="34" charset="0"/>
              </a:rPr>
              <a:t>Miles Chambers, Poet 2018</a:t>
            </a:r>
          </a:p>
          <a:p>
            <a:endParaRPr lang="en-GB" sz="1600" dirty="0"/>
          </a:p>
          <a:p>
            <a:r>
              <a:rPr lang="en-GB" sz="2000" dirty="0">
                <a:latin typeface="Arial" pitchFamily="34" charset="0"/>
                <a:cs typeface="Arial" pitchFamily="34" charset="0"/>
              </a:rPr>
              <a:t>On 7 June 2020, during the global protests following the </a:t>
            </a:r>
            <a:r>
              <a:rPr lang="en-GB" sz="2000" dirty="0">
                <a:latin typeface="Arial" pitchFamily="34" charset="0"/>
                <a:cs typeface="Arial" pitchFamily="34" charset="0"/>
                <a:hlinkClick r:id="rId3"/>
              </a:rPr>
              <a:t>killing of George Floyd</a:t>
            </a:r>
            <a:r>
              <a:rPr lang="en-GB" sz="2000" dirty="0">
                <a:latin typeface="Arial" pitchFamily="34" charset="0"/>
                <a:cs typeface="Arial" pitchFamily="34" charset="0"/>
              </a:rPr>
              <a:t> in the United States, the statue was </a:t>
            </a:r>
            <a:r>
              <a:rPr lang="en-GB" sz="2000" dirty="0">
                <a:latin typeface="Arial" pitchFamily="34" charset="0"/>
                <a:cs typeface="Arial" pitchFamily="34" charset="0"/>
                <a:hlinkClick r:id="rId4"/>
              </a:rPr>
              <a:t>pulled down </a:t>
            </a:r>
            <a:r>
              <a:rPr lang="en-GB" sz="2000" dirty="0">
                <a:latin typeface="Arial" pitchFamily="34" charset="0"/>
                <a:cs typeface="Arial" pitchFamily="34" charset="0"/>
              </a:rPr>
              <a:t>by demonstrators. </a:t>
            </a:r>
          </a:p>
          <a:p>
            <a:endParaRPr lang="en-GB" sz="2000" dirty="0">
              <a:latin typeface="Arial" pitchFamily="34" charset="0"/>
              <a:cs typeface="Arial" pitchFamily="34" charset="0"/>
            </a:endParaRPr>
          </a:p>
          <a:p>
            <a:r>
              <a:rPr lang="en-GB" sz="2000" dirty="0">
                <a:latin typeface="Arial" pitchFamily="34" charset="0"/>
                <a:cs typeface="Arial" pitchFamily="34" charset="0"/>
              </a:rPr>
              <a:t>They then jumped on it and daubed it in red and blue paint, before rolling it down Anchor Road and pushing it into Bristol Harbour.</a:t>
            </a:r>
          </a:p>
        </p:txBody>
      </p:sp>
      <p:pic>
        <p:nvPicPr>
          <p:cNvPr id="5" name="Picture 3" descr="A group of people standing around a memorial with signs&#10;&#10;">
            <a:extLst>
              <a:ext uri="{FF2B5EF4-FFF2-40B4-BE49-F238E27FC236}">
                <a16:creationId xmlns:a16="http://schemas.microsoft.com/office/drawing/2014/main" id="{C555303B-5268-9081-31B8-A5DA587C2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535" y="435523"/>
            <a:ext cx="4565085" cy="6088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7557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E379-BACA-85BE-365B-63526B43F0FB}"/>
              </a:ext>
            </a:extLst>
          </p:cNvPr>
          <p:cNvSpPr>
            <a:spLocks noGrp="1"/>
          </p:cNvSpPr>
          <p:nvPr>
            <p:ph type="title"/>
          </p:nvPr>
        </p:nvSpPr>
        <p:spPr/>
        <p:txBody>
          <a:bodyPr/>
          <a:lstStyle/>
          <a:p>
            <a:r>
              <a:rPr lang="en-US" dirty="0"/>
              <a:t>1. Introduction: ‘</a:t>
            </a:r>
            <a:r>
              <a:rPr lang="en-US" dirty="0" err="1"/>
              <a:t>Immortalised</a:t>
            </a:r>
            <a:r>
              <a:rPr lang="en-US" dirty="0"/>
              <a:t>’</a:t>
            </a:r>
          </a:p>
        </p:txBody>
      </p:sp>
      <p:sp>
        <p:nvSpPr>
          <p:cNvPr id="3" name="Content Placeholder 2">
            <a:extLst>
              <a:ext uri="{FF2B5EF4-FFF2-40B4-BE49-F238E27FC236}">
                <a16:creationId xmlns:a16="http://schemas.microsoft.com/office/drawing/2014/main" id="{7BE82AF1-3D65-7D65-E8E1-26E321EC1EA6}"/>
              </a:ext>
            </a:extLst>
          </p:cNvPr>
          <p:cNvSpPr>
            <a:spLocks noGrp="1"/>
          </p:cNvSpPr>
          <p:nvPr>
            <p:ph idx="1"/>
          </p:nvPr>
        </p:nvSpPr>
        <p:spPr>
          <a:xfrm>
            <a:off x="1096779" y="1470244"/>
            <a:ext cx="7548457" cy="1341248"/>
          </a:xfrm>
        </p:spPr>
        <p:txBody>
          <a:bodyPr/>
          <a:lstStyle/>
          <a:p>
            <a:pPr lvl="0"/>
            <a:r>
              <a:rPr lang="en-GB" sz="2800" b="1" dirty="0">
                <a:solidFill>
                  <a:prstClr val="black"/>
                </a:solidFill>
                <a:latin typeface="Arial" panose="020B0604020202020204" pitchFamily="34" charset="0"/>
                <a:cs typeface="Arial" panose="020B0604020202020204" pitchFamily="34" charset="0"/>
              </a:rPr>
              <a:t>What does ‘immortalised’ mean?</a:t>
            </a:r>
          </a:p>
          <a:p>
            <a:r>
              <a:rPr lang="en-GB" sz="2800" b="1" dirty="0">
                <a:latin typeface="Arial" panose="020B0604020202020204" pitchFamily="34" charset="0"/>
                <a:ea typeface="MS PGothic" pitchFamily="34" charset="-128"/>
                <a:cs typeface="Arial" panose="020B0604020202020204" pitchFamily="34" charset="0"/>
              </a:rPr>
              <a:t>Which definitions are the most appropriate for statues/memorials?</a:t>
            </a:r>
            <a:endParaRPr lang="en-GB" sz="1100" b="1" dirty="0">
              <a:latin typeface="Arial" panose="020B0604020202020204" pitchFamily="34" charset="0"/>
              <a:cs typeface="Arial" panose="020B0604020202020204" pitchFamily="34" charset="0"/>
            </a:endParaRPr>
          </a:p>
          <a:p>
            <a:pPr lvl="0" algn="ctr"/>
            <a:endParaRPr lang="en-GB" sz="2800" dirty="0">
              <a:solidFill>
                <a:prstClr val="black"/>
              </a:solidFill>
              <a:latin typeface="Arial" panose="020B0604020202020204" pitchFamily="34" charset="0"/>
              <a:cs typeface="Arial" panose="020B0604020202020204" pitchFamily="34" charset="0"/>
            </a:endParaRPr>
          </a:p>
          <a:p>
            <a:endParaRPr lang="en-US" dirty="0"/>
          </a:p>
        </p:txBody>
      </p:sp>
      <p:sp>
        <p:nvSpPr>
          <p:cNvPr id="4" name="Picture Placeholder 23" descr="Speech bubble">
            <a:extLst>
              <a:ext uri="{FF2B5EF4-FFF2-40B4-BE49-F238E27FC236}">
                <a16:creationId xmlns:a16="http://schemas.microsoft.com/office/drawing/2014/main" id="{B2F276A3-ED15-5890-1E40-04F491FC1FF7}"/>
              </a:ext>
              <a:ext uri="{C183D7F6-B498-43B3-948B-1728B52AA6E4}">
                <adec:decorative xmlns:adec="http://schemas.microsoft.com/office/drawing/2017/decorative" val="0"/>
              </a:ext>
            </a:extLst>
          </p:cNvPr>
          <p:cNvSpPr txBox="1">
            <a:spLocks/>
          </p:cNvSpPr>
          <p:nvPr/>
        </p:nvSpPr>
        <p:spPr>
          <a:xfrm flipH="1">
            <a:off x="146574" y="3206322"/>
            <a:ext cx="3383324" cy="2381249"/>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To give unending life to</a:t>
            </a:r>
          </a:p>
        </p:txBody>
      </p:sp>
      <p:sp>
        <p:nvSpPr>
          <p:cNvPr id="5" name="Picture Placeholder 25" descr="Speech bubble">
            <a:extLst>
              <a:ext uri="{FF2B5EF4-FFF2-40B4-BE49-F238E27FC236}">
                <a16:creationId xmlns:a16="http://schemas.microsoft.com/office/drawing/2014/main" id="{B06421F7-7D44-3743-B609-D1C07D98AF9F}"/>
              </a:ext>
              <a:ext uri="{C183D7F6-B498-43B3-948B-1728B52AA6E4}">
                <adec:decorative xmlns:adec="http://schemas.microsoft.com/office/drawing/2017/decorative" val="0"/>
              </a:ext>
            </a:extLst>
          </p:cNvPr>
          <p:cNvSpPr txBox="1">
            <a:spLocks/>
          </p:cNvSpPr>
          <p:nvPr/>
        </p:nvSpPr>
        <p:spPr>
          <a:xfrm>
            <a:off x="5826599" y="2811492"/>
            <a:ext cx="3383323" cy="2063751"/>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To make immortal</a:t>
            </a:r>
          </a:p>
        </p:txBody>
      </p:sp>
      <p:sp>
        <p:nvSpPr>
          <p:cNvPr id="7" name="Picture Placeholder 17" descr="Speech bubble">
            <a:extLst>
              <a:ext uri="{FF2B5EF4-FFF2-40B4-BE49-F238E27FC236}">
                <a16:creationId xmlns:a16="http://schemas.microsoft.com/office/drawing/2014/main" id="{C05E79A8-BEAC-AB3C-16F7-B5EB6BA2AF82}"/>
              </a:ext>
              <a:ext uri="{C183D7F6-B498-43B3-948B-1728B52AA6E4}">
                <adec:decorative xmlns:adec="http://schemas.microsoft.com/office/drawing/2017/decorative" val="0"/>
              </a:ext>
            </a:extLst>
          </p:cNvPr>
          <p:cNvSpPr txBox="1">
            <a:spLocks/>
          </p:cNvSpPr>
          <p:nvPr/>
        </p:nvSpPr>
        <p:spPr>
          <a:xfrm>
            <a:off x="3421652" y="4905607"/>
            <a:ext cx="4060968" cy="1670198"/>
          </a:xfrm>
          <a:prstGeom prst="rect">
            <a:avLst/>
          </a:prstGeom>
          <a:blipFill>
            <a:blip r:embed="rId7"/>
            <a:stretch>
              <a:fillRect l="-412" r="-412"/>
            </a:stretch>
          </a:blipFill>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latin typeface="Arial" panose="020B0604020202020204" pitchFamily="34" charset="0"/>
                <a:cs typeface="Arial" panose="020B0604020202020204" pitchFamily="34" charset="0"/>
              </a:rPr>
              <a:t>To make famous forever</a:t>
            </a:r>
          </a:p>
        </p:txBody>
      </p:sp>
      <p:sp>
        <p:nvSpPr>
          <p:cNvPr id="6" name="Picture Placeholder 14" descr="Speech bubble">
            <a:extLst>
              <a:ext uri="{FF2B5EF4-FFF2-40B4-BE49-F238E27FC236}">
                <a16:creationId xmlns:a16="http://schemas.microsoft.com/office/drawing/2014/main" id="{D90A3699-CDE2-AB64-1A99-C9047181AE3D}"/>
              </a:ext>
              <a:ext uri="{C183D7F6-B498-43B3-948B-1728B52AA6E4}">
                <adec:decorative xmlns:adec="http://schemas.microsoft.com/office/drawing/2017/decorative" val="0"/>
              </a:ext>
            </a:extLst>
          </p:cNvPr>
          <p:cNvSpPr txBox="1">
            <a:spLocks/>
          </p:cNvSpPr>
          <p:nvPr/>
        </p:nvSpPr>
        <p:spPr>
          <a:xfrm>
            <a:off x="8470357" y="4708830"/>
            <a:ext cx="2617928" cy="2063751"/>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dirty="0">
                <a:latin typeface="Arial" panose="020B0604020202020204" pitchFamily="34" charset="0"/>
                <a:cs typeface="Arial" panose="020B0604020202020204" pitchFamily="34" charset="0"/>
              </a:rPr>
              <a:t>To bestow unending fame upon</a:t>
            </a:r>
          </a:p>
        </p:txBody>
      </p:sp>
    </p:spTree>
    <p:extLst>
      <p:ext uri="{BB962C8B-B14F-4D97-AF65-F5344CB8AC3E}">
        <p14:creationId xmlns:p14="http://schemas.microsoft.com/office/powerpoint/2010/main" val="418041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5</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28247" y="1365708"/>
            <a:ext cx="5527246" cy="4959788"/>
          </a:xfrm>
        </p:spPr>
        <p:txBody>
          <a:bodyPr/>
          <a:lstStyle/>
          <a:p>
            <a:r>
              <a:rPr lang="en-GB" dirty="0">
                <a:latin typeface="Arial" pitchFamily="34" charset="0"/>
                <a:cs typeface="Arial" pitchFamily="34" charset="0"/>
              </a:rPr>
              <a:t>At 5am on 11 June 2020, the statue was retrieved from Bristol harbour by Bristol City Council, who plan to exhibit it in a museum without removing the graffiti and ropes placed on it by the protesters.</a:t>
            </a:r>
          </a:p>
          <a:p>
            <a:endParaRPr lang="en-GB" dirty="0">
              <a:latin typeface="Arial" pitchFamily="34" charset="0"/>
              <a:cs typeface="Arial" pitchFamily="34" charset="0"/>
            </a:endParaRPr>
          </a:p>
          <a:p>
            <a:r>
              <a:rPr lang="en-GB" b="1" dirty="0">
                <a:latin typeface="Arial" pitchFamily="34" charset="0"/>
                <a:cs typeface="Arial" pitchFamily="34" charset="0"/>
              </a:rPr>
              <a:t>Do you think the protestors were right to pull down the statue?</a:t>
            </a:r>
          </a:p>
          <a:p>
            <a:endParaRPr lang="en-GB" b="1" dirty="0">
              <a:latin typeface="Arial" pitchFamily="34" charset="0"/>
              <a:cs typeface="Arial" pitchFamily="34" charset="0"/>
            </a:endParaRPr>
          </a:p>
          <a:p>
            <a:r>
              <a:rPr lang="en-GB" b="1" dirty="0">
                <a:latin typeface="Arial" pitchFamily="34" charset="0"/>
                <a:cs typeface="Arial" pitchFamily="34" charset="0"/>
              </a:rPr>
              <a:t>Do you agree with the council’s plans for what to do with it?</a:t>
            </a:r>
          </a:p>
        </p:txBody>
      </p:sp>
      <p:pic>
        <p:nvPicPr>
          <p:cNvPr id="4" name="Picture 2" descr="A statue being pulled from the river&#10;">
            <a:extLst>
              <a:ext uri="{FF2B5EF4-FFF2-40B4-BE49-F238E27FC236}">
                <a16:creationId xmlns:a16="http://schemas.microsoft.com/office/drawing/2014/main" id="{5EFAFF8E-585D-5FD3-4676-626B35AF06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4800" y="519915"/>
            <a:ext cx="4379135" cy="567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316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6</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608667"/>
            <a:ext cx="5366280" cy="4537828"/>
          </a:xfrm>
        </p:spPr>
        <p:txBody>
          <a:bodyPr/>
          <a:lstStyle/>
          <a:p>
            <a:r>
              <a:rPr lang="en-GB" sz="2000" dirty="0">
                <a:latin typeface="Arial" pitchFamily="34" charset="0"/>
                <a:cs typeface="Arial" pitchFamily="34" charset="0"/>
              </a:rPr>
              <a:t>People had campaigned for many years to have the Colston statue removed . There were also various attempts to reinterpret the statue to ensure people understood Colston’s role in the slave trade</a:t>
            </a:r>
          </a:p>
          <a:p>
            <a:r>
              <a:rPr lang="en-GB" sz="2000" dirty="0">
                <a:latin typeface="Arial" pitchFamily="34" charset="0"/>
                <a:cs typeface="Arial" pitchFamily="34" charset="0"/>
              </a:rPr>
              <a:t>In 2017 an unofficial plaque was placed on the plinth by the artist Will Coles. The plaque, which resembles the famous blue plaques installed on the sites of historic building by English Heritage, draws attention to Bristol’s historic role in the slave trade which Edward Colston benefited from.</a:t>
            </a:r>
          </a:p>
          <a:p>
            <a:r>
              <a:rPr lang="en-GB" sz="2000" b="1" dirty="0">
                <a:latin typeface="Arial" pitchFamily="34" charset="0"/>
                <a:cs typeface="Arial" pitchFamily="34" charset="0"/>
              </a:rPr>
              <a:t>Do you think this was a successful way to reinterpret the statue? </a:t>
            </a:r>
          </a:p>
        </p:txBody>
      </p:sp>
      <p:pic>
        <p:nvPicPr>
          <p:cNvPr id="5" name="Picture 2" descr="A plaque with text on it&#10;&#10;">
            <a:extLst>
              <a:ext uri="{FF2B5EF4-FFF2-40B4-BE49-F238E27FC236}">
                <a16:creationId xmlns:a16="http://schemas.microsoft.com/office/drawing/2014/main" id="{3E7BA344-ABC2-9BB8-9657-D81671111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93" r="16942"/>
          <a:stretch/>
        </p:blipFill>
        <p:spPr bwMode="auto">
          <a:xfrm>
            <a:off x="6261773" y="1608667"/>
            <a:ext cx="4945891" cy="423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284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5041-7006-2970-30C4-51C045CFBC60}"/>
              </a:ext>
            </a:extLst>
          </p:cNvPr>
          <p:cNvSpPr>
            <a:spLocks noGrp="1"/>
          </p:cNvSpPr>
          <p:nvPr>
            <p:ph type="title"/>
          </p:nvPr>
        </p:nvSpPr>
        <p:spPr/>
        <p:txBody>
          <a:bodyPr/>
          <a:lstStyle/>
          <a:p>
            <a:r>
              <a:rPr lang="en-US" dirty="0"/>
              <a:t>3. Difficult Histories </a:t>
            </a:r>
            <a:r>
              <a:rPr lang="en-US" dirty="0">
                <a:solidFill>
                  <a:schemeClr val="bg1"/>
                </a:solidFill>
              </a:rPr>
              <a:t>7</a:t>
            </a:r>
          </a:p>
        </p:txBody>
      </p:sp>
      <p:pic>
        <p:nvPicPr>
          <p:cNvPr id="4" name="Picture 2" descr="A screenshot of a video&#10;&#10;">
            <a:hlinkClick r:id="rId3"/>
            <a:extLst>
              <a:ext uri="{FF2B5EF4-FFF2-40B4-BE49-F238E27FC236}">
                <a16:creationId xmlns:a16="http://schemas.microsoft.com/office/drawing/2014/main" id="{29F47B10-BC18-1DC6-CD68-B0229E282A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59" r="31370" b="9688"/>
          <a:stretch/>
        </p:blipFill>
        <p:spPr bwMode="auto">
          <a:xfrm>
            <a:off x="1696479" y="1062655"/>
            <a:ext cx="8226454" cy="579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453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8</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279699" y="1727199"/>
            <a:ext cx="5529430" cy="4419295"/>
          </a:xfrm>
        </p:spPr>
        <p:txBody>
          <a:bodyPr/>
          <a:lstStyle/>
          <a:p>
            <a:r>
              <a:rPr lang="en-GB" dirty="0">
                <a:latin typeface="Arial" pitchFamily="34" charset="0"/>
                <a:cs typeface="Arial" pitchFamily="34" charset="0"/>
              </a:rPr>
              <a:t>These model figures were placed temporarily at the foot of Bristol’s Colston statue on Anti-Slavery Day 2018.</a:t>
            </a:r>
          </a:p>
          <a:p>
            <a:endParaRPr lang="en-GB" dirty="0">
              <a:latin typeface="Arial" pitchFamily="34" charset="0"/>
              <a:cs typeface="Arial" pitchFamily="34" charset="0"/>
            </a:endParaRPr>
          </a:p>
          <a:p>
            <a:r>
              <a:rPr lang="en-GB" dirty="0">
                <a:latin typeface="Arial" pitchFamily="34" charset="0"/>
                <a:cs typeface="Arial" pitchFamily="34" charset="0"/>
              </a:rPr>
              <a:t>They are inspired by this drawing of a ship transporting enslaved people.</a:t>
            </a:r>
          </a:p>
          <a:p>
            <a:endParaRPr lang="en-GB" dirty="0">
              <a:latin typeface="Arial" pitchFamily="34" charset="0"/>
              <a:cs typeface="Arial" pitchFamily="34" charset="0"/>
            </a:endParaRPr>
          </a:p>
          <a:p>
            <a:r>
              <a:rPr lang="en-GB" b="1" dirty="0">
                <a:latin typeface="Arial" pitchFamily="34" charset="0"/>
                <a:cs typeface="Arial" pitchFamily="34" charset="0"/>
              </a:rPr>
              <a:t>Do you think this was a successful way to reinterpret the statue? </a:t>
            </a:r>
          </a:p>
        </p:txBody>
      </p:sp>
      <p:pic>
        <p:nvPicPr>
          <p:cNvPr id="4" name="Picture 2" descr="A screenshot of a video&#10;">
            <a:hlinkClick r:id="rId3"/>
            <a:extLst>
              <a:ext uri="{FF2B5EF4-FFF2-40B4-BE49-F238E27FC236}">
                <a16:creationId xmlns:a16="http://schemas.microsoft.com/office/drawing/2014/main" id="{42C4AFCD-B682-DFA4-4568-DE0543830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0" t="37956" r="60802" b="25583"/>
          <a:stretch/>
        </p:blipFill>
        <p:spPr bwMode="auto">
          <a:xfrm>
            <a:off x="6468536" y="365126"/>
            <a:ext cx="4462630" cy="277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 close-up of a ship&#10;&#10;">
            <a:extLst>
              <a:ext uri="{FF2B5EF4-FFF2-40B4-BE49-F238E27FC236}">
                <a16:creationId xmlns:a16="http://schemas.microsoft.com/office/drawing/2014/main" id="{0F5B704F-E56D-3F15-DF75-4AD18694F6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770" t="21258" r="3176" b="28893"/>
          <a:stretch/>
        </p:blipFill>
        <p:spPr bwMode="auto">
          <a:xfrm>
            <a:off x="6489004" y="3287313"/>
            <a:ext cx="4442162" cy="328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266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9</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558799" y="1727199"/>
            <a:ext cx="5164667" cy="4419295"/>
          </a:xfrm>
        </p:spPr>
        <p:txBody>
          <a:bodyPr/>
          <a:lstStyle/>
          <a:p>
            <a:r>
              <a:rPr lang="en-GB" dirty="0">
                <a:latin typeface="Arial" pitchFamily="34" charset="0"/>
                <a:cs typeface="Arial" pitchFamily="34" charset="0"/>
              </a:rPr>
              <a:t>A similar theme was taken by MSMR Architects in 2018 when they created their </a:t>
            </a:r>
            <a:r>
              <a:rPr lang="en-GB" dirty="0">
                <a:latin typeface="Arial" pitchFamily="34" charset="0"/>
                <a:cs typeface="Arial" pitchFamily="34" charset="0"/>
                <a:hlinkClick r:id="rId3"/>
              </a:rPr>
              <a:t>‘Contextualising Colston’ </a:t>
            </a:r>
            <a:r>
              <a:rPr lang="en-GB" dirty="0">
                <a:latin typeface="Arial" pitchFamily="34" charset="0"/>
                <a:cs typeface="Arial" pitchFamily="34" charset="0"/>
              </a:rPr>
              <a:t>sculpture for Historic England’s Immortalised Exhibition.</a:t>
            </a:r>
          </a:p>
          <a:p>
            <a:endParaRPr lang="en-GB" dirty="0">
              <a:latin typeface="Arial" pitchFamily="34" charset="0"/>
              <a:cs typeface="Arial" pitchFamily="34" charset="0"/>
            </a:endParaRPr>
          </a:p>
          <a:p>
            <a:r>
              <a:rPr lang="en-GB" b="1" dirty="0">
                <a:latin typeface="Arial" pitchFamily="34" charset="0"/>
                <a:cs typeface="Arial" pitchFamily="34" charset="0"/>
              </a:rPr>
              <a:t>Do you think this was a successful way to reinterpret the statue? </a:t>
            </a:r>
          </a:p>
        </p:txBody>
      </p:sp>
      <p:pic>
        <p:nvPicPr>
          <p:cNvPr id="7" name="Picture 3" descr="A white monument with a gold statue on top&#10;&#10;">
            <a:extLst>
              <a:ext uri="{FF2B5EF4-FFF2-40B4-BE49-F238E27FC236}">
                <a16:creationId xmlns:a16="http://schemas.microsoft.com/office/drawing/2014/main" id="{58ED4CC7-F041-18B4-1A6F-644E912AC2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540" y="298486"/>
            <a:ext cx="3036867" cy="47276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wooden table with a model on it&#10;&#10;">
            <a:extLst>
              <a:ext uri="{FF2B5EF4-FFF2-40B4-BE49-F238E27FC236}">
                <a16:creationId xmlns:a16="http://schemas.microsoft.com/office/drawing/2014/main" id="{CE20CE55-DAE5-CA4F-F770-063B52FD830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463" b="39434"/>
          <a:stretch/>
        </p:blipFill>
        <p:spPr bwMode="auto">
          <a:xfrm>
            <a:off x="6311900" y="3760292"/>
            <a:ext cx="4686004" cy="27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692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Histories </a:t>
            </a:r>
            <a:r>
              <a:rPr lang="en-US" dirty="0">
                <a:solidFill>
                  <a:schemeClr val="bg1"/>
                </a:solidFill>
              </a:rPr>
              <a:t>10</a:t>
            </a: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357187" y="1462641"/>
            <a:ext cx="5366279" cy="4554761"/>
          </a:xfrm>
        </p:spPr>
        <p:txBody>
          <a:bodyPr/>
          <a:lstStyle/>
          <a:p>
            <a:r>
              <a:rPr lang="en-GB" dirty="0">
                <a:latin typeface="Arial" pitchFamily="34" charset="0"/>
                <a:cs typeface="Arial" pitchFamily="34" charset="0"/>
              </a:rPr>
              <a:t>In this image the artist Hew Locke has challenged the hidden story of how Edward Colston became a wealthy man. </a:t>
            </a:r>
          </a:p>
          <a:p>
            <a:endParaRPr lang="en-GB" dirty="0">
              <a:latin typeface="Arial" pitchFamily="34" charset="0"/>
              <a:cs typeface="Arial" pitchFamily="34" charset="0"/>
            </a:endParaRPr>
          </a:p>
          <a:p>
            <a:r>
              <a:rPr lang="en-GB" dirty="0">
                <a:latin typeface="Arial" pitchFamily="34" charset="0"/>
                <a:cs typeface="Arial" pitchFamily="34" charset="0"/>
              </a:rPr>
              <a:t>He has edited a photo of the statue to make it appear that Colston is dripping in chains, jewels, trade tokens and other loot.</a:t>
            </a:r>
          </a:p>
          <a:p>
            <a:endParaRPr lang="en-GB" b="1" dirty="0">
              <a:latin typeface="Arial" pitchFamily="34" charset="0"/>
              <a:cs typeface="Arial" pitchFamily="34" charset="0"/>
            </a:endParaRPr>
          </a:p>
          <a:p>
            <a:r>
              <a:rPr lang="en-GB" b="1" i="1" dirty="0">
                <a:latin typeface="Arial" pitchFamily="34" charset="0"/>
                <a:cs typeface="Arial" pitchFamily="34" charset="0"/>
              </a:rPr>
              <a:t>“[I’m] making the semi-visible more visible” </a:t>
            </a:r>
            <a:r>
              <a:rPr lang="en-GB" sz="2000" b="1" i="1" dirty="0">
                <a:latin typeface="Arial" pitchFamily="34" charset="0"/>
                <a:cs typeface="Arial" pitchFamily="34" charset="0"/>
              </a:rPr>
              <a:t>- </a:t>
            </a:r>
            <a:r>
              <a:rPr lang="en-GB" sz="2000" dirty="0">
                <a:latin typeface="Arial" pitchFamily="34" charset="0"/>
                <a:cs typeface="Arial" pitchFamily="34" charset="0"/>
              </a:rPr>
              <a:t>Hew Locke, Artist</a:t>
            </a:r>
          </a:p>
          <a:p>
            <a:endParaRPr lang="en-GB" b="1" dirty="0">
              <a:latin typeface="Arial" pitchFamily="34" charset="0"/>
              <a:cs typeface="Arial" pitchFamily="34" charset="0"/>
            </a:endParaRPr>
          </a:p>
        </p:txBody>
      </p:sp>
      <p:pic>
        <p:nvPicPr>
          <p:cNvPr id="4" name="Picture 2" descr="Colston 2006">
            <a:extLst>
              <a:ext uri="{FF2B5EF4-FFF2-40B4-BE49-F238E27FC236}">
                <a16:creationId xmlns:a16="http://schemas.microsoft.com/office/drawing/2014/main" id="{B6C444D6-C5D8-0288-2BA2-38C99A1D4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06" t="2497" r="14313" b="30738"/>
          <a:stretch/>
        </p:blipFill>
        <p:spPr bwMode="auto">
          <a:xfrm>
            <a:off x="6773334" y="365126"/>
            <a:ext cx="4034150" cy="585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2677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80D0-A1FC-6834-AF08-135B85E7F705}"/>
              </a:ext>
            </a:extLst>
          </p:cNvPr>
          <p:cNvSpPr>
            <a:spLocks noGrp="1"/>
          </p:cNvSpPr>
          <p:nvPr>
            <p:ph type="title"/>
          </p:nvPr>
        </p:nvSpPr>
        <p:spPr/>
        <p:txBody>
          <a:bodyPr/>
          <a:lstStyle/>
          <a:p>
            <a:r>
              <a:rPr lang="en-US" dirty="0"/>
              <a:t>3. Difficult </a:t>
            </a:r>
            <a:r>
              <a:rPr lang="en-US"/>
              <a:t>Histories </a:t>
            </a:r>
            <a:r>
              <a:rPr lang="en-US">
                <a:solidFill>
                  <a:schemeClr val="bg1"/>
                </a:solidFill>
              </a:rPr>
              <a:t>11</a:t>
            </a:r>
            <a:endParaRPr lang="en-US" dirty="0">
              <a:solidFill>
                <a:schemeClr val="bg1"/>
              </a:solidFill>
            </a:endParaRPr>
          </a:p>
        </p:txBody>
      </p:sp>
      <p:sp>
        <p:nvSpPr>
          <p:cNvPr id="3" name="Content Placeholder 2">
            <a:extLst>
              <a:ext uri="{FF2B5EF4-FFF2-40B4-BE49-F238E27FC236}">
                <a16:creationId xmlns:a16="http://schemas.microsoft.com/office/drawing/2014/main" id="{9DF21DFB-74A7-DA81-27E8-04828AD0FFC3}"/>
              </a:ext>
            </a:extLst>
          </p:cNvPr>
          <p:cNvSpPr>
            <a:spLocks noGrp="1"/>
          </p:cNvSpPr>
          <p:nvPr>
            <p:ph idx="1"/>
          </p:nvPr>
        </p:nvSpPr>
        <p:spPr>
          <a:xfrm>
            <a:off x="558799" y="1591733"/>
            <a:ext cx="5164667" cy="4554761"/>
          </a:xfrm>
        </p:spPr>
        <p:txBody>
          <a:bodyPr/>
          <a:lstStyle/>
          <a:p>
            <a:endParaRPr lang="en-GB" sz="2000" dirty="0">
              <a:latin typeface="Arial" pitchFamily="34" charset="0"/>
              <a:cs typeface="Arial" pitchFamily="34" charset="0"/>
            </a:endParaRPr>
          </a:p>
          <a:p>
            <a:endParaRPr lang="en-GB" b="1" dirty="0">
              <a:latin typeface="Arial" pitchFamily="34" charset="0"/>
              <a:cs typeface="Arial" pitchFamily="34" charset="0"/>
            </a:endParaRPr>
          </a:p>
          <a:p>
            <a:endParaRPr lang="en-GB" b="1" dirty="0">
              <a:latin typeface="Arial" pitchFamily="34" charset="0"/>
              <a:cs typeface="Arial" pitchFamily="34" charset="0"/>
            </a:endParaRPr>
          </a:p>
          <a:p>
            <a:r>
              <a:rPr lang="en-GB" b="1" dirty="0">
                <a:latin typeface="Arial" pitchFamily="34" charset="0"/>
                <a:cs typeface="Arial" pitchFamily="34" charset="0"/>
              </a:rPr>
              <a:t>What do you think about his approach of editing a photo of a statue, rather than the statue itself, to get his views across?</a:t>
            </a:r>
          </a:p>
        </p:txBody>
      </p:sp>
      <p:pic>
        <p:nvPicPr>
          <p:cNvPr id="4" name="Picture 2" descr="Colston 2006">
            <a:extLst>
              <a:ext uri="{FF2B5EF4-FFF2-40B4-BE49-F238E27FC236}">
                <a16:creationId xmlns:a16="http://schemas.microsoft.com/office/drawing/2014/main" id="{B6C444D6-C5D8-0288-2BA2-38C99A1D44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06" t="2497" r="14313" b="30738"/>
          <a:stretch/>
        </p:blipFill>
        <p:spPr bwMode="auto">
          <a:xfrm>
            <a:off x="6773334" y="365126"/>
            <a:ext cx="4034150" cy="585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574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Research </a:t>
            </a:r>
            <a:r>
              <a:rPr lang="en-US" dirty="0">
                <a:solidFill>
                  <a:schemeClr val="bg1"/>
                </a:solidFill>
              </a:rPr>
              <a:t>2</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596001" y="1465490"/>
            <a:ext cx="4789630" cy="4650248"/>
          </a:xfrm>
        </p:spPr>
        <p:txBody>
          <a:bodyPr/>
          <a:lstStyle/>
          <a:p>
            <a:pPr>
              <a:spcBef>
                <a:spcPts val="1200"/>
              </a:spcBef>
              <a:spcAft>
                <a:spcPts val="1200"/>
              </a:spcAft>
            </a:pPr>
            <a:r>
              <a:rPr lang="en-GB" sz="2000" b="1" dirty="0">
                <a:latin typeface="Arial" panose="020B0604020202020204" pitchFamily="34" charset="0"/>
                <a:cs typeface="Arial" panose="020B0604020202020204" pitchFamily="34" charset="0"/>
              </a:rPr>
              <a:t>Research</a:t>
            </a:r>
            <a:r>
              <a:rPr lang="en-GB" sz="2000" dirty="0">
                <a:latin typeface="Arial" panose="020B0604020202020204" pitchFamily="34" charset="0"/>
                <a:cs typeface="Arial" panose="020B0604020202020204" pitchFamily="34" charset="0"/>
              </a:rPr>
              <a:t> other controversial figures and their statues. </a:t>
            </a:r>
          </a:p>
          <a:p>
            <a:pPr>
              <a:spcBef>
                <a:spcPts val="1200"/>
              </a:spcBef>
              <a:spcAft>
                <a:spcPts val="1200"/>
              </a:spcAft>
            </a:pPr>
            <a:r>
              <a:rPr lang="en-GB" sz="2000" b="1" dirty="0">
                <a:latin typeface="Arial" panose="020B0604020202020204" pitchFamily="34" charset="0"/>
                <a:cs typeface="Arial" panose="020B0604020202020204" pitchFamily="34" charset="0"/>
              </a:rPr>
              <a:t>Are there any in your local area? </a:t>
            </a:r>
            <a:endParaRPr lang="en-GB" sz="2000" dirty="0">
              <a:latin typeface="Arial" panose="020B0604020202020204" pitchFamily="34" charset="0"/>
              <a:cs typeface="Arial" panose="020B0604020202020204" pitchFamily="34" charset="0"/>
            </a:endParaRPr>
          </a:p>
          <a:p>
            <a:pPr>
              <a:spcBef>
                <a:spcPts val="1200"/>
              </a:spcBef>
              <a:spcAft>
                <a:spcPts val="1200"/>
              </a:spcAft>
            </a:pPr>
            <a:r>
              <a:rPr lang="en-GB" sz="2000" b="1" dirty="0">
                <a:latin typeface="Arial" panose="020B0604020202020204" pitchFamily="34" charset="0"/>
                <a:cs typeface="Arial" panose="020B0604020202020204" pitchFamily="34" charset="0"/>
              </a:rPr>
              <a:t>Create a poster </a:t>
            </a:r>
            <a:r>
              <a:rPr lang="en-GB" sz="2000" dirty="0">
                <a:latin typeface="Arial" panose="020B0604020202020204" pitchFamily="34" charset="0"/>
                <a:cs typeface="Arial" panose="020B0604020202020204" pitchFamily="34" charset="0"/>
              </a:rPr>
              <a:t>explaining how there are different stories/ narratives to be told. </a:t>
            </a:r>
          </a:p>
          <a:p>
            <a:pPr>
              <a:spcBef>
                <a:spcPts val="1200"/>
              </a:spcBef>
              <a:spcAft>
                <a:spcPts val="1200"/>
              </a:spcAft>
            </a:pPr>
            <a:r>
              <a:rPr lang="en-GB" sz="2000" dirty="0">
                <a:latin typeface="Arial" panose="020B0604020202020204" pitchFamily="34" charset="0"/>
                <a:cs typeface="Arial" panose="020B0604020202020204" pitchFamily="34" charset="0"/>
              </a:rPr>
              <a:t>Split the page into two sections and write down on one side the achievements of the person remembered, and then on the other side, a different perspective or point of view. </a:t>
            </a:r>
          </a:p>
          <a:p>
            <a:pPr>
              <a:spcBef>
                <a:spcPts val="1200"/>
              </a:spcBef>
              <a:spcAft>
                <a:spcPts val="1200"/>
              </a:spcAft>
            </a:pPr>
            <a:r>
              <a:rPr lang="en-GB" sz="2000" b="1" dirty="0">
                <a:latin typeface="Arial" panose="020B0604020202020204" pitchFamily="34" charset="0"/>
                <a:cs typeface="Arial" panose="020B0604020202020204" pitchFamily="34" charset="0"/>
              </a:rPr>
              <a:t>What other stories can be told?</a:t>
            </a:r>
          </a:p>
        </p:txBody>
      </p:sp>
      <p:grpSp>
        <p:nvGrpSpPr>
          <p:cNvPr id="5" name="Washi" descr="Washi tape">
            <a:extLst>
              <a:ext uri="{FF2B5EF4-FFF2-40B4-BE49-F238E27FC236}">
                <a16:creationId xmlns:a16="http://schemas.microsoft.com/office/drawing/2014/main" id="{ABA19CE3-0634-5E12-24D7-72782BD0CC1B}"/>
              </a:ext>
            </a:extLst>
          </p:cNvPr>
          <p:cNvGrpSpPr/>
          <p:nvPr/>
        </p:nvGrpSpPr>
        <p:grpSpPr>
          <a:xfrm>
            <a:off x="5771040" y="2290569"/>
            <a:ext cx="1699655" cy="548526"/>
            <a:chOff x="7229093" y="392172"/>
            <a:chExt cx="1699655" cy="548526"/>
          </a:xfrm>
        </p:grpSpPr>
        <p:sp>
          <p:nvSpPr>
            <p:cNvPr id="6" name="Picture 9">
              <a:extLst>
                <a:ext uri="{FF2B5EF4-FFF2-40B4-BE49-F238E27FC236}">
                  <a16:creationId xmlns:a16="http://schemas.microsoft.com/office/drawing/2014/main" id="{BF433277-4937-7FAD-6834-286B22114246}"/>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dirty="0"/>
            </a:p>
          </p:txBody>
        </p:sp>
        <p:sp>
          <p:nvSpPr>
            <p:cNvPr id="7" name="Text Placeholder">
              <a:extLst>
                <a:ext uri="{FF2B5EF4-FFF2-40B4-BE49-F238E27FC236}">
                  <a16:creationId xmlns:a16="http://schemas.microsoft.com/office/drawing/2014/main" id="{E4FD935F-C0EE-FEC6-FF95-6AEC5C5CF4B2}"/>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Brave</a:t>
              </a:r>
            </a:p>
          </p:txBody>
        </p:sp>
      </p:grpSp>
      <p:grpSp>
        <p:nvGrpSpPr>
          <p:cNvPr id="8" name="Washi" descr="Washi tape">
            <a:extLst>
              <a:ext uri="{FF2B5EF4-FFF2-40B4-BE49-F238E27FC236}">
                <a16:creationId xmlns:a16="http://schemas.microsoft.com/office/drawing/2014/main" id="{01B7E72B-81B0-8DAB-DFFE-73481602E931}"/>
              </a:ext>
            </a:extLst>
          </p:cNvPr>
          <p:cNvGrpSpPr/>
          <p:nvPr/>
        </p:nvGrpSpPr>
        <p:grpSpPr>
          <a:xfrm>
            <a:off x="5753023" y="3151844"/>
            <a:ext cx="1921019" cy="721375"/>
            <a:chOff x="7131371" y="1035247"/>
            <a:chExt cx="1921019" cy="721375"/>
          </a:xfrm>
        </p:grpSpPr>
        <p:sp>
          <p:nvSpPr>
            <p:cNvPr id="9" name="Picture 9">
              <a:extLst>
                <a:ext uri="{FF2B5EF4-FFF2-40B4-BE49-F238E27FC236}">
                  <a16:creationId xmlns:a16="http://schemas.microsoft.com/office/drawing/2014/main" id="{85AFC490-69D1-4BE7-E949-B3F01589EAEA}"/>
                </a:ext>
                <a:ext uri="{C183D7F6-B498-43B3-948B-1728B52AA6E4}">
                  <adec:decorative xmlns:adec="http://schemas.microsoft.com/office/drawing/2017/decorative" val="1"/>
                </a:ext>
              </a:extLst>
            </p:cNvPr>
            <p:cNvSpPr/>
            <p:nvPr/>
          </p:nvSpPr>
          <p:spPr>
            <a:xfrm>
              <a:off x="7131371" y="1035247"/>
              <a:ext cx="1921019" cy="721375"/>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D18C4047-5D90-8B6B-27DE-633EE15245C3}"/>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Talented</a:t>
              </a:r>
            </a:p>
          </p:txBody>
        </p:sp>
      </p:grpSp>
      <p:grpSp>
        <p:nvGrpSpPr>
          <p:cNvPr id="11" name="Washi" descr="Washi tape">
            <a:extLst>
              <a:ext uri="{FF2B5EF4-FFF2-40B4-BE49-F238E27FC236}">
                <a16:creationId xmlns:a16="http://schemas.microsoft.com/office/drawing/2014/main" id="{0ED3B5A5-2ABD-09BA-1505-CFBABA804E48}"/>
              </a:ext>
            </a:extLst>
          </p:cNvPr>
          <p:cNvGrpSpPr/>
          <p:nvPr/>
        </p:nvGrpSpPr>
        <p:grpSpPr>
          <a:xfrm>
            <a:off x="5703105" y="4194151"/>
            <a:ext cx="1835524" cy="721374"/>
            <a:chOff x="9502807" y="1517939"/>
            <a:chExt cx="1835524" cy="721374"/>
          </a:xfrm>
        </p:grpSpPr>
        <p:pic>
          <p:nvPicPr>
            <p:cNvPr id="12" name="Picture 11">
              <a:extLst>
                <a:ext uri="{FF2B5EF4-FFF2-40B4-BE49-F238E27FC236}">
                  <a16:creationId xmlns:a16="http://schemas.microsoft.com/office/drawing/2014/main" id="{CABCED4E-E187-3734-BC10-B0A147905C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2807" y="1517939"/>
              <a:ext cx="1835524" cy="721374"/>
            </a:xfrm>
            <a:prstGeom prst="rect">
              <a:avLst/>
            </a:prstGeom>
          </p:spPr>
        </p:pic>
        <p:sp>
          <p:nvSpPr>
            <p:cNvPr id="13" name="Text Placeholder">
              <a:extLst>
                <a:ext uri="{FF2B5EF4-FFF2-40B4-BE49-F238E27FC236}">
                  <a16:creationId xmlns:a16="http://schemas.microsoft.com/office/drawing/2014/main" id="{17CC2033-5122-AF9A-6B71-51CDAD776006}"/>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Wealthy</a:t>
              </a:r>
            </a:p>
          </p:txBody>
        </p:sp>
      </p:grpSp>
      <p:grpSp>
        <p:nvGrpSpPr>
          <p:cNvPr id="21" name="Research Character" descr="Research">
            <a:extLst>
              <a:ext uri="{FF2B5EF4-FFF2-40B4-BE49-F238E27FC236}">
                <a16:creationId xmlns:a16="http://schemas.microsoft.com/office/drawing/2014/main" id="{51BA7176-B1AD-D6EA-5D41-904C1BD129DB}"/>
              </a:ext>
            </a:extLst>
          </p:cNvPr>
          <p:cNvGrpSpPr/>
          <p:nvPr/>
        </p:nvGrpSpPr>
        <p:grpSpPr>
          <a:xfrm>
            <a:off x="8367532" y="828338"/>
            <a:ext cx="2703542" cy="2789603"/>
            <a:chOff x="7823486" y="378506"/>
            <a:chExt cx="2889756" cy="2981745"/>
          </a:xfrm>
        </p:grpSpPr>
        <p:sp>
          <p:nvSpPr>
            <p:cNvPr id="22" name="Washi">
              <a:extLst>
                <a:ext uri="{FF2B5EF4-FFF2-40B4-BE49-F238E27FC236}">
                  <a16:creationId xmlns:a16="http://schemas.microsoft.com/office/drawing/2014/main" id="{2BD7E09F-E4BB-8271-9F0E-261C040B90FB}"/>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3" name="Text Placeholder">
              <a:extLst>
                <a:ext uri="{FF2B5EF4-FFF2-40B4-BE49-F238E27FC236}">
                  <a16:creationId xmlns:a16="http://schemas.microsoft.com/office/drawing/2014/main" id="{69A9026E-87E6-57BF-E989-3200A862B443}"/>
                </a:ext>
              </a:extLst>
            </p:cNvPr>
            <p:cNvSpPr txBox="1">
              <a:spLocks/>
            </p:cNvSpPr>
            <p:nvPr/>
          </p:nvSpPr>
          <p:spPr>
            <a:xfrm rot="21383919">
              <a:off x="7823486" y="519996"/>
              <a:ext cx="2568902"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Research</a:t>
              </a:r>
              <a:endParaRPr lang="en-GB" sz="2000" dirty="0">
                <a:effectLst/>
                <a:latin typeface="Arial" panose="020B0604020202020204" pitchFamily="34" charset="0"/>
                <a:cs typeface="Arial" panose="020B0604020202020204" pitchFamily="34" charset="0"/>
              </a:endParaRPr>
            </a:p>
          </p:txBody>
        </p:sp>
        <p:pic>
          <p:nvPicPr>
            <p:cNvPr id="24" name="Icon" descr="Research character icon">
              <a:extLst>
                <a:ext uri="{FF2B5EF4-FFF2-40B4-BE49-F238E27FC236}">
                  <a16:creationId xmlns:a16="http://schemas.microsoft.com/office/drawing/2014/main" id="{828768C4-15E0-2F8D-595F-B589329DF667}"/>
                </a:ext>
              </a:extLst>
            </p:cNvPr>
            <p:cNvPicPr>
              <a:picLocks noChangeAspect="1"/>
            </p:cNvPicPr>
            <p:nvPr/>
          </p:nvPicPr>
          <p:blipFill>
            <a:blip r:embed="rId6"/>
            <a:stretch>
              <a:fillRect/>
            </a:stretch>
          </p:blipFill>
          <p:spPr>
            <a:xfrm>
              <a:off x="7972927" y="876582"/>
              <a:ext cx="2740315" cy="2483669"/>
            </a:xfrm>
            <a:prstGeom prst="rect">
              <a:avLst/>
            </a:prstGeom>
          </p:spPr>
        </p:pic>
      </p:grpSp>
      <p:grpSp>
        <p:nvGrpSpPr>
          <p:cNvPr id="17" name="Draw-Char" descr="Draw Character">
            <a:extLst>
              <a:ext uri="{FF2B5EF4-FFF2-40B4-BE49-F238E27FC236}">
                <a16:creationId xmlns:a16="http://schemas.microsoft.com/office/drawing/2014/main" id="{9ECB5987-35C2-D4DF-9A12-82AC708F8BCF}"/>
              </a:ext>
            </a:extLst>
          </p:cNvPr>
          <p:cNvGrpSpPr/>
          <p:nvPr/>
        </p:nvGrpSpPr>
        <p:grpSpPr>
          <a:xfrm>
            <a:off x="8527710" y="3873219"/>
            <a:ext cx="2543364" cy="2876675"/>
            <a:chOff x="7522001" y="3749657"/>
            <a:chExt cx="2543364" cy="2876675"/>
          </a:xfrm>
        </p:grpSpPr>
        <p:sp>
          <p:nvSpPr>
            <p:cNvPr id="18" name="Deco-washi">
              <a:extLst>
                <a:ext uri="{FF2B5EF4-FFF2-40B4-BE49-F238E27FC236}">
                  <a16:creationId xmlns:a16="http://schemas.microsoft.com/office/drawing/2014/main" id="{1419FC1D-9128-710B-B589-B1691928F2CD}"/>
                </a:ext>
                <a:ext uri="{C183D7F6-B498-43B3-948B-1728B52AA6E4}">
                  <adec:decorative xmlns:adec="http://schemas.microsoft.com/office/drawing/2017/decorative" val="1"/>
                </a:ext>
              </a:extLst>
            </p:cNvPr>
            <p:cNvSpPr txBox="1">
              <a:spLocks/>
            </p:cNvSpPr>
            <p:nvPr/>
          </p:nvSpPr>
          <p:spPr>
            <a:xfrm>
              <a:off x="7825242" y="3749657"/>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9" name="Text Placeholder">
              <a:extLst>
                <a:ext uri="{FF2B5EF4-FFF2-40B4-BE49-F238E27FC236}">
                  <a16:creationId xmlns:a16="http://schemas.microsoft.com/office/drawing/2014/main" id="{FAEF22FF-2C0A-BC41-7234-4D66AE8011D7}"/>
                </a:ext>
              </a:extLst>
            </p:cNvPr>
            <p:cNvSpPr txBox="1">
              <a:spLocks/>
            </p:cNvSpPr>
            <p:nvPr/>
          </p:nvSpPr>
          <p:spPr>
            <a:xfrm rot="21383919">
              <a:off x="7982032" y="3874087"/>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Draw</a:t>
              </a:r>
            </a:p>
          </p:txBody>
        </p:sp>
        <p:pic>
          <p:nvPicPr>
            <p:cNvPr id="20" name="Draw-icon" descr="Draw character icon">
              <a:extLst>
                <a:ext uri="{FF2B5EF4-FFF2-40B4-BE49-F238E27FC236}">
                  <a16:creationId xmlns:a16="http://schemas.microsoft.com/office/drawing/2014/main" id="{782FCEEC-9A9F-10FA-C129-F9085B32115E}"/>
                </a:ext>
              </a:extLst>
            </p:cNvPr>
            <p:cNvPicPr>
              <a:picLocks noChangeAspect="1"/>
            </p:cNvPicPr>
            <p:nvPr/>
          </p:nvPicPr>
          <p:blipFill>
            <a:blip r:embed="rId7"/>
            <a:stretch>
              <a:fillRect/>
            </a:stretch>
          </p:blipFill>
          <p:spPr>
            <a:xfrm>
              <a:off x="7522001" y="4492817"/>
              <a:ext cx="2543364" cy="2133515"/>
            </a:xfrm>
            <a:prstGeom prst="rect">
              <a:avLst/>
            </a:prstGeom>
          </p:spPr>
        </p:pic>
      </p:grpSp>
    </p:spTree>
    <p:extLst>
      <p:ext uri="{BB962C8B-B14F-4D97-AF65-F5344CB8AC3E}">
        <p14:creationId xmlns:p14="http://schemas.microsoft.com/office/powerpoint/2010/main" val="3943413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Activity </a:t>
            </a:r>
            <a:r>
              <a:rPr lang="en-US" dirty="0">
                <a:solidFill>
                  <a:schemeClr val="bg1"/>
                </a:solidFill>
              </a:rPr>
              <a:t>10</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593224" y="1510734"/>
            <a:ext cx="4752814" cy="4398066"/>
          </a:xfrm>
        </p:spPr>
        <p:txBody>
          <a:bodyPr/>
          <a:lstStyle/>
          <a:p>
            <a:r>
              <a:rPr lang="en-GB" sz="2000" b="1" dirty="0">
                <a:latin typeface="Arial" pitchFamily="34" charset="0"/>
                <a:cs typeface="Arial" pitchFamily="34" charset="0"/>
              </a:rPr>
              <a:t>Making the invisible visible </a:t>
            </a:r>
            <a:endParaRPr lang="en-GB" sz="2000" dirty="0">
              <a:latin typeface="Arial" pitchFamily="34" charset="0"/>
              <a:cs typeface="Arial" pitchFamily="34" charset="0"/>
            </a:endParaRPr>
          </a:p>
          <a:p>
            <a:r>
              <a:rPr lang="en-GB" sz="2000" dirty="0">
                <a:latin typeface="Arial" pitchFamily="34" charset="0"/>
                <a:cs typeface="Arial" pitchFamily="34" charset="0"/>
              </a:rPr>
              <a:t>Taking the work of Hew Locke as inspiration, use the research you’ve done on a monument, memorial or sculpture of a figure who provokes debate to create a digital piece of art. </a:t>
            </a:r>
          </a:p>
          <a:p>
            <a:endParaRPr lang="en-GB" sz="2000" dirty="0">
              <a:latin typeface="Arial" pitchFamily="34" charset="0"/>
              <a:cs typeface="Arial" pitchFamily="34" charset="0"/>
            </a:endParaRPr>
          </a:p>
          <a:p>
            <a:r>
              <a:rPr lang="en-GB" sz="2000" dirty="0">
                <a:latin typeface="Arial" pitchFamily="34" charset="0"/>
                <a:cs typeface="Arial" pitchFamily="34" charset="0"/>
              </a:rPr>
              <a:t>Use a digital image of a monument, memorial or statue and editing software, such as ‘paint’, to alter the image by adding in text, drawings or images of different objects to highlight it’s challenging history.</a:t>
            </a:r>
          </a:p>
        </p:txBody>
      </p:sp>
      <p:pic>
        <p:nvPicPr>
          <p:cNvPr id="4" name="Picture 2" descr="Colston 2006">
            <a:extLst>
              <a:ext uri="{FF2B5EF4-FFF2-40B4-BE49-F238E27FC236}">
                <a16:creationId xmlns:a16="http://schemas.microsoft.com/office/drawing/2014/main" id="{123479D8-B22F-E56E-BADE-C514182EDD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06" t="2497" r="14313" b="30738"/>
          <a:stretch/>
        </p:blipFill>
        <p:spPr bwMode="auto">
          <a:xfrm>
            <a:off x="6845963" y="1400008"/>
            <a:ext cx="3182587" cy="461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546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9C65-CA16-4B2B-60FD-B96BF055BDBD}"/>
              </a:ext>
            </a:extLst>
          </p:cNvPr>
          <p:cNvSpPr>
            <a:spLocks noGrp="1"/>
          </p:cNvSpPr>
          <p:nvPr>
            <p:ph type="title"/>
          </p:nvPr>
        </p:nvSpPr>
        <p:spPr/>
        <p:txBody>
          <a:bodyPr/>
          <a:lstStyle/>
          <a:p>
            <a:r>
              <a:rPr lang="en-US" dirty="0"/>
              <a:t>Extension Activity </a:t>
            </a:r>
            <a:r>
              <a:rPr lang="en-US" dirty="0">
                <a:solidFill>
                  <a:schemeClr val="bg1"/>
                </a:solidFill>
              </a:rPr>
              <a:t>1</a:t>
            </a:r>
          </a:p>
        </p:txBody>
      </p:sp>
      <p:sp>
        <p:nvSpPr>
          <p:cNvPr id="3" name="Content Placeholder 2">
            <a:extLst>
              <a:ext uri="{FF2B5EF4-FFF2-40B4-BE49-F238E27FC236}">
                <a16:creationId xmlns:a16="http://schemas.microsoft.com/office/drawing/2014/main" id="{3A4797B4-2866-2245-8C15-67718EFC6DFB}"/>
              </a:ext>
            </a:extLst>
          </p:cNvPr>
          <p:cNvSpPr>
            <a:spLocks noGrp="1"/>
          </p:cNvSpPr>
          <p:nvPr>
            <p:ph idx="1"/>
          </p:nvPr>
        </p:nvSpPr>
        <p:spPr>
          <a:xfrm>
            <a:off x="756669" y="1253067"/>
            <a:ext cx="10041466" cy="2175933"/>
          </a:xfrm>
        </p:spPr>
        <p:txBody>
          <a:bodyPr/>
          <a:lstStyle/>
          <a:p>
            <a:r>
              <a:rPr lang="en-GB" sz="2000" dirty="0">
                <a:latin typeface="Arial" panose="020B0604020202020204" pitchFamily="34" charset="0"/>
                <a:cs typeface="Arial" panose="020B0604020202020204" pitchFamily="34" charset="0"/>
              </a:rPr>
              <a:t>Some people disagree with the removal of statues and see it as erasing history. They favour retaining the statues but installing plaques, putting the actions of those honoured in context. However, others like David </a:t>
            </a:r>
            <a:r>
              <a:rPr lang="en-GB" sz="2000" dirty="0" err="1">
                <a:latin typeface="Arial" panose="020B0604020202020204" pitchFamily="34" charset="0"/>
                <a:cs typeface="Arial" panose="020B0604020202020204" pitchFamily="34" charset="0"/>
              </a:rPr>
              <a:t>Olusaga</a:t>
            </a:r>
            <a:r>
              <a:rPr lang="en-GB" sz="2000" dirty="0">
                <a:latin typeface="Arial" panose="020B0604020202020204" pitchFamily="34" charset="0"/>
                <a:cs typeface="Arial" panose="020B0604020202020204" pitchFamily="34" charset="0"/>
              </a:rPr>
              <a:t>, think that some statues should be removed as they are so contentious. He has said:</a:t>
            </a:r>
          </a:p>
          <a:p>
            <a:r>
              <a:rPr lang="en-GB" sz="2000" i="1" dirty="0">
                <a:latin typeface="Arial" panose="020B0604020202020204" pitchFamily="34" charset="0"/>
                <a:cs typeface="Arial" panose="020B0604020202020204" pitchFamily="34" charset="0"/>
              </a:rPr>
              <a:t>“Statues aren’t the mechanism by which we understand history. We learn history through museums, through books, through television programmes. Statues are about adoration.”</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How far do you agree with this statement from David </a:t>
            </a:r>
            <a:r>
              <a:rPr lang="en-GB" sz="2000" b="1" dirty="0" err="1">
                <a:latin typeface="Arial" panose="020B0604020202020204" pitchFamily="34" charset="0"/>
                <a:cs typeface="Arial" panose="020B0604020202020204" pitchFamily="34" charset="0"/>
              </a:rPr>
              <a:t>Olusaga</a:t>
            </a:r>
            <a:r>
              <a:rPr lang="en-GB" sz="2000" b="1" dirty="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 groups, create arguments that support or challenge these viewpoints. </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Are statues important in order to preserve our history? </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Is reinterpretation better than removal?</a:t>
            </a: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Would it be better if there were no statues at all</a:t>
            </a:r>
            <a:endParaRPr lang="en-US" sz="2000" b="1" dirty="0"/>
          </a:p>
        </p:txBody>
      </p:sp>
      <p:grpSp>
        <p:nvGrpSpPr>
          <p:cNvPr id="8" name="Group 7" descr="Group discussion icon">
            <a:extLst>
              <a:ext uri="{FF2B5EF4-FFF2-40B4-BE49-F238E27FC236}">
                <a16:creationId xmlns:a16="http://schemas.microsoft.com/office/drawing/2014/main" id="{B39F56E4-91B9-7640-6182-629E689738C9}"/>
              </a:ext>
            </a:extLst>
          </p:cNvPr>
          <p:cNvGrpSpPr/>
          <p:nvPr/>
        </p:nvGrpSpPr>
        <p:grpSpPr>
          <a:xfrm>
            <a:off x="8714692" y="4108397"/>
            <a:ext cx="2784391" cy="2749603"/>
            <a:chOff x="2166624" y="3858049"/>
            <a:chExt cx="2784391" cy="2749603"/>
          </a:xfrm>
        </p:grpSpPr>
        <p:sp>
          <p:nvSpPr>
            <p:cNvPr id="9" name="Washi">
              <a:extLst>
                <a:ext uri="{FF2B5EF4-FFF2-40B4-BE49-F238E27FC236}">
                  <a16:creationId xmlns:a16="http://schemas.microsoft.com/office/drawing/2014/main" id="{0EFA6B00-1E70-6945-968A-E66B3CB82B0B}"/>
                </a:ext>
                <a:ext uri="{C183D7F6-B498-43B3-948B-1728B52AA6E4}">
                  <adec:decorative xmlns:adec="http://schemas.microsoft.com/office/drawing/2017/decorative" val="1"/>
                </a:ext>
              </a:extLst>
            </p:cNvPr>
            <p:cNvSpPr/>
            <p:nvPr/>
          </p:nvSpPr>
          <p:spPr>
            <a:xfrm>
              <a:off x="2542755" y="3858049"/>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Text Placeholder">
              <a:extLst>
                <a:ext uri="{FF2B5EF4-FFF2-40B4-BE49-F238E27FC236}">
                  <a16:creationId xmlns:a16="http://schemas.microsoft.com/office/drawing/2014/main" id="{0D637832-80AC-0032-2223-0A3B94D592AA}"/>
                </a:ext>
              </a:extLst>
            </p:cNvPr>
            <p:cNvSpPr txBox="1">
              <a:spLocks/>
            </p:cNvSpPr>
            <p:nvPr/>
          </p:nvSpPr>
          <p:spPr>
            <a:xfrm>
              <a:off x="2601841" y="3948864"/>
              <a:ext cx="2349174" cy="293377"/>
            </a:xfrm>
            <a:prstGeom prst="rect">
              <a:avLst/>
            </a:prstGeom>
            <a:noFill/>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Group discussion</a:t>
              </a:r>
            </a:p>
          </p:txBody>
        </p:sp>
        <p:pic>
          <p:nvPicPr>
            <p:cNvPr id="11" name="Icon" descr="Group discussion character icon">
              <a:extLst>
                <a:ext uri="{FF2B5EF4-FFF2-40B4-BE49-F238E27FC236}">
                  <a16:creationId xmlns:a16="http://schemas.microsoft.com/office/drawing/2014/main" id="{0516C0EC-588B-3FD0-B1D1-18ADE7791C61}"/>
                </a:ext>
              </a:extLst>
            </p:cNvPr>
            <p:cNvPicPr>
              <a:picLocks noChangeAspect="1"/>
            </p:cNvPicPr>
            <p:nvPr/>
          </p:nvPicPr>
          <p:blipFill>
            <a:blip r:embed="rId3"/>
            <a:stretch>
              <a:fillRect/>
            </a:stretch>
          </p:blipFill>
          <p:spPr>
            <a:xfrm>
              <a:off x="2166624" y="4483017"/>
              <a:ext cx="2784391" cy="2124635"/>
            </a:xfrm>
            <a:prstGeom prst="rect">
              <a:avLst/>
            </a:prstGeom>
          </p:spPr>
        </p:pic>
      </p:grpSp>
    </p:spTree>
    <p:extLst>
      <p:ext uri="{BB962C8B-B14F-4D97-AF65-F5344CB8AC3E}">
        <p14:creationId xmlns:p14="http://schemas.microsoft.com/office/powerpoint/2010/main" val="88838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F5DD-78E2-348E-58F0-BC4AB5807258}"/>
              </a:ext>
            </a:extLst>
          </p:cNvPr>
          <p:cNvSpPr>
            <a:spLocks noGrp="1"/>
          </p:cNvSpPr>
          <p:nvPr>
            <p:ph type="title"/>
          </p:nvPr>
        </p:nvSpPr>
        <p:spPr/>
        <p:txBody>
          <a:bodyPr/>
          <a:lstStyle/>
          <a:p>
            <a:r>
              <a:rPr lang="en-US" dirty="0"/>
              <a:t>Who, how, why do we remember? </a:t>
            </a:r>
            <a:r>
              <a:rPr lang="en-US" dirty="0">
                <a:solidFill>
                  <a:schemeClr val="bg1"/>
                </a:solidFill>
              </a:rPr>
              <a:t>2</a:t>
            </a:r>
            <a:r>
              <a:rPr lang="en-US" dirty="0"/>
              <a:t> </a:t>
            </a:r>
          </a:p>
        </p:txBody>
      </p:sp>
      <p:sp>
        <p:nvSpPr>
          <p:cNvPr id="3" name="Content Placeholder 2">
            <a:extLst>
              <a:ext uri="{FF2B5EF4-FFF2-40B4-BE49-F238E27FC236}">
                <a16:creationId xmlns:a16="http://schemas.microsoft.com/office/drawing/2014/main" id="{2B75F935-FF10-D3DA-5796-753CF8474FD9}"/>
              </a:ext>
            </a:extLst>
          </p:cNvPr>
          <p:cNvSpPr>
            <a:spLocks noGrp="1"/>
          </p:cNvSpPr>
          <p:nvPr>
            <p:ph idx="1"/>
          </p:nvPr>
        </p:nvSpPr>
        <p:spPr>
          <a:xfrm>
            <a:off x="596631" y="1337081"/>
            <a:ext cx="6020300" cy="2287109"/>
          </a:xfrm>
        </p:spPr>
        <p:txBody>
          <a:bodyPr/>
          <a:lstStyle/>
          <a:p>
            <a:r>
              <a:rPr lang="en-GB" sz="2000" dirty="0">
                <a:solidFill>
                  <a:prstClr val="black"/>
                </a:solidFill>
                <a:latin typeface="Arial" panose="020B0604020202020204" pitchFamily="34" charset="0"/>
                <a:cs typeface="Arial" panose="020B0604020202020204" pitchFamily="34" charset="0"/>
              </a:rPr>
              <a:t>Historic England, are the public body that helps people care for, enjoy and celebrate England's spectacular historic environment. We protect, champion and save the places that define who we are and where we've come from as a nation. We are interested in how, why and who England remembers in its streets, buildings and spaces. </a:t>
            </a:r>
          </a:p>
          <a:p>
            <a:endParaRPr lang="en-US" dirty="0"/>
          </a:p>
        </p:txBody>
      </p:sp>
      <p:sp>
        <p:nvSpPr>
          <p:cNvPr id="5" name="Picture 5" descr="Decorative shape">
            <a:extLst>
              <a:ext uri="{FF2B5EF4-FFF2-40B4-BE49-F238E27FC236}">
                <a16:creationId xmlns:a16="http://schemas.microsoft.com/office/drawing/2014/main" id="{DB353E84-44C0-5F79-B698-B6D6855EB0E4}"/>
              </a:ext>
            </a:extLst>
          </p:cNvPr>
          <p:cNvSpPr/>
          <p:nvPr/>
        </p:nvSpPr>
        <p:spPr>
          <a:xfrm>
            <a:off x="6831676" y="911674"/>
            <a:ext cx="4522124" cy="284334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lvl="0"/>
            <a:r>
              <a:rPr lang="en-GB" i="1" dirty="0">
                <a:solidFill>
                  <a:prstClr val="black"/>
                </a:solidFill>
                <a:latin typeface="Arial" panose="020B0604020202020204" pitchFamily="34" charset="0"/>
                <a:cs typeface="Arial" panose="020B0604020202020204" pitchFamily="34" charset="0"/>
              </a:rPr>
              <a:t>‘People across the world create objects to remember those they have loved, admired and lost: to keep their memories alive, to immortalise them. From personal tokens to grand public monuments, such objects are symbols of grief, a celebration of lives lived, and they shape our environment.’</a:t>
            </a:r>
          </a:p>
        </p:txBody>
      </p:sp>
      <p:pic>
        <p:nvPicPr>
          <p:cNvPr id="4" name="Picture 3" descr="Statue of lion, street signs, statue of suffragette, padlock in the shape of a heart, ceramic poppy, bell">
            <a:extLst>
              <a:ext uri="{FF2B5EF4-FFF2-40B4-BE49-F238E27FC236}">
                <a16:creationId xmlns:a16="http://schemas.microsoft.com/office/drawing/2014/main" id="{9F380306-F145-DDE5-12CB-911C19B978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87" y="3885857"/>
            <a:ext cx="10570951" cy="2607017"/>
          </a:xfrm>
          <a:prstGeom prst="rect">
            <a:avLst/>
          </a:prstGeom>
          <a:noFill/>
          <a:ln>
            <a:noFill/>
          </a:ln>
        </p:spPr>
      </p:pic>
    </p:spTree>
    <p:extLst>
      <p:ext uri="{BB962C8B-B14F-4D97-AF65-F5344CB8AC3E}">
        <p14:creationId xmlns:p14="http://schemas.microsoft.com/office/powerpoint/2010/main" val="2728347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04A7-1D28-F85B-F4CF-EAB07FDA037E}"/>
              </a:ext>
            </a:extLst>
          </p:cNvPr>
          <p:cNvSpPr>
            <a:spLocks noGrp="1"/>
          </p:cNvSpPr>
          <p:nvPr>
            <p:ph type="title"/>
          </p:nvPr>
        </p:nvSpPr>
        <p:spPr/>
        <p:txBody>
          <a:bodyPr/>
          <a:lstStyle/>
          <a:p>
            <a:r>
              <a:rPr lang="en-US" dirty="0"/>
              <a:t>4. Everyday People </a:t>
            </a:r>
            <a:r>
              <a:rPr lang="en-US" dirty="0">
                <a:solidFill>
                  <a:schemeClr val="bg1"/>
                </a:solidFill>
              </a:rPr>
              <a:t>1</a:t>
            </a:r>
          </a:p>
        </p:txBody>
      </p:sp>
      <p:sp>
        <p:nvSpPr>
          <p:cNvPr id="3" name="Content Placeholder 2">
            <a:extLst>
              <a:ext uri="{FF2B5EF4-FFF2-40B4-BE49-F238E27FC236}">
                <a16:creationId xmlns:a16="http://schemas.microsoft.com/office/drawing/2014/main" id="{C1687E6D-01F3-BBC2-5D4B-584977293F90}"/>
              </a:ext>
            </a:extLst>
          </p:cNvPr>
          <p:cNvSpPr>
            <a:spLocks noGrp="1"/>
          </p:cNvSpPr>
          <p:nvPr>
            <p:ph idx="1"/>
          </p:nvPr>
        </p:nvSpPr>
        <p:spPr>
          <a:xfrm>
            <a:off x="1008769" y="1605711"/>
            <a:ext cx="8070685" cy="5022630"/>
          </a:xfrm>
        </p:spPr>
        <p:txBody>
          <a:bodyPr/>
          <a:lstStyle/>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How do we remember everyday people and events?</a:t>
            </a:r>
          </a:p>
          <a:p>
            <a:pPr marL="342900" lvl="0" indent="-3429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How do we tell the stories of ordinary people?</a:t>
            </a:r>
          </a:p>
          <a:p>
            <a:pPr marL="342900" lvl="0" indent="-3429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Should memorials and statues commemorate ordinary people? Why? Why not?</a:t>
            </a:r>
          </a:p>
          <a:p>
            <a:pPr marL="342900" lvl="0" indent="-342900">
              <a:buFont typeface="Arial" panose="020B0604020202020204" pitchFamily="34" charset="0"/>
              <a:buChar char="•"/>
            </a:pPr>
            <a:endParaRPr lang="en-GB" sz="2400" b="1"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Should statues remember British glories of the past, </a:t>
            </a:r>
            <a:r>
              <a:rPr lang="en-GB" sz="2400" b="1" dirty="0">
                <a:latin typeface="Arial" panose="020B0604020202020204" pitchFamily="34" charset="0"/>
                <a:cs typeface="Arial" panose="020B0604020202020204" pitchFamily="34" charset="0"/>
              </a:rPr>
              <a:t>ordinary people in the past, or should they highlight the local heroes of the present day?</a:t>
            </a:r>
          </a:p>
          <a:p>
            <a:endParaRPr lang="en-US" dirty="0"/>
          </a:p>
        </p:txBody>
      </p:sp>
      <p:grpSp>
        <p:nvGrpSpPr>
          <p:cNvPr id="4" name="Consider Char" descr="Consider Character">
            <a:extLst>
              <a:ext uri="{FF2B5EF4-FFF2-40B4-BE49-F238E27FC236}">
                <a16:creationId xmlns:a16="http://schemas.microsoft.com/office/drawing/2014/main" id="{2825D6FB-ED29-E97C-87A1-74CF77742A05}"/>
              </a:ext>
            </a:extLst>
          </p:cNvPr>
          <p:cNvGrpSpPr/>
          <p:nvPr/>
        </p:nvGrpSpPr>
        <p:grpSpPr>
          <a:xfrm>
            <a:off x="9135083" y="2259105"/>
            <a:ext cx="2048148" cy="2637615"/>
            <a:chOff x="8257250" y="394378"/>
            <a:chExt cx="2568902" cy="3308244"/>
          </a:xfrm>
        </p:grpSpPr>
        <p:sp>
          <p:nvSpPr>
            <p:cNvPr id="5" name="Washi">
              <a:extLst>
                <a:ext uri="{FF2B5EF4-FFF2-40B4-BE49-F238E27FC236}">
                  <a16:creationId xmlns:a16="http://schemas.microsoft.com/office/drawing/2014/main" id="{52E67794-AD0C-D9CA-9689-53D948ACA9C7}"/>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C6ABC7ED-D62E-AF9F-FBDC-C6D8C125DFF1}"/>
                </a:ext>
              </a:extLst>
            </p:cNvPr>
            <p:cNvSpPr txBox="1">
              <a:spLocks/>
            </p:cNvSpPr>
            <p:nvPr/>
          </p:nvSpPr>
          <p:spPr>
            <a:xfrm rot="21383919">
              <a:off x="8257250" y="580805"/>
              <a:ext cx="2568902" cy="414338"/>
            </a:xfrm>
            <a:prstGeom prst="rect">
              <a:avLst/>
            </a:prstGeom>
            <a:noFill/>
          </p:spPr>
          <p:txBody>
            <a:bodyPr anchor="ctr" anchorCtr="0">
              <a:normAutofit fontScale="9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F3F3F"/>
                  </a:solidFill>
                  <a:latin typeface="Arial" panose="020B0604020202020204" pitchFamily="34" charset="0"/>
                  <a:cs typeface="Arial" panose="020B0604020202020204" pitchFamily="34" charset="0"/>
                </a:rPr>
                <a:t>Consider</a:t>
              </a:r>
              <a:endParaRPr lang="en-GB" sz="2000" dirty="0">
                <a:solidFill>
                  <a:srgbClr val="3F3F3F"/>
                </a:solidFill>
                <a:effectLst/>
                <a:latin typeface="Arial" panose="020B0604020202020204" pitchFamily="34" charset="0"/>
                <a:cs typeface="Arial" panose="020B0604020202020204" pitchFamily="34" charset="0"/>
              </a:endParaRPr>
            </a:p>
          </p:txBody>
        </p:sp>
        <p:pic>
          <p:nvPicPr>
            <p:cNvPr id="7" name="Consider-icon" descr="Consider character icon">
              <a:extLst>
                <a:ext uri="{FF2B5EF4-FFF2-40B4-BE49-F238E27FC236}">
                  <a16:creationId xmlns:a16="http://schemas.microsoft.com/office/drawing/2014/main" id="{E7737AFB-5F91-4762-4B8D-3B8DC4DD7CEE}"/>
                </a:ext>
              </a:extLst>
            </p:cNvPr>
            <p:cNvPicPr>
              <a:picLocks noChangeAspect="1"/>
            </p:cNvPicPr>
            <p:nvPr/>
          </p:nvPicPr>
          <p:blipFill>
            <a:blip r:embed="rId5"/>
            <a:stretch>
              <a:fillRect/>
            </a:stretch>
          </p:blipFill>
          <p:spPr>
            <a:xfrm>
              <a:off x="8273064" y="1091568"/>
              <a:ext cx="2466497" cy="2611054"/>
            </a:xfrm>
            <a:prstGeom prst="rect">
              <a:avLst/>
            </a:prstGeom>
          </p:spPr>
        </p:pic>
      </p:grpSp>
    </p:spTree>
    <p:extLst>
      <p:ext uri="{BB962C8B-B14F-4D97-AF65-F5344CB8AC3E}">
        <p14:creationId xmlns:p14="http://schemas.microsoft.com/office/powerpoint/2010/main" val="4037060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E8ED-2BF5-152A-411A-88A82EB008F8}"/>
              </a:ext>
            </a:extLst>
          </p:cNvPr>
          <p:cNvSpPr>
            <a:spLocks noGrp="1"/>
          </p:cNvSpPr>
          <p:nvPr>
            <p:ph type="title"/>
          </p:nvPr>
        </p:nvSpPr>
        <p:spPr/>
        <p:txBody>
          <a:bodyPr/>
          <a:lstStyle/>
          <a:p>
            <a:r>
              <a:rPr lang="en-US" dirty="0"/>
              <a:t>4. Everyday People </a:t>
            </a:r>
            <a:r>
              <a:rPr lang="en-US" dirty="0">
                <a:solidFill>
                  <a:schemeClr val="bg1"/>
                </a:solidFill>
              </a:rPr>
              <a:t>2</a:t>
            </a:r>
          </a:p>
        </p:txBody>
      </p:sp>
      <p:sp>
        <p:nvSpPr>
          <p:cNvPr id="3" name="Content Placeholder 2">
            <a:extLst>
              <a:ext uri="{FF2B5EF4-FFF2-40B4-BE49-F238E27FC236}">
                <a16:creationId xmlns:a16="http://schemas.microsoft.com/office/drawing/2014/main" id="{70E7D2B3-75DA-A900-D19F-DF5C362B96F4}"/>
              </a:ext>
            </a:extLst>
          </p:cNvPr>
          <p:cNvSpPr>
            <a:spLocks noGrp="1"/>
          </p:cNvSpPr>
          <p:nvPr>
            <p:ph idx="1"/>
          </p:nvPr>
        </p:nvSpPr>
        <p:spPr>
          <a:xfrm>
            <a:off x="668215" y="1740876"/>
            <a:ext cx="5054853" cy="4751997"/>
          </a:xfrm>
        </p:spPr>
        <p:txBody>
          <a:bodyPr/>
          <a:lstStyle/>
          <a:p>
            <a:r>
              <a:rPr lang="en-GB" sz="2400" dirty="0">
                <a:latin typeface="Arial" panose="020B0604020202020204" pitchFamily="34" charset="0"/>
                <a:cs typeface="Arial" panose="020B0604020202020204" pitchFamily="34" charset="0"/>
              </a:rPr>
              <a:t>Postman’s Park Memorial to Heroic Self-Sacrifice is a monument that commemorates ‘heroism in everyday life’ . It opened in the City of London in 1900.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It is a wooden structure with a wall of fifty-four memorial tablet. They commemorate sixty-two men, women and children who lost their lives while attempting to save another person's life. </a:t>
            </a:r>
          </a:p>
        </p:txBody>
      </p:sp>
      <p:pic>
        <p:nvPicPr>
          <p:cNvPr id="5" name="Picture 4" descr="Long shot of a building&#10;&#10;">
            <a:extLst>
              <a:ext uri="{FF2B5EF4-FFF2-40B4-BE49-F238E27FC236}">
                <a16:creationId xmlns:a16="http://schemas.microsoft.com/office/drawing/2014/main" id="{96555897-97AB-E73A-09A4-3E61975270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28"/>
          <a:stretch/>
        </p:blipFill>
        <p:spPr>
          <a:xfrm>
            <a:off x="6061832" y="1954519"/>
            <a:ext cx="5291968" cy="3899551"/>
          </a:xfrm>
          <a:prstGeom prst="rect">
            <a:avLst/>
          </a:prstGeom>
        </p:spPr>
      </p:pic>
    </p:spTree>
    <p:extLst>
      <p:ext uri="{BB962C8B-B14F-4D97-AF65-F5344CB8AC3E}">
        <p14:creationId xmlns:p14="http://schemas.microsoft.com/office/powerpoint/2010/main" val="3017287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DE8ED-2BF5-152A-411A-88A82EB008F8}"/>
              </a:ext>
            </a:extLst>
          </p:cNvPr>
          <p:cNvSpPr>
            <a:spLocks noGrp="1"/>
          </p:cNvSpPr>
          <p:nvPr>
            <p:ph type="title"/>
          </p:nvPr>
        </p:nvSpPr>
        <p:spPr/>
        <p:txBody>
          <a:bodyPr/>
          <a:lstStyle/>
          <a:p>
            <a:r>
              <a:rPr lang="en-US" dirty="0"/>
              <a:t>4. Everyday People </a:t>
            </a:r>
            <a:r>
              <a:rPr lang="en-US" dirty="0">
                <a:solidFill>
                  <a:schemeClr val="bg1"/>
                </a:solidFill>
              </a:rPr>
              <a:t>3</a:t>
            </a:r>
          </a:p>
        </p:txBody>
      </p:sp>
      <p:sp>
        <p:nvSpPr>
          <p:cNvPr id="3" name="Content Placeholder 2">
            <a:extLst>
              <a:ext uri="{FF2B5EF4-FFF2-40B4-BE49-F238E27FC236}">
                <a16:creationId xmlns:a16="http://schemas.microsoft.com/office/drawing/2014/main" id="{70E7D2B3-75DA-A900-D19F-DF5C362B96F4}"/>
              </a:ext>
            </a:extLst>
          </p:cNvPr>
          <p:cNvSpPr>
            <a:spLocks noGrp="1"/>
          </p:cNvSpPr>
          <p:nvPr>
            <p:ph idx="1"/>
          </p:nvPr>
        </p:nvSpPr>
        <p:spPr>
          <a:xfrm>
            <a:off x="509953" y="1740877"/>
            <a:ext cx="5252022" cy="4751997"/>
          </a:xfrm>
        </p:spPr>
        <p:txBody>
          <a:bodyPr/>
          <a:lstStyle/>
          <a:p>
            <a:r>
              <a:rPr lang="en-GB" sz="2400" dirty="0">
                <a:latin typeface="Arial" panose="020B0604020202020204" pitchFamily="34" charset="0"/>
                <a:cs typeface="Arial" panose="020B0604020202020204" pitchFamily="34" charset="0"/>
              </a:rPr>
              <a:t>The memorial was the idea of an artist called George Frederic Watts who wanted to give recognition to working class people who would have remained ‘hidden from history’.</a:t>
            </a:r>
          </a:p>
          <a:p>
            <a:r>
              <a:rPr lang="en-GB" sz="2400" dirty="0">
                <a:latin typeface="Arial" panose="020B0604020202020204" pitchFamily="34" charset="0"/>
                <a:cs typeface="Arial" panose="020B0604020202020204" pitchFamily="34" charset="0"/>
              </a:rPr>
              <a:t> </a:t>
            </a:r>
          </a:p>
          <a:p>
            <a:r>
              <a:rPr lang="en-GB" sz="2400" dirty="0">
                <a:latin typeface="Arial" panose="020B0604020202020204" pitchFamily="34" charset="0"/>
                <a:cs typeface="Arial" panose="020B0604020202020204" pitchFamily="34" charset="0"/>
              </a:rPr>
              <a:t>Watts collected hundreds of newspaper cuttings of ordinary people who had shown incredible bravery, and the names of these people were added to ceramic tiles and placed in the wooden structure. </a:t>
            </a:r>
          </a:p>
        </p:txBody>
      </p:sp>
      <p:pic>
        <p:nvPicPr>
          <p:cNvPr id="4" name="Picture 3" descr="A close-up of a plaque&#10;&#10;">
            <a:extLst>
              <a:ext uri="{FF2B5EF4-FFF2-40B4-BE49-F238E27FC236}">
                <a16:creationId xmlns:a16="http://schemas.microsoft.com/office/drawing/2014/main" id="{1B70C3BE-0389-184C-9D93-78F2C453C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890101"/>
            <a:ext cx="5224491" cy="2602773"/>
          </a:xfrm>
          <a:prstGeom prst="rect">
            <a:avLst/>
          </a:prstGeom>
        </p:spPr>
      </p:pic>
      <p:pic>
        <p:nvPicPr>
          <p:cNvPr id="6" name="Picture 2" descr="A board explaining the Memorial to Heroic Self Sacrifice in Postman's Park, City of London">
            <a:hlinkClick r:id="rId4"/>
            <a:extLst>
              <a:ext uri="{FF2B5EF4-FFF2-40B4-BE49-F238E27FC236}">
                <a16:creationId xmlns:a16="http://schemas.microsoft.com/office/drawing/2014/main" id="{1CC24C6E-2EC6-0AAF-64AA-58DE2A4993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34" t="18453" r="5712" b="27092"/>
          <a:stretch/>
        </p:blipFill>
        <p:spPr bwMode="auto">
          <a:xfrm>
            <a:off x="6096000" y="1075414"/>
            <a:ext cx="5252022" cy="26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47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D885-D322-0C45-124C-C744FD0F58BC}"/>
              </a:ext>
            </a:extLst>
          </p:cNvPr>
          <p:cNvSpPr>
            <a:spLocks noGrp="1"/>
          </p:cNvSpPr>
          <p:nvPr>
            <p:ph type="title"/>
          </p:nvPr>
        </p:nvSpPr>
        <p:spPr/>
        <p:txBody>
          <a:bodyPr/>
          <a:lstStyle/>
          <a:p>
            <a:r>
              <a:rPr lang="en-US" dirty="0"/>
              <a:t>4. Everyday People </a:t>
            </a:r>
            <a:r>
              <a:rPr lang="en-US" dirty="0">
                <a:solidFill>
                  <a:schemeClr val="bg1"/>
                </a:solidFill>
              </a:rPr>
              <a:t>4</a:t>
            </a:r>
          </a:p>
        </p:txBody>
      </p:sp>
      <p:pic>
        <p:nvPicPr>
          <p:cNvPr id="4" name="Picture 2" descr="A screenshot of a Google Street view of a memorial">
            <a:hlinkClick r:id="rId3"/>
            <a:extLst>
              <a:ext uri="{FF2B5EF4-FFF2-40B4-BE49-F238E27FC236}">
                <a16:creationId xmlns:a16="http://schemas.microsoft.com/office/drawing/2014/main" id="{108DE436-A880-F066-4087-9D4E5147E1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84" b="10314"/>
          <a:stretch/>
        </p:blipFill>
        <p:spPr bwMode="auto">
          <a:xfrm>
            <a:off x="527006" y="1286429"/>
            <a:ext cx="10393039" cy="476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Washi" descr="Washi tape">
            <a:extLst>
              <a:ext uri="{FF2B5EF4-FFF2-40B4-BE49-F238E27FC236}">
                <a16:creationId xmlns:a16="http://schemas.microsoft.com/office/drawing/2014/main" id="{B05848DA-95D0-985C-9E44-3124A71B2BA1}"/>
              </a:ext>
            </a:extLst>
          </p:cNvPr>
          <p:cNvGrpSpPr/>
          <p:nvPr/>
        </p:nvGrpSpPr>
        <p:grpSpPr>
          <a:xfrm>
            <a:off x="2687408" y="6187836"/>
            <a:ext cx="6817183" cy="595955"/>
            <a:chOff x="7543800" y="1418828"/>
            <a:chExt cx="3770080" cy="969242"/>
          </a:xfrm>
        </p:grpSpPr>
        <p:pic>
          <p:nvPicPr>
            <p:cNvPr id="6" name="Picture 5">
              <a:extLst>
                <a:ext uri="{FF2B5EF4-FFF2-40B4-BE49-F238E27FC236}">
                  <a16:creationId xmlns:a16="http://schemas.microsoft.com/office/drawing/2014/main" id="{4D883A7F-1A34-905F-47E4-354461EA65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43800" y="1418828"/>
              <a:ext cx="3770080" cy="969242"/>
            </a:xfrm>
            <a:prstGeom prst="rect">
              <a:avLst/>
            </a:prstGeom>
          </p:spPr>
        </p:pic>
        <p:sp>
          <p:nvSpPr>
            <p:cNvPr id="7" name="Text Placeholder">
              <a:extLst>
                <a:ext uri="{FF2B5EF4-FFF2-40B4-BE49-F238E27FC236}">
                  <a16:creationId xmlns:a16="http://schemas.microsoft.com/office/drawing/2014/main" id="{8FE6846B-8B05-B58D-3179-67A0D994F620}"/>
                </a:ext>
              </a:extLst>
            </p:cNvPr>
            <p:cNvSpPr txBox="1">
              <a:spLocks/>
            </p:cNvSpPr>
            <p:nvPr/>
          </p:nvSpPr>
          <p:spPr>
            <a:xfrm>
              <a:off x="7666893" y="1696109"/>
              <a:ext cx="3495509" cy="4611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GB" sz="2000" dirty="0">
                  <a:solidFill>
                    <a:prstClr val="black"/>
                  </a:solidFill>
                  <a:latin typeface="Arial" panose="020B0604020202020204" pitchFamily="34" charset="0"/>
                  <a:cs typeface="Arial" panose="020B0604020202020204" pitchFamily="34" charset="0"/>
                </a:rPr>
                <a:t>Use Google Street View to look at the memorial</a:t>
              </a:r>
            </a:p>
          </p:txBody>
        </p:sp>
      </p:grpSp>
    </p:spTree>
    <p:extLst>
      <p:ext uri="{BB962C8B-B14F-4D97-AF65-F5344CB8AC3E}">
        <p14:creationId xmlns:p14="http://schemas.microsoft.com/office/powerpoint/2010/main" val="330516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D885-D322-0C45-124C-C744FD0F58BC}"/>
              </a:ext>
            </a:extLst>
          </p:cNvPr>
          <p:cNvSpPr>
            <a:spLocks noGrp="1"/>
          </p:cNvSpPr>
          <p:nvPr>
            <p:ph type="title"/>
          </p:nvPr>
        </p:nvSpPr>
        <p:spPr/>
        <p:txBody>
          <a:bodyPr/>
          <a:lstStyle/>
          <a:p>
            <a:r>
              <a:rPr lang="en-US" dirty="0"/>
              <a:t>4. Everyday People </a:t>
            </a:r>
            <a:r>
              <a:rPr lang="en-US" dirty="0">
                <a:solidFill>
                  <a:schemeClr val="bg1"/>
                </a:solidFill>
              </a:rPr>
              <a:t>5</a:t>
            </a:r>
          </a:p>
        </p:txBody>
      </p:sp>
      <p:pic>
        <p:nvPicPr>
          <p:cNvPr id="3" name="Picture 2" descr="A close up of a memorial">
            <a:hlinkClick r:id="rId3"/>
            <a:extLst>
              <a:ext uri="{FF2B5EF4-FFF2-40B4-BE49-F238E27FC236}">
                <a16:creationId xmlns:a16="http://schemas.microsoft.com/office/drawing/2014/main" id="{EEA43D05-D15E-3D77-46DF-C3DF459F4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70" b="6179"/>
          <a:stretch/>
        </p:blipFill>
        <p:spPr bwMode="auto">
          <a:xfrm>
            <a:off x="641377" y="1268664"/>
            <a:ext cx="10419345" cy="499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icture Placeholder 35" descr="Thought bubble">
            <a:extLst>
              <a:ext uri="{FF2B5EF4-FFF2-40B4-BE49-F238E27FC236}">
                <a16:creationId xmlns:a16="http://schemas.microsoft.com/office/drawing/2014/main" id="{F35A602A-DB05-BDBB-3DC6-C0C9E94E48B6}"/>
              </a:ext>
              <a:ext uri="{C183D7F6-B498-43B3-948B-1728B52AA6E4}">
                <adec:decorative xmlns:adec="http://schemas.microsoft.com/office/drawing/2017/decorative" val="0"/>
              </a:ext>
            </a:extLst>
          </p:cNvPr>
          <p:cNvSpPr txBox="1">
            <a:spLocks/>
          </p:cNvSpPr>
          <p:nvPr/>
        </p:nvSpPr>
        <p:spPr>
          <a:xfrm flipH="1">
            <a:off x="4284419" y="365126"/>
            <a:ext cx="4085858" cy="203199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latin typeface="Arial" panose="020B0604020202020204" pitchFamily="34" charset="0"/>
                <a:cs typeface="Arial" panose="020B0604020202020204" pitchFamily="34" charset="0"/>
              </a:rPr>
              <a:t>What were the most common ‘acts of bravery’?</a:t>
            </a:r>
          </a:p>
        </p:txBody>
      </p:sp>
      <p:grpSp>
        <p:nvGrpSpPr>
          <p:cNvPr id="5" name="Washi">
            <a:extLst>
              <a:ext uri="{FF2B5EF4-FFF2-40B4-BE49-F238E27FC236}">
                <a16:creationId xmlns:a16="http://schemas.microsoft.com/office/drawing/2014/main" id="{B05848DA-95D0-985C-9E44-3124A71B2BA1}"/>
              </a:ext>
              <a:ext uri="{C183D7F6-B498-43B3-948B-1728B52AA6E4}">
                <adec:decorative xmlns:adec="http://schemas.microsoft.com/office/drawing/2017/decorative" val="1"/>
              </a:ext>
            </a:extLst>
          </p:cNvPr>
          <p:cNvGrpSpPr/>
          <p:nvPr/>
        </p:nvGrpSpPr>
        <p:grpSpPr>
          <a:xfrm>
            <a:off x="151476" y="5589336"/>
            <a:ext cx="4561387" cy="969242"/>
            <a:chOff x="6752493" y="1418828"/>
            <a:chExt cx="4561387" cy="969242"/>
          </a:xfrm>
        </p:grpSpPr>
        <p:pic>
          <p:nvPicPr>
            <p:cNvPr id="6" name="Picture 5">
              <a:extLst>
                <a:ext uri="{FF2B5EF4-FFF2-40B4-BE49-F238E27FC236}">
                  <a16:creationId xmlns:a16="http://schemas.microsoft.com/office/drawing/2014/main" id="{4D883A7F-1A34-905F-47E4-354461EA653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752493" y="1418828"/>
              <a:ext cx="4561387" cy="969242"/>
            </a:xfrm>
            <a:prstGeom prst="rect">
              <a:avLst/>
            </a:prstGeom>
          </p:spPr>
        </p:pic>
        <p:sp>
          <p:nvSpPr>
            <p:cNvPr id="7" name="Text Placeholder">
              <a:extLst>
                <a:ext uri="{FF2B5EF4-FFF2-40B4-BE49-F238E27FC236}">
                  <a16:creationId xmlns:a16="http://schemas.microsoft.com/office/drawing/2014/main" id="{8FE6846B-8B05-B58D-3179-67A0D994F620}"/>
                </a:ext>
              </a:extLst>
            </p:cNvPr>
            <p:cNvSpPr txBox="1">
              <a:spLocks/>
            </p:cNvSpPr>
            <p:nvPr/>
          </p:nvSpPr>
          <p:spPr>
            <a:xfrm>
              <a:off x="7010401" y="1696109"/>
              <a:ext cx="4152001" cy="46113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GB" sz="2000" dirty="0">
                  <a:solidFill>
                    <a:prstClr val="black"/>
                  </a:solidFill>
                  <a:latin typeface="Arial" panose="020B0604020202020204" pitchFamily="34" charset="0"/>
                  <a:cs typeface="Arial" panose="020B0604020202020204" pitchFamily="34" charset="0"/>
                </a:rPr>
                <a:t>Zoom in to see how many of the different plaques you can read</a:t>
              </a:r>
            </a:p>
          </p:txBody>
        </p:sp>
      </p:grpSp>
      <p:sp>
        <p:nvSpPr>
          <p:cNvPr id="9" name="Picture Placeholder 27" descr="Thought bubble">
            <a:extLst>
              <a:ext uri="{FF2B5EF4-FFF2-40B4-BE49-F238E27FC236}">
                <a16:creationId xmlns:a16="http://schemas.microsoft.com/office/drawing/2014/main" id="{A947476F-BB8F-1804-64DC-677DDE55C87E}"/>
              </a:ext>
              <a:ext uri="{C183D7F6-B498-43B3-948B-1728B52AA6E4}">
                <adec:decorative xmlns:adec="http://schemas.microsoft.com/office/drawing/2017/decorative" val="0"/>
              </a:ext>
            </a:extLst>
          </p:cNvPr>
          <p:cNvSpPr txBox="1">
            <a:spLocks/>
          </p:cNvSpPr>
          <p:nvPr/>
        </p:nvSpPr>
        <p:spPr>
          <a:xfrm>
            <a:off x="5919777" y="4015120"/>
            <a:ext cx="5588643" cy="2842880"/>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latin typeface="Arial" panose="020B0604020202020204" pitchFamily="34" charset="0"/>
                <a:cs typeface="Arial" panose="020B0604020202020204" pitchFamily="34" charset="0"/>
              </a:rPr>
              <a:t>If you were to create a new memorial like this in your town today what ‘acts of bravery’ would you commemorate on it? </a:t>
            </a:r>
          </a:p>
          <a:p>
            <a:pPr algn="ct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5417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31E5-BAA5-F2ED-937D-741C3ADD9F03}"/>
              </a:ext>
            </a:extLst>
          </p:cNvPr>
          <p:cNvSpPr>
            <a:spLocks noGrp="1"/>
          </p:cNvSpPr>
          <p:nvPr>
            <p:ph type="title"/>
          </p:nvPr>
        </p:nvSpPr>
        <p:spPr/>
        <p:txBody>
          <a:bodyPr/>
          <a:lstStyle/>
          <a:p>
            <a:r>
              <a:rPr lang="en-US" dirty="0"/>
              <a:t>Activity </a:t>
            </a:r>
            <a:r>
              <a:rPr lang="en-US" dirty="0">
                <a:solidFill>
                  <a:schemeClr val="bg1"/>
                </a:solidFill>
              </a:rPr>
              <a:t>11</a:t>
            </a:r>
          </a:p>
        </p:txBody>
      </p:sp>
      <p:sp>
        <p:nvSpPr>
          <p:cNvPr id="3" name="Content Placeholder 2">
            <a:extLst>
              <a:ext uri="{FF2B5EF4-FFF2-40B4-BE49-F238E27FC236}">
                <a16:creationId xmlns:a16="http://schemas.microsoft.com/office/drawing/2014/main" id="{2A058C46-901D-921D-178D-508DE05BF2D6}"/>
              </a:ext>
            </a:extLst>
          </p:cNvPr>
          <p:cNvSpPr>
            <a:spLocks noGrp="1"/>
          </p:cNvSpPr>
          <p:nvPr>
            <p:ph idx="1"/>
          </p:nvPr>
        </p:nvSpPr>
        <p:spPr>
          <a:xfrm>
            <a:off x="427492" y="1458350"/>
            <a:ext cx="5193759" cy="4892674"/>
          </a:xfrm>
        </p:spPr>
        <p:txBody>
          <a:bodyPr/>
          <a:lstStyle/>
          <a:p>
            <a:r>
              <a:rPr lang="en-GB" sz="2400" dirty="0">
                <a:latin typeface="Arial" panose="020B0604020202020204" pitchFamily="34" charset="0"/>
                <a:cs typeface="Arial" panose="020B0604020202020204" pitchFamily="34" charset="0"/>
              </a:rPr>
              <a:t>Look at the images and descriptions of the memorials on the following slides.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As you look at the monuments start to think about what categories you could use to describe the people/events being immortalised.</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How do they compare to the memorials of the ‘Great and Good?</a:t>
            </a:r>
          </a:p>
        </p:txBody>
      </p:sp>
      <p:pic>
        <p:nvPicPr>
          <p:cNvPr id="5" name="Picture 2" descr="A statue of an angel made of metal&#10;&#10;&#10;">
            <a:extLst>
              <a:ext uri="{FF2B5EF4-FFF2-40B4-BE49-F238E27FC236}">
                <a16:creationId xmlns:a16="http://schemas.microsoft.com/office/drawing/2014/main" id="{B25A5ACC-245D-BF6F-644A-137C5E1BD0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06" t="16594" r="10272"/>
          <a:stretch/>
        </p:blipFill>
        <p:spPr bwMode="auto">
          <a:xfrm>
            <a:off x="6447692" y="365126"/>
            <a:ext cx="3733800" cy="59858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Washi" descr="Washi tape">
            <a:extLst>
              <a:ext uri="{FF2B5EF4-FFF2-40B4-BE49-F238E27FC236}">
                <a16:creationId xmlns:a16="http://schemas.microsoft.com/office/drawing/2014/main" id="{74DB5FC9-26FF-FD3D-1E11-30B9D0793A7C}"/>
              </a:ext>
            </a:extLst>
          </p:cNvPr>
          <p:cNvGrpSpPr/>
          <p:nvPr/>
        </p:nvGrpSpPr>
        <p:grpSpPr>
          <a:xfrm>
            <a:off x="427492" y="6192299"/>
            <a:ext cx="1699655" cy="548526"/>
            <a:chOff x="7229093" y="392172"/>
            <a:chExt cx="1699655" cy="548526"/>
          </a:xfrm>
        </p:grpSpPr>
        <p:sp>
          <p:nvSpPr>
            <p:cNvPr id="7" name="Picture 9">
              <a:extLst>
                <a:ext uri="{FF2B5EF4-FFF2-40B4-BE49-F238E27FC236}">
                  <a16:creationId xmlns:a16="http://schemas.microsoft.com/office/drawing/2014/main" id="{60D20546-D654-2165-3DF6-19A18FF2068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5A53DF21-1587-F215-264E-FB48DE4D0B8E}"/>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Protest</a:t>
              </a:r>
            </a:p>
          </p:txBody>
        </p:sp>
      </p:grpSp>
      <p:grpSp>
        <p:nvGrpSpPr>
          <p:cNvPr id="9" name="Washi" descr="Washi tape">
            <a:extLst>
              <a:ext uri="{FF2B5EF4-FFF2-40B4-BE49-F238E27FC236}">
                <a16:creationId xmlns:a16="http://schemas.microsoft.com/office/drawing/2014/main" id="{EE5387F3-4E5A-D6CB-E66A-89F97B70BCFB}"/>
              </a:ext>
            </a:extLst>
          </p:cNvPr>
          <p:cNvGrpSpPr/>
          <p:nvPr/>
        </p:nvGrpSpPr>
        <p:grpSpPr>
          <a:xfrm>
            <a:off x="2636411" y="6246669"/>
            <a:ext cx="3835279" cy="548526"/>
            <a:chOff x="7131371" y="1035247"/>
            <a:chExt cx="2765345" cy="876881"/>
          </a:xfrm>
        </p:grpSpPr>
        <p:sp>
          <p:nvSpPr>
            <p:cNvPr id="10" name="Picture 9">
              <a:extLst>
                <a:ext uri="{FF2B5EF4-FFF2-40B4-BE49-F238E27FC236}">
                  <a16:creationId xmlns:a16="http://schemas.microsoft.com/office/drawing/2014/main" id="{58E8F7AB-D73E-8605-52FD-6DAB9798B299}"/>
                </a:ext>
                <a:ext uri="{C183D7F6-B498-43B3-948B-1728B52AA6E4}">
                  <adec:decorative xmlns:adec="http://schemas.microsoft.com/office/drawing/2017/decorative" val="1"/>
                </a:ext>
              </a:extLst>
            </p:cNvPr>
            <p:cNvSpPr/>
            <p:nvPr/>
          </p:nvSpPr>
          <p:spPr>
            <a:xfrm>
              <a:off x="7131371" y="1035247"/>
              <a:ext cx="2765345" cy="87688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A7168FE0-9723-6567-1164-58FD2154DDDF}"/>
                </a:ext>
              </a:extLst>
            </p:cNvPr>
            <p:cNvSpPr txBox="1">
              <a:spLocks/>
            </p:cNvSpPr>
            <p:nvPr/>
          </p:nvSpPr>
          <p:spPr>
            <a:xfrm>
              <a:off x="7269291" y="1371175"/>
              <a:ext cx="2486576" cy="2467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Extra-ordinary events</a:t>
              </a:r>
            </a:p>
          </p:txBody>
        </p:sp>
      </p:grpSp>
      <p:grpSp>
        <p:nvGrpSpPr>
          <p:cNvPr id="12" name="Washi" descr="Washi tape">
            <a:extLst>
              <a:ext uri="{FF2B5EF4-FFF2-40B4-BE49-F238E27FC236}">
                <a16:creationId xmlns:a16="http://schemas.microsoft.com/office/drawing/2014/main" id="{5D1C43F4-CB0A-47E3-8447-D00F81703080}"/>
              </a:ext>
            </a:extLst>
          </p:cNvPr>
          <p:cNvGrpSpPr/>
          <p:nvPr/>
        </p:nvGrpSpPr>
        <p:grpSpPr>
          <a:xfrm>
            <a:off x="6662972" y="6313272"/>
            <a:ext cx="3956642" cy="519675"/>
            <a:chOff x="9789991" y="1696370"/>
            <a:chExt cx="3956642" cy="710287"/>
          </a:xfrm>
        </p:grpSpPr>
        <p:pic>
          <p:nvPicPr>
            <p:cNvPr id="13" name="Picture 12">
              <a:extLst>
                <a:ext uri="{FF2B5EF4-FFF2-40B4-BE49-F238E27FC236}">
                  <a16:creationId xmlns:a16="http://schemas.microsoft.com/office/drawing/2014/main" id="{B3B69312-CFF8-E0A9-3F0F-67C01DE13D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89992" y="1696370"/>
              <a:ext cx="3956641" cy="710287"/>
            </a:xfrm>
            <a:prstGeom prst="rect">
              <a:avLst/>
            </a:prstGeom>
          </p:spPr>
        </p:pic>
        <p:sp>
          <p:nvSpPr>
            <p:cNvPr id="14" name="Text Placeholder">
              <a:extLst>
                <a:ext uri="{FF2B5EF4-FFF2-40B4-BE49-F238E27FC236}">
                  <a16:creationId xmlns:a16="http://schemas.microsoft.com/office/drawing/2014/main" id="{D481087E-71C0-ED77-C5DE-9C23AB13DB9D}"/>
                </a:ext>
              </a:extLst>
            </p:cNvPr>
            <p:cNvSpPr txBox="1">
              <a:spLocks/>
            </p:cNvSpPr>
            <p:nvPr/>
          </p:nvSpPr>
          <p:spPr>
            <a:xfrm>
              <a:off x="9789991" y="1777250"/>
              <a:ext cx="3956641" cy="54852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Freedom of expression</a:t>
              </a:r>
            </a:p>
          </p:txBody>
        </p:sp>
      </p:grpSp>
    </p:spTree>
    <p:extLst>
      <p:ext uri="{BB962C8B-B14F-4D97-AF65-F5344CB8AC3E}">
        <p14:creationId xmlns:p14="http://schemas.microsoft.com/office/powerpoint/2010/main" val="223365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5</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Cable Street Mural, London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3"/>
              </a:rPr>
              <a:t>The Battle of Cable Street </a:t>
            </a:r>
            <a:r>
              <a:rPr lang="en-GB" sz="2400" dirty="0">
                <a:latin typeface="Arial" panose="020B0604020202020204" pitchFamily="34" charset="0"/>
                <a:cs typeface="Arial" panose="020B0604020202020204" pitchFamily="34" charset="0"/>
              </a:rPr>
              <a:t>took place on Sunday 4 October 1936 in Cable Street, to protest against a fascist march that</a:t>
            </a:r>
            <a:r>
              <a:rPr lang="en-GB" sz="2400" baseline="0" dirty="0">
                <a:latin typeface="Arial" panose="020B0604020202020204" pitchFamily="34" charset="0"/>
                <a:cs typeface="Arial" panose="020B0604020202020204" pitchFamily="34" charset="0"/>
              </a:rPr>
              <a:t> was taking place.</a:t>
            </a:r>
          </a:p>
          <a:p>
            <a:endParaRPr lang="en-GB" sz="2400" baseline="0" dirty="0">
              <a:latin typeface="Arial" panose="020B0604020202020204" pitchFamily="34" charset="0"/>
              <a:cs typeface="Arial" panose="020B0604020202020204" pitchFamily="34" charset="0"/>
            </a:endParaRPr>
          </a:p>
          <a:p>
            <a:r>
              <a:rPr lang="en-GB" sz="2400" baseline="0" dirty="0">
                <a:latin typeface="Arial" panose="020B0604020202020204" pitchFamily="34" charset="0"/>
                <a:cs typeface="Arial" panose="020B0604020202020204" pitchFamily="34" charset="0"/>
              </a:rPr>
              <a:t>L</a:t>
            </a:r>
            <a:r>
              <a:rPr lang="en-GB" sz="2400" dirty="0">
                <a:latin typeface="Arial" panose="020B0604020202020204" pitchFamily="34" charset="0"/>
                <a:cs typeface="Arial" panose="020B0604020202020204" pitchFamily="34" charset="0"/>
              </a:rPr>
              <a:t>ocal Jewish, socialist, anarchist, Irish and communist groups, clashed with the Metropolitan Police, who attempted to remove barricades they’d put up to stop the fascist march from passing through Cable</a:t>
            </a:r>
            <a:r>
              <a:rPr lang="en-GB" sz="2400" baseline="0" dirty="0">
                <a:latin typeface="Arial" panose="020B0604020202020204" pitchFamily="34" charset="0"/>
                <a:cs typeface="Arial" panose="020B0604020202020204" pitchFamily="34" charset="0"/>
              </a:rPr>
              <a:t> Street</a:t>
            </a:r>
            <a:r>
              <a:rPr lang="en-GB" sz="2400" dirty="0">
                <a:latin typeface="Arial" panose="020B0604020202020204" pitchFamily="34" charset="0"/>
                <a:cs typeface="Arial" panose="020B0604020202020204" pitchFamily="34" charset="0"/>
              </a:rPr>
              <a:t>.</a:t>
            </a:r>
          </a:p>
        </p:txBody>
      </p:sp>
      <p:pic>
        <p:nvPicPr>
          <p:cNvPr id="9" name="Picture Placeholder 8" descr="A mural of a group of people fighting with each other. Some are carrying anti-fascist banner and police officers on horseback are trying, but failing, to control the situation.">
            <a:hlinkClick r:id="rId4"/>
            <a:extLst>
              <a:ext uri="{FF2B5EF4-FFF2-40B4-BE49-F238E27FC236}">
                <a16:creationId xmlns:a16="http://schemas.microsoft.com/office/drawing/2014/main" id="{A18C9EB2-D9F4-B583-A4DF-C08FF86DE4AF}"/>
              </a:ext>
            </a:extLst>
          </p:cNvPr>
          <p:cNvPicPr>
            <a:picLocks noGrp="1" noChangeAspect="1"/>
          </p:cNvPicPr>
          <p:nvPr>
            <p:ph type="pic" sz="quarter" idx="10"/>
          </p:nvPr>
        </p:nvPicPr>
        <p:blipFill rotWithShape="1">
          <a:blip r:embed="rId5"/>
          <a:srcRect t="7053" b="7053"/>
          <a:stretch/>
        </p:blipFill>
        <p:spPr/>
      </p:pic>
    </p:spTree>
    <p:extLst>
      <p:ext uri="{BB962C8B-B14F-4D97-AF65-F5344CB8AC3E}">
        <p14:creationId xmlns:p14="http://schemas.microsoft.com/office/powerpoint/2010/main" val="2762677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6</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381886" y="1075414"/>
            <a:ext cx="5556206" cy="5497508"/>
          </a:xfrm>
        </p:spPr>
        <p:txBody>
          <a:bodyPr/>
          <a:lstStyle/>
          <a:p>
            <a:r>
              <a:rPr lang="en-GB" sz="2400" b="1" dirty="0">
                <a:latin typeface="Arial" panose="020B0604020202020204" pitchFamily="34" charset="0"/>
                <a:cs typeface="Arial" panose="020B0604020202020204" pitchFamily="34" charset="0"/>
              </a:rPr>
              <a:t>Knife Angel, Liverpool</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hlinkClick r:id="rId3"/>
              </a:rPr>
              <a:t>Knife Angel</a:t>
            </a:r>
            <a:r>
              <a:rPr lang="en-GB" sz="2400" dirty="0">
                <a:latin typeface="Arial" panose="020B0604020202020204" pitchFamily="34" charset="0"/>
                <a:cs typeface="Arial" panose="020B0604020202020204" pitchFamily="34" charset="0"/>
              </a:rPr>
              <a:t>’ is a giant 26-foot-tall sculpture in the UK, built entirely out of 100,000 donated knives. It is a statue to remember the victims </a:t>
            </a:r>
            <a:r>
              <a:rPr lang="en-GB" sz="2400" baseline="0" dirty="0">
                <a:latin typeface="Arial" panose="020B0604020202020204" pitchFamily="34" charset="0"/>
                <a:cs typeface="Arial" panose="020B0604020202020204" pitchFamily="34" charset="0"/>
              </a:rPr>
              <a:t>of </a:t>
            </a:r>
            <a:r>
              <a:rPr lang="en-GB" sz="2400" dirty="0">
                <a:solidFill>
                  <a:schemeClr val="tx1"/>
                </a:solidFill>
                <a:latin typeface="Arial" panose="020B0604020202020204" pitchFamily="34" charset="0"/>
                <a:cs typeface="Arial" panose="020B0604020202020204" pitchFamily="34" charset="0"/>
              </a:rPr>
              <a:t>the increasing</a:t>
            </a:r>
            <a:r>
              <a:rPr lang="en-GB" sz="2400" baseline="0" dirty="0">
                <a:solidFill>
                  <a:schemeClr val="tx1"/>
                </a:solidFill>
                <a:latin typeface="Arial" panose="020B0604020202020204" pitchFamily="34" charset="0"/>
                <a:cs typeface="Arial" panose="020B0604020202020204" pitchFamily="34" charset="0"/>
              </a:rPr>
              <a:t> amount</a:t>
            </a:r>
            <a:r>
              <a:rPr lang="en-GB" sz="2400" dirty="0">
                <a:solidFill>
                  <a:schemeClr val="tx1"/>
                </a:solidFill>
                <a:latin typeface="Arial" panose="020B0604020202020204" pitchFamily="34" charset="0"/>
                <a:cs typeface="Arial" panose="020B0604020202020204" pitchFamily="34" charset="0"/>
              </a:rPr>
              <a:t> of knife </a:t>
            </a:r>
            <a:r>
              <a:rPr lang="en-GB" sz="2400" dirty="0">
                <a:latin typeface="Arial" panose="020B0604020202020204" pitchFamily="34" charset="0"/>
                <a:cs typeface="Arial" panose="020B0604020202020204" pitchFamily="34" charset="0"/>
              </a:rPr>
              <a:t>crime in the UK.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angel’s creator, Alfie Bradley, spent two years designing and building the sculpture which features knives donated through the “Save a Life, </a:t>
            </a:r>
            <a:r>
              <a:rPr lang="en-GB" sz="2400" dirty="0">
                <a:solidFill>
                  <a:schemeClr val="tx1"/>
                </a:solidFill>
                <a:latin typeface="Arial" panose="020B0604020202020204" pitchFamily="34" charset="0"/>
                <a:cs typeface="Arial" panose="020B0604020202020204" pitchFamily="34" charset="0"/>
              </a:rPr>
              <a:t>Surrender Your Knife,” amnesty, in 2017, through which people could anonymously donate their knives to the project.</a:t>
            </a:r>
          </a:p>
        </p:txBody>
      </p:sp>
      <p:pic>
        <p:nvPicPr>
          <p:cNvPr id="9" name="Picture Placeholder 8" descr="A statue of an angel made of knives.">
            <a:extLst>
              <a:ext uri="{FF2B5EF4-FFF2-40B4-BE49-F238E27FC236}">
                <a16:creationId xmlns:a16="http://schemas.microsoft.com/office/drawing/2014/main" id="{FE22913E-9D4D-D43A-4E0B-010469DFAA43}"/>
              </a:ext>
            </a:extLst>
          </p:cNvPr>
          <p:cNvPicPr>
            <a:picLocks noGrp="1" noChangeAspect="1"/>
          </p:cNvPicPr>
          <p:nvPr>
            <p:ph type="pic" sz="quarter" idx="10"/>
          </p:nvPr>
        </p:nvPicPr>
        <p:blipFill rotWithShape="1">
          <a:blip r:embed="rId4"/>
          <a:srcRect t="20216" b="7274"/>
          <a:stretch/>
        </p:blipFill>
        <p:spPr>
          <a:xfrm>
            <a:off x="6096000" y="0"/>
            <a:ext cx="6096000" cy="6858000"/>
          </a:xfrm>
        </p:spPr>
      </p:pic>
    </p:spTree>
    <p:extLst>
      <p:ext uri="{BB962C8B-B14F-4D97-AF65-F5344CB8AC3E}">
        <p14:creationId xmlns:p14="http://schemas.microsoft.com/office/powerpoint/2010/main" val="3815960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7</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a:xfrm>
            <a:off x="357187" y="946322"/>
            <a:ext cx="5638406" cy="5911678"/>
          </a:xfrm>
        </p:spPr>
        <p:txBody>
          <a:bodyPr/>
          <a:lstStyle/>
          <a:p>
            <a:r>
              <a:rPr lang="en-GB" sz="2400" b="1" dirty="0">
                <a:latin typeface="Arial" panose="020B0604020202020204" pitchFamily="34" charset="0"/>
                <a:cs typeface="Arial" panose="020B0604020202020204" pitchFamily="34" charset="0"/>
              </a:rPr>
              <a:t>Freddie Gilroy and the Belsen Stragglers , Scarborough</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hlinkClick r:id="rId3"/>
              </a:rPr>
              <a:t>sculpture</a:t>
            </a:r>
            <a:r>
              <a:rPr lang="en-GB" sz="2400" dirty="0">
                <a:latin typeface="Arial" panose="020B0604020202020204" pitchFamily="34" charset="0"/>
                <a:cs typeface="Arial" panose="020B0604020202020204" pitchFamily="34" charset="0"/>
              </a:rPr>
              <a:t> is based on miner from County Durham. As a soldier, shortly before his 24th birthday,  he was one of the first allied troops to enter Bergen-Belsen concentration camp in Germany in April 1945. They found over 60,000 prisoners, most of them seriously ill.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statue represents ordinary people, pulled out of ordinary lives because of war, who involuntarily experienced extraordinary things and whose lives were profoundly affected consequently. </a:t>
            </a:r>
          </a:p>
        </p:txBody>
      </p:sp>
      <p:pic>
        <p:nvPicPr>
          <p:cNvPr id="14" name="Picture Placeholder 13" descr="A person standing next to a larger-than-life statue of a man in a flat cap sat on a bench&#10;">
            <a:extLst>
              <a:ext uri="{FF2B5EF4-FFF2-40B4-BE49-F238E27FC236}">
                <a16:creationId xmlns:a16="http://schemas.microsoft.com/office/drawing/2014/main" id="{CC3F21F6-B54A-526C-1FC7-807452508616}"/>
              </a:ext>
            </a:extLst>
          </p:cNvPr>
          <p:cNvPicPr>
            <a:picLocks noGrp="1" noChangeAspect="1"/>
          </p:cNvPicPr>
          <p:nvPr>
            <p:ph type="pic" sz="quarter" idx="10"/>
          </p:nvPr>
        </p:nvPicPr>
        <p:blipFill>
          <a:blip r:embed="rId4"/>
          <a:srcRect t="4137" b="4137"/>
          <a:stretch>
            <a:fillRect/>
          </a:stretch>
        </p:blipFill>
        <p:spPr/>
      </p:pic>
      <p:grpSp>
        <p:nvGrpSpPr>
          <p:cNvPr id="7" name="Washi">
            <a:extLst>
              <a:ext uri="{FF2B5EF4-FFF2-40B4-BE49-F238E27FC236}">
                <a16:creationId xmlns:a16="http://schemas.microsoft.com/office/drawing/2014/main" id="{4CE82D44-EB56-7FCA-FD13-D056A029C44D}"/>
              </a:ext>
              <a:ext uri="{C183D7F6-B498-43B3-948B-1728B52AA6E4}">
                <adec:decorative xmlns:adec="http://schemas.microsoft.com/office/drawing/2017/decorative" val="1"/>
              </a:ext>
            </a:extLst>
          </p:cNvPr>
          <p:cNvGrpSpPr/>
          <p:nvPr/>
        </p:nvGrpSpPr>
        <p:grpSpPr>
          <a:xfrm>
            <a:off x="7867685" y="103907"/>
            <a:ext cx="4223908" cy="1408176"/>
            <a:chOff x="7181282" y="392172"/>
            <a:chExt cx="1852049" cy="727781"/>
          </a:xfrm>
        </p:grpSpPr>
        <p:sp>
          <p:nvSpPr>
            <p:cNvPr id="8" name="Picture 9">
              <a:extLst>
                <a:ext uri="{FF2B5EF4-FFF2-40B4-BE49-F238E27FC236}">
                  <a16:creationId xmlns:a16="http://schemas.microsoft.com/office/drawing/2014/main" id="{8A245304-5217-DCAE-4347-AF33590D7D93}"/>
                </a:ext>
                <a:ext uri="{C183D7F6-B498-43B3-948B-1728B52AA6E4}">
                  <adec:decorative xmlns:adec="http://schemas.microsoft.com/office/drawing/2017/decorative" val="1"/>
                </a:ext>
              </a:extLst>
            </p:cNvPr>
            <p:cNvSpPr/>
            <p:nvPr/>
          </p:nvSpPr>
          <p:spPr>
            <a:xfrm rot="10800000" flipV="1">
              <a:off x="7181282" y="392172"/>
              <a:ext cx="1852049" cy="727781"/>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F5C946"/>
            </a:solidFill>
            <a:ln w="9257"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310257A4-82B4-312F-5964-DFD65E204910}"/>
                </a:ext>
              </a:extLst>
            </p:cNvPr>
            <p:cNvSpPr txBox="1">
              <a:spLocks/>
            </p:cNvSpPr>
            <p:nvPr/>
          </p:nvSpPr>
          <p:spPr>
            <a:xfrm rot="21383919">
              <a:off x="7198668" y="456716"/>
              <a:ext cx="1760505" cy="63747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Arial" panose="020B0604020202020204" pitchFamily="34" charset="0"/>
                  <a:cs typeface="Arial" panose="020B0604020202020204" pitchFamily="34" charset="0"/>
                </a:rPr>
                <a:t>The plaque on the sculpture reads: </a:t>
              </a:r>
            </a:p>
            <a:p>
              <a:r>
                <a:rPr lang="en-GB" dirty="0">
                  <a:solidFill>
                    <a:schemeClr val="tx1"/>
                  </a:solidFill>
                  <a:latin typeface="Arial" panose="020B0604020202020204" pitchFamily="34" charset="0"/>
                  <a:cs typeface="Arial" panose="020B0604020202020204" pitchFamily="34" charset="0"/>
                </a:rPr>
                <a:t>‘</a:t>
              </a:r>
              <a:r>
                <a:rPr lang="en-GB" i="1" dirty="0">
                  <a:solidFill>
                    <a:schemeClr val="tx1"/>
                  </a:solidFill>
                  <a:latin typeface="Arial" panose="020B0604020202020204" pitchFamily="34" charset="0"/>
                  <a:cs typeface="Arial" panose="020B0604020202020204" pitchFamily="34" charset="0"/>
                </a:rPr>
                <a:t>They said for king and country, we should do as we were bid. They said old soldiers never die, but plenty young ones did.’</a:t>
              </a:r>
            </a:p>
          </p:txBody>
        </p:sp>
      </p:grpSp>
    </p:spTree>
    <p:extLst>
      <p:ext uri="{BB962C8B-B14F-4D97-AF65-F5344CB8AC3E}">
        <p14:creationId xmlns:p14="http://schemas.microsoft.com/office/powerpoint/2010/main" val="1902073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8</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Brown Dog Statue Battersea Park, London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3"/>
              </a:rPr>
              <a:t>The Brown Dog Affair </a:t>
            </a:r>
            <a:r>
              <a:rPr lang="en-GB" sz="2400" dirty="0">
                <a:latin typeface="Arial" panose="020B0604020202020204" pitchFamily="34" charset="0"/>
                <a:cs typeface="Arial" panose="020B0604020202020204" pitchFamily="34" charset="0"/>
              </a:rPr>
              <a:t>was a political controversy about animal testing that raged in England from 1903 until 1910 resulting in anti-animal testing protestors clashing with people who were supporters of animals being tested on in medical laboratories. </a:t>
            </a:r>
          </a:p>
          <a:p>
            <a:r>
              <a:rPr lang="en-GB" sz="2400" dirty="0">
                <a:latin typeface="Arial" panose="020B0604020202020204" pitchFamily="34" charset="0"/>
                <a:cs typeface="Arial" panose="020B0604020202020204" pitchFamily="34" charset="0"/>
              </a:rPr>
              <a:t>The</a:t>
            </a:r>
            <a:r>
              <a:rPr lang="en-GB" sz="2400" baseline="0" dirty="0">
                <a:latin typeface="Arial" panose="020B0604020202020204" pitchFamily="34" charset="0"/>
                <a:cs typeface="Arial" panose="020B0604020202020204" pitchFamily="34" charset="0"/>
              </a:rPr>
              <a:t> original statue (right) was built in 1906, but melted </a:t>
            </a:r>
            <a:r>
              <a:rPr lang="en-GB" sz="2400" baseline="0" dirty="0">
                <a:solidFill>
                  <a:schemeClr val="tx1"/>
                </a:solidFill>
                <a:latin typeface="Arial" panose="020B0604020202020204" pitchFamily="34" charset="0"/>
                <a:cs typeface="Arial" panose="020B0604020202020204" pitchFamily="34" charset="0"/>
              </a:rPr>
              <a:t>down in  </a:t>
            </a:r>
            <a:r>
              <a:rPr lang="en-GB" sz="2400" baseline="0" dirty="0">
                <a:latin typeface="Arial" panose="020B0604020202020204" pitchFamily="34" charset="0"/>
                <a:cs typeface="Arial" panose="020B0604020202020204" pitchFamily="34" charset="0"/>
              </a:rPr>
              <a:t>1910. A new statue was made in 1985.</a:t>
            </a:r>
          </a:p>
        </p:txBody>
      </p:sp>
      <p:pic>
        <p:nvPicPr>
          <p:cNvPr id="13" name="Picture Placeholder 12" descr="A statue of a dog on a stone fountain">
            <a:extLst>
              <a:ext uri="{FF2B5EF4-FFF2-40B4-BE49-F238E27FC236}">
                <a16:creationId xmlns:a16="http://schemas.microsoft.com/office/drawing/2014/main" id="{15BCB0E4-ED43-2382-A1F9-8403682C3B55}"/>
              </a:ext>
            </a:extLst>
          </p:cNvPr>
          <p:cNvPicPr>
            <a:picLocks noGrp="1" noChangeAspect="1"/>
          </p:cNvPicPr>
          <p:nvPr>
            <p:ph type="pic" sz="quarter" idx="10"/>
          </p:nvPr>
        </p:nvPicPr>
        <p:blipFill>
          <a:blip r:embed="rId4"/>
          <a:srcRect t="7737" b="7737"/>
          <a:stretch>
            <a:fillRect/>
          </a:stretch>
        </p:blipFill>
        <p:spPr/>
      </p:pic>
      <p:pic>
        <p:nvPicPr>
          <p:cNvPr id="15" name="Picture 14" descr="The new statue of a dog.">
            <a:extLst>
              <a:ext uri="{FF2B5EF4-FFF2-40B4-BE49-F238E27FC236}">
                <a16:creationId xmlns:a16="http://schemas.microsoft.com/office/drawing/2014/main" id="{3F33D281-7AF3-CBC4-6601-1B3E87DD9D30}"/>
              </a:ext>
            </a:extLst>
          </p:cNvPr>
          <p:cNvPicPr>
            <a:picLocks noChangeAspect="1"/>
          </p:cNvPicPr>
          <p:nvPr/>
        </p:nvPicPr>
        <p:blipFill>
          <a:blip r:embed="rId5"/>
          <a:stretch>
            <a:fillRect/>
          </a:stretch>
        </p:blipFill>
        <p:spPr>
          <a:xfrm>
            <a:off x="6142616" y="2159114"/>
            <a:ext cx="6045798" cy="4698886"/>
          </a:xfrm>
          <a:prstGeom prst="rect">
            <a:avLst/>
          </a:prstGeom>
        </p:spPr>
      </p:pic>
    </p:spTree>
    <p:extLst>
      <p:ext uri="{BB962C8B-B14F-4D97-AF65-F5344CB8AC3E}">
        <p14:creationId xmlns:p14="http://schemas.microsoft.com/office/powerpoint/2010/main" val="268316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Decorative shape">
            <a:extLst>
              <a:ext uri="{FF2B5EF4-FFF2-40B4-BE49-F238E27FC236}">
                <a16:creationId xmlns:a16="http://schemas.microsoft.com/office/drawing/2014/main" id="{65C5B6AA-A9F0-A329-1589-03F20E621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1475" y="820117"/>
            <a:ext cx="10408035" cy="5672757"/>
          </a:xfrm>
          <a:prstGeom prst="rect">
            <a:avLst/>
          </a:prstGeom>
        </p:spPr>
      </p:pic>
      <p:sp>
        <p:nvSpPr>
          <p:cNvPr id="2" name="Title 1">
            <a:extLst>
              <a:ext uri="{FF2B5EF4-FFF2-40B4-BE49-F238E27FC236}">
                <a16:creationId xmlns:a16="http://schemas.microsoft.com/office/drawing/2014/main" id="{D12A83CA-0654-8F38-4B21-D56A43F14B5C}"/>
              </a:ext>
            </a:extLst>
          </p:cNvPr>
          <p:cNvSpPr>
            <a:spLocks noGrp="1"/>
          </p:cNvSpPr>
          <p:nvPr>
            <p:ph type="title"/>
          </p:nvPr>
        </p:nvSpPr>
        <p:spPr/>
        <p:txBody>
          <a:bodyPr/>
          <a:lstStyle/>
          <a:p>
            <a:r>
              <a:rPr lang="en-US" dirty="0"/>
              <a:t>Why do memorials matter?</a:t>
            </a:r>
          </a:p>
        </p:txBody>
      </p:sp>
      <p:sp>
        <p:nvSpPr>
          <p:cNvPr id="3" name="Content Placeholder 2">
            <a:extLst>
              <a:ext uri="{FF2B5EF4-FFF2-40B4-BE49-F238E27FC236}">
                <a16:creationId xmlns:a16="http://schemas.microsoft.com/office/drawing/2014/main" id="{4F8DCD24-9C4A-7BB0-A9AB-FCCE4C261E97}"/>
              </a:ext>
            </a:extLst>
          </p:cNvPr>
          <p:cNvSpPr>
            <a:spLocks noGrp="1"/>
          </p:cNvSpPr>
          <p:nvPr>
            <p:ph idx="1"/>
          </p:nvPr>
        </p:nvSpPr>
        <p:spPr>
          <a:xfrm>
            <a:off x="1132490" y="1530404"/>
            <a:ext cx="9374798" cy="4962469"/>
          </a:xfrm>
        </p:spPr>
        <p:txBody>
          <a:bodyPr/>
          <a:lstStyle/>
          <a:p>
            <a:pPr lvl="0" algn="ctr"/>
            <a:r>
              <a:rPr lang="en-GB" sz="2400" dirty="0">
                <a:solidFill>
                  <a:prstClr val="black"/>
                </a:solidFill>
                <a:latin typeface="Arial" panose="020B0604020202020204" pitchFamily="34" charset="0"/>
                <a:cs typeface="Arial" panose="020B0604020202020204" pitchFamily="34" charset="0"/>
              </a:rPr>
              <a:t>The urge to capture memory makes us human. To remember and understand our past, our loved ones, our ancestors, our collective experience, is what grounds us and gives us identity.</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When we memorialise an event in stone, carve names into marble, honour people in bricks and mortar, or shape bronze into human form, it is an act of public remembrance.</a:t>
            </a:r>
          </a:p>
          <a:p>
            <a:pPr lvl="0" algn="ctr"/>
            <a:endParaRPr lang="en-GB" sz="2400" dirty="0">
              <a:solidFill>
                <a:prstClr val="black"/>
              </a:solidFill>
              <a:latin typeface="Arial" panose="020B0604020202020204" pitchFamily="34" charset="0"/>
              <a:cs typeface="Arial" panose="020B0604020202020204" pitchFamily="34" charset="0"/>
            </a:endParaRPr>
          </a:p>
          <a:p>
            <a:pPr lvl="0" algn="ctr"/>
            <a:r>
              <a:rPr lang="en-GB" sz="2400" dirty="0">
                <a:solidFill>
                  <a:prstClr val="black"/>
                </a:solidFill>
                <a:latin typeface="Arial" panose="020B0604020202020204" pitchFamily="34" charset="0"/>
                <a:cs typeface="Arial" panose="020B0604020202020204" pitchFamily="34" charset="0"/>
              </a:rPr>
              <a:t>England's memorials and statues can tell us what mattered to people in </a:t>
            </a:r>
            <a:r>
              <a:rPr lang="en-GB" sz="2400" dirty="0">
                <a:latin typeface="Arial" panose="020B0604020202020204" pitchFamily="34" charset="0"/>
                <a:cs typeface="Arial" panose="020B0604020202020204" pitchFamily="34" charset="0"/>
              </a:rPr>
              <a:t>the </a:t>
            </a:r>
            <a:r>
              <a:rPr lang="en-GB" sz="2400" dirty="0">
                <a:solidFill>
                  <a:prstClr val="black"/>
                </a:solidFill>
                <a:latin typeface="Arial" panose="020B0604020202020204" pitchFamily="34" charset="0"/>
                <a:cs typeface="Arial" panose="020B0604020202020204" pitchFamily="34" charset="0"/>
              </a:rPr>
              <a:t>past… and what matters to them today. </a:t>
            </a:r>
          </a:p>
          <a:p>
            <a:endParaRPr lang="en-US" dirty="0"/>
          </a:p>
        </p:txBody>
      </p:sp>
    </p:spTree>
    <p:extLst>
      <p:ext uri="{BB962C8B-B14F-4D97-AF65-F5344CB8AC3E}">
        <p14:creationId xmlns:p14="http://schemas.microsoft.com/office/powerpoint/2010/main" val="30942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9</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Antony Gormley’s Fourth Plinth ‘One and Other’, Trafalgar Square, London </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artist Antony Gormley created a living artwork for the plinth in Trafalgar Square in 2009. The plinth was a memorial to ordinary people, and was occupied for 100 consecutive days, 24 hours a day, by members of the public who had applied to be part of the project. </a:t>
            </a:r>
          </a:p>
          <a:p>
            <a:r>
              <a:rPr lang="en-GB" sz="2000" dirty="0">
                <a:latin typeface="Arial" panose="020B0604020202020204" pitchFamily="34" charset="0"/>
                <a:cs typeface="Arial" panose="020B0604020202020204" pitchFamily="34" charset="0"/>
              </a:rPr>
              <a:t>The image</a:t>
            </a:r>
            <a:r>
              <a:rPr lang="en-GB" sz="2000" baseline="0" dirty="0">
                <a:latin typeface="Arial" panose="020B0604020202020204" pitchFamily="34" charset="0"/>
                <a:cs typeface="Arial" panose="020B0604020202020204" pitchFamily="34" charset="0"/>
              </a:rPr>
              <a:t> shown is from </a:t>
            </a:r>
            <a:r>
              <a:rPr lang="en-GB" sz="2000" dirty="0">
                <a:latin typeface="Arial" panose="020B0604020202020204" pitchFamily="34" charset="0"/>
                <a:cs typeface="Arial" panose="020B0604020202020204" pitchFamily="34" charset="0"/>
              </a:rPr>
              <a:t>16.00 to 17.00 on 17 July 2009: Karen Ogilvie flying paper kites and distributing hundreds of sweets all with written advice such as “Be friendly to a stranger today”.</a:t>
            </a:r>
          </a:p>
        </p:txBody>
      </p:sp>
      <p:pic>
        <p:nvPicPr>
          <p:cNvPr id="10" name="Picture Placeholder 9" descr="A person standing on a stone pillar wearing a bright pink hat, jacket and trousers whilst holding a bright pink suitcase on wheels.">
            <a:extLst>
              <a:ext uri="{FF2B5EF4-FFF2-40B4-BE49-F238E27FC236}">
                <a16:creationId xmlns:a16="http://schemas.microsoft.com/office/drawing/2014/main" id="{2645A56B-655C-B2A3-9FE0-D8E2208337CB}"/>
              </a:ext>
            </a:extLst>
          </p:cNvPr>
          <p:cNvPicPr>
            <a:picLocks noGrp="1" noChangeAspect="1"/>
          </p:cNvPicPr>
          <p:nvPr>
            <p:ph type="pic" sz="quarter" idx="10"/>
          </p:nvPr>
        </p:nvPicPr>
        <p:blipFill>
          <a:blip r:embed="rId3"/>
          <a:srcRect t="4160" b="4160"/>
          <a:stretch>
            <a:fillRect/>
          </a:stretch>
        </p:blipFill>
        <p:spPr/>
      </p:pic>
      <p:sp>
        <p:nvSpPr>
          <p:cNvPr id="7" name="Picture Placeholder 35" descr="Discuss how these monuments compare to the memorials of the ‘Great and Good?">
            <a:extLst>
              <a:ext uri="{FF2B5EF4-FFF2-40B4-BE49-F238E27FC236}">
                <a16:creationId xmlns:a16="http://schemas.microsoft.com/office/drawing/2014/main" id="{58ECFC9A-6530-2F47-2762-60871CBC7DBB}"/>
              </a:ext>
              <a:ext uri="{C183D7F6-B498-43B3-948B-1728B52AA6E4}">
                <adec:decorative xmlns:adec="http://schemas.microsoft.com/office/drawing/2017/decorative" val="0"/>
              </a:ext>
            </a:extLst>
          </p:cNvPr>
          <p:cNvSpPr txBox="1">
            <a:spLocks/>
          </p:cNvSpPr>
          <p:nvPr/>
        </p:nvSpPr>
        <p:spPr>
          <a:xfrm flipH="1">
            <a:off x="6526084" y="4510634"/>
            <a:ext cx="5235832" cy="221827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latin typeface="Arial" panose="020B0604020202020204" pitchFamily="34" charset="0"/>
                <a:cs typeface="Arial" panose="020B0604020202020204" pitchFamily="34" charset="0"/>
              </a:rPr>
              <a:t>Discuss how these monuments compare to the memorials of the ‘Great and Good?</a:t>
            </a:r>
          </a:p>
        </p:txBody>
      </p:sp>
    </p:spTree>
    <p:extLst>
      <p:ext uri="{BB962C8B-B14F-4D97-AF65-F5344CB8AC3E}">
        <p14:creationId xmlns:p14="http://schemas.microsoft.com/office/powerpoint/2010/main" val="926400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Activity </a:t>
            </a:r>
            <a:r>
              <a:rPr lang="en-US" dirty="0">
                <a:solidFill>
                  <a:schemeClr val="bg1"/>
                </a:solidFill>
              </a:rPr>
              <a:t>12</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548640" y="1439606"/>
            <a:ext cx="4856132" cy="5053268"/>
          </a:xfrm>
        </p:spPr>
        <p:txBody>
          <a:bodyPr/>
          <a:lstStyle/>
          <a:p>
            <a:r>
              <a:rPr lang="en-GB" sz="2000" dirty="0">
                <a:solidFill>
                  <a:prstClr val="black"/>
                </a:solidFill>
                <a:latin typeface="Arial" panose="020B0604020202020204" pitchFamily="34" charset="0"/>
                <a:cs typeface="Arial" panose="020B0604020202020204" pitchFamily="34" charset="0"/>
              </a:rPr>
              <a:t>Having now seen several types of monument, search online or ask family and friends to find local examples of monuments to ‘everyday people’. </a:t>
            </a:r>
          </a:p>
          <a:p>
            <a:r>
              <a:rPr lang="en-GB" sz="2000" b="1" dirty="0">
                <a:solidFill>
                  <a:prstClr val="black"/>
                </a:solidFill>
                <a:latin typeface="Arial" panose="020B0604020202020204" pitchFamily="34" charset="0"/>
                <a:cs typeface="Arial" panose="020B0604020202020204" pitchFamily="34" charset="0"/>
              </a:rPr>
              <a:t>Did you find any at all?</a:t>
            </a:r>
            <a:endParaRPr lang="en-GB" sz="2000" b="1" dirty="0">
              <a:solidFill>
                <a:srgbClr val="FF0000"/>
              </a:solidFill>
              <a:latin typeface="Arial" panose="020B0604020202020204" pitchFamily="34" charset="0"/>
              <a:cs typeface="Arial" panose="020B0604020202020204" pitchFamily="34" charset="0"/>
            </a:endParaRPr>
          </a:p>
          <a:p>
            <a:r>
              <a:rPr lang="en-GB" sz="2000" b="1" dirty="0">
                <a:solidFill>
                  <a:prstClr val="black"/>
                </a:solidFill>
                <a:latin typeface="Arial" panose="020B0604020202020204" pitchFamily="34" charset="0"/>
                <a:cs typeface="Arial" panose="020B0604020202020204" pitchFamily="34" charset="0"/>
              </a:rPr>
              <a:t>Can people still be alive or do they have to have died to be ‘immortalised’?</a:t>
            </a:r>
          </a:p>
          <a:p>
            <a:r>
              <a:rPr lang="en-GB" sz="2000" dirty="0">
                <a:solidFill>
                  <a:prstClr val="black"/>
                </a:solidFill>
                <a:latin typeface="Arial" panose="020B0604020202020204" pitchFamily="34" charset="0"/>
                <a:cs typeface="Arial" panose="020B0604020202020204" pitchFamily="34" charset="0"/>
              </a:rPr>
              <a:t>In 2020 the Covid-19 pandemic turned ordinary NHS staff and other ‘key workers’ into heroes. Use online news articles or your own knowledge to research a local person/people. </a:t>
            </a:r>
            <a:r>
              <a:rPr lang="en-GB" sz="2000" b="1" dirty="0">
                <a:solidFill>
                  <a:prstClr val="black"/>
                </a:solidFill>
                <a:latin typeface="Arial" panose="020B0604020202020204" pitchFamily="34" charset="0"/>
                <a:cs typeface="Arial" panose="020B0604020202020204" pitchFamily="34" charset="0"/>
              </a:rPr>
              <a:t>Design a monument </a:t>
            </a:r>
            <a:r>
              <a:rPr lang="en-GB" sz="2000" dirty="0">
                <a:solidFill>
                  <a:prstClr val="black"/>
                </a:solidFill>
                <a:latin typeface="Arial" panose="020B0604020202020204" pitchFamily="34" charset="0"/>
                <a:cs typeface="Arial" panose="020B0604020202020204" pitchFamily="34" charset="0"/>
              </a:rPr>
              <a:t>so that people in the future will remember their ‘acts of bravery’.</a:t>
            </a:r>
          </a:p>
          <a:p>
            <a:endParaRPr lang="en-US" dirty="0"/>
          </a:p>
        </p:txBody>
      </p:sp>
      <p:pic>
        <p:nvPicPr>
          <p:cNvPr id="6" name="Picture 4" descr="Memorial Drinking Fountain, Newark, Nottinghamshire">
            <a:hlinkClick r:id="rId3"/>
            <a:extLst>
              <a:ext uri="{FF2B5EF4-FFF2-40B4-BE49-F238E27FC236}">
                <a16:creationId xmlns:a16="http://schemas.microsoft.com/office/drawing/2014/main" id="{AB8F6904-6A42-8A50-BD71-E0F3456B8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42" t="16708" r="22280" b="15217"/>
          <a:stretch/>
        </p:blipFill>
        <p:spPr bwMode="auto">
          <a:xfrm>
            <a:off x="5713239" y="365126"/>
            <a:ext cx="2147981" cy="3965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eroes Memorial, St Nicholas Place, Liverpool, Merseyside">
            <a:hlinkClick r:id="rId5"/>
            <a:extLst>
              <a:ext uri="{FF2B5EF4-FFF2-40B4-BE49-F238E27FC236}">
                <a16:creationId xmlns:a16="http://schemas.microsoft.com/office/drawing/2014/main" id="{E4C31394-2958-A025-29B7-E8D49E0FA4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98" r="33911" b="27617"/>
          <a:stretch/>
        </p:blipFill>
        <p:spPr bwMode="auto">
          <a:xfrm>
            <a:off x="9753637" y="225277"/>
            <a:ext cx="1721461" cy="3983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morial south of Osney Lock, Oxford, Oxfordshire">
            <a:hlinkClick r:id="rId7"/>
            <a:extLst>
              <a:ext uri="{FF2B5EF4-FFF2-40B4-BE49-F238E27FC236}">
                <a16:creationId xmlns:a16="http://schemas.microsoft.com/office/drawing/2014/main" id="{85E9637E-D70B-D49B-A20A-51CA0F79E82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325" r="18005"/>
          <a:stretch/>
        </p:blipFill>
        <p:spPr bwMode="auto">
          <a:xfrm>
            <a:off x="7984468" y="2814364"/>
            <a:ext cx="1645920" cy="393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89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Creative Activity 1</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694944" y="1847088"/>
            <a:ext cx="4709828" cy="4645786"/>
          </a:xfrm>
        </p:spPr>
        <p:txBody>
          <a:bodyPr/>
          <a:lstStyle/>
          <a:p>
            <a:r>
              <a:rPr lang="en-GB" sz="2400" b="1" dirty="0">
                <a:latin typeface="Arial" panose="020B0604020202020204" pitchFamily="34" charset="0"/>
                <a:cs typeface="Arial" panose="020B0604020202020204" pitchFamily="34" charset="0"/>
              </a:rPr>
              <a:t>Air-dry clay sculpting </a:t>
            </a:r>
          </a:p>
          <a:p>
            <a:r>
              <a:rPr lang="en-GB" sz="2400" dirty="0">
                <a:latin typeface="Arial" panose="020B0604020202020204" pitchFamily="34" charset="0"/>
                <a:cs typeface="Arial" panose="020B0604020202020204" pitchFamily="34" charset="0"/>
              </a:rPr>
              <a:t>Using air-drying (or an alternative modelling material), create a small sculpture for a memorial park. </a:t>
            </a:r>
          </a:p>
          <a:p>
            <a:r>
              <a:rPr lang="en-GB" sz="2400" dirty="0">
                <a:latin typeface="Arial" panose="020B0604020202020204" pitchFamily="34" charset="0"/>
                <a:cs typeface="Arial" panose="020B0604020202020204" pitchFamily="34" charset="0"/>
              </a:rPr>
              <a:t>Students can choose the inspiration for their sculpture, creating a sketch for their design before they make the model.</a:t>
            </a:r>
            <a:endParaRPr lang="en-US" sz="2400" dirty="0"/>
          </a:p>
        </p:txBody>
      </p:sp>
      <p:sp>
        <p:nvSpPr>
          <p:cNvPr id="8" name="TextBox 7">
            <a:extLst>
              <a:ext uri="{FF2B5EF4-FFF2-40B4-BE49-F238E27FC236}">
                <a16:creationId xmlns:a16="http://schemas.microsoft.com/office/drawing/2014/main" id="{E9F377AC-A141-1DB2-4279-64FDDE6ACE3E}"/>
              </a:ext>
            </a:extLst>
          </p:cNvPr>
          <p:cNvSpPr txBox="1"/>
          <p:nvPr/>
        </p:nvSpPr>
        <p:spPr>
          <a:xfrm>
            <a:off x="5925312" y="1439606"/>
            <a:ext cx="5203604" cy="4154984"/>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Some suggestions are:</a:t>
            </a:r>
          </a:p>
          <a:p>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An abstract interpretation of a statue to an everyday person</a:t>
            </a: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An animal who a student would like to remember</a:t>
            </a: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An event or person in the history of the community where the school is located</a:t>
            </a: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An event or person that students feel inspired by</a:t>
            </a:r>
          </a:p>
        </p:txBody>
      </p:sp>
    </p:spTree>
    <p:extLst>
      <p:ext uri="{BB962C8B-B14F-4D97-AF65-F5344CB8AC3E}">
        <p14:creationId xmlns:p14="http://schemas.microsoft.com/office/powerpoint/2010/main" val="3217567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Creative Activity 2</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694944" y="1627632"/>
            <a:ext cx="4709828" cy="4645786"/>
          </a:xfrm>
        </p:spPr>
        <p:txBody>
          <a:bodyPr/>
          <a:lstStyle/>
          <a:p>
            <a:r>
              <a:rPr lang="en-GB" sz="2400" b="1" dirty="0">
                <a:latin typeface="Arial" panose="020B0604020202020204" pitchFamily="34" charset="0"/>
                <a:cs typeface="Arial" panose="020B0604020202020204" pitchFamily="34" charset="0"/>
              </a:rPr>
              <a:t>Memorials through a lens </a:t>
            </a:r>
          </a:p>
          <a:p>
            <a:r>
              <a:rPr lang="en-GB" sz="2400" dirty="0">
                <a:latin typeface="Arial" panose="020B0604020202020204" pitchFamily="34" charset="0"/>
                <a:cs typeface="Arial" panose="020B0604020202020204" pitchFamily="34" charset="0"/>
              </a:rPr>
              <a:t>Find a photograph online of a memorial, statue or monument and take a screenshot (or take a photograph if there is a memorial or statue in your area). </a:t>
            </a:r>
          </a:p>
          <a:p>
            <a:r>
              <a:rPr lang="en-GB" sz="2400" dirty="0">
                <a:latin typeface="Arial" panose="020B0604020202020204" pitchFamily="34" charset="0"/>
                <a:cs typeface="Arial" panose="020B0604020202020204" pitchFamily="34" charset="0"/>
              </a:rPr>
              <a:t>Use PowerPoint or an image annotating app, such as SKITCH,  to add reflections, observations, thoughts &amp; comments - write directly on to the image.</a:t>
            </a:r>
          </a:p>
          <a:p>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F377AC-A141-1DB2-4279-64FDDE6ACE3E}"/>
              </a:ext>
            </a:extLst>
          </p:cNvPr>
          <p:cNvSpPr txBox="1"/>
          <p:nvPr/>
        </p:nvSpPr>
        <p:spPr>
          <a:xfrm>
            <a:off x="5404772" y="1010439"/>
            <a:ext cx="6183821" cy="5262979"/>
          </a:xfrm>
          <a:prstGeom prst="rect">
            <a:avLst/>
          </a:prstGeom>
          <a:noFill/>
        </p:spPr>
        <p:txBody>
          <a:bodyPr wrap="square">
            <a:spAutoFit/>
          </a:bodyPr>
          <a:lstStyle/>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Who built the memorial or statue? </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was the name of the artist who designed it? </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Who paid for it? </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When was the statue unveiled (and who unveiled it)? </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Where is the statue located? </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is the statue made from?</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 who is the memorial remembering?</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is the message?</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How do you feel about this memorial?</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would you add / remove?</a:t>
            </a:r>
          </a:p>
        </p:txBody>
      </p:sp>
    </p:spTree>
    <p:extLst>
      <p:ext uri="{BB962C8B-B14F-4D97-AF65-F5344CB8AC3E}">
        <p14:creationId xmlns:p14="http://schemas.microsoft.com/office/powerpoint/2010/main" val="2715971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B1C6-2E79-F37B-A0AF-E0EDDEE3F217}"/>
              </a:ext>
            </a:extLst>
          </p:cNvPr>
          <p:cNvSpPr>
            <a:spLocks noGrp="1"/>
          </p:cNvSpPr>
          <p:nvPr>
            <p:ph type="title"/>
          </p:nvPr>
        </p:nvSpPr>
        <p:spPr>
          <a:xfrm>
            <a:off x="338899" y="-933322"/>
            <a:ext cx="10996613" cy="710288"/>
          </a:xfrm>
        </p:spPr>
        <p:txBody>
          <a:bodyPr/>
          <a:lstStyle/>
          <a:p>
            <a:r>
              <a:rPr lang="en-US" dirty="0"/>
              <a:t>Activity</a:t>
            </a:r>
          </a:p>
        </p:txBody>
      </p:sp>
      <p:pic>
        <p:nvPicPr>
          <p:cNvPr id="4" name="Picture 3" descr="A statue of a dog&#10;&#10;">
            <a:extLst>
              <a:ext uri="{FF2B5EF4-FFF2-40B4-BE49-F238E27FC236}">
                <a16:creationId xmlns:a16="http://schemas.microsoft.com/office/drawing/2014/main" id="{9D16169E-3221-B79C-4356-E431E6A2C487}"/>
              </a:ext>
            </a:extLst>
          </p:cNvPr>
          <p:cNvPicPr>
            <a:picLocks noChangeAspect="1"/>
          </p:cNvPicPr>
          <p:nvPr/>
        </p:nvPicPr>
        <p:blipFill rotWithShape="1">
          <a:blip r:embed="rId3">
            <a:extLst>
              <a:ext uri="{28A0092B-C50C-407E-A947-70E740481C1C}">
                <a14:useLocalDpi xmlns:a14="http://schemas.microsoft.com/office/drawing/2010/main" val="0"/>
              </a:ext>
            </a:extLst>
          </a:blip>
          <a:srcRect b="11342"/>
          <a:stretch/>
        </p:blipFill>
        <p:spPr>
          <a:xfrm>
            <a:off x="1810943" y="31134"/>
            <a:ext cx="8052523" cy="6826866"/>
          </a:xfrm>
          <a:prstGeom prst="rect">
            <a:avLst/>
          </a:prstGeom>
        </p:spPr>
      </p:pic>
    </p:spTree>
    <p:extLst>
      <p:ext uri="{BB962C8B-B14F-4D97-AF65-F5344CB8AC3E}">
        <p14:creationId xmlns:p14="http://schemas.microsoft.com/office/powerpoint/2010/main" val="15773653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Creative Activity 3</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694944" y="1627632"/>
            <a:ext cx="4709828" cy="4645786"/>
          </a:xfrm>
        </p:spPr>
        <p:txBody>
          <a:bodyPr/>
          <a:lstStyle/>
          <a:p>
            <a:r>
              <a:rPr lang="en-GB" sz="2400" b="1" dirty="0">
                <a:latin typeface="Arial" panose="020B0604020202020204" pitchFamily="34" charset="0"/>
                <a:cs typeface="Arial" panose="020B0604020202020204" pitchFamily="34" charset="0"/>
              </a:rPr>
              <a:t>Tactile Tiles </a:t>
            </a:r>
          </a:p>
          <a:p>
            <a:r>
              <a:rPr lang="en-GB" sz="2400" dirty="0">
                <a:latin typeface="Arial" panose="020B0604020202020204" pitchFamily="34" charset="0"/>
                <a:cs typeface="Arial" panose="020B0604020202020204" pitchFamily="34" charset="0"/>
              </a:rPr>
              <a:t>Create a tactile tile for a memorial park or garden. There are lots of different materials that would work for this activity – felt, wool, artificial grass, card, paper made into 3D shapes – ask students to select a range of materials and design and decorate their tile. </a:t>
            </a:r>
          </a:p>
          <a:p>
            <a:endParaRPr lang="en-GB"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F377AC-A141-1DB2-4279-64FDDE6ACE3E}"/>
              </a:ext>
            </a:extLst>
          </p:cNvPr>
          <p:cNvSpPr txBox="1"/>
          <p:nvPr/>
        </p:nvSpPr>
        <p:spPr>
          <a:xfrm>
            <a:off x="6096000" y="1773936"/>
            <a:ext cx="4892039" cy="3785652"/>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Once the tiles are finished, arrange them in a grid (as in Postman Park) and attach to a wall for everyone to see. </a:t>
            </a:r>
          </a:p>
          <a:p>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materials were used?</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Where did students get their ideas?</a:t>
            </a:r>
          </a:p>
          <a:p>
            <a:pPr marL="742950" lvl="1" indent="-285750">
              <a:buFont typeface="Arial" panose="020B0604020202020204" pitchFamily="34" charset="0"/>
              <a:buChar char="•"/>
            </a:pPr>
            <a:r>
              <a:rPr lang="en-GB" sz="2400" b="1" dirty="0">
                <a:latin typeface="Arial" panose="020B0604020202020204" pitchFamily="34" charset="0"/>
                <a:cs typeface="Arial" panose="020B0604020202020204" pitchFamily="34" charset="0"/>
              </a:rPr>
              <a:t>What is their favourite design?</a:t>
            </a:r>
          </a:p>
        </p:txBody>
      </p:sp>
    </p:spTree>
    <p:extLst>
      <p:ext uri="{BB962C8B-B14F-4D97-AF65-F5344CB8AC3E}">
        <p14:creationId xmlns:p14="http://schemas.microsoft.com/office/powerpoint/2010/main" val="1054855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Creative Activity 4</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694944" y="1627632"/>
            <a:ext cx="4709828" cy="4645786"/>
          </a:xfrm>
        </p:spPr>
        <p:txBody>
          <a:bodyPr/>
          <a:lstStyle/>
          <a:p>
            <a:r>
              <a:rPr lang="en-GB" sz="2400" b="1" dirty="0">
                <a:latin typeface="Arial" panose="020B0604020202020204" pitchFamily="34" charset="0"/>
                <a:cs typeface="Arial" panose="020B0604020202020204" pitchFamily="34" charset="0"/>
              </a:rPr>
              <a:t>Human Sculptures </a:t>
            </a:r>
          </a:p>
          <a:p>
            <a:r>
              <a:rPr lang="en-GB" sz="2400" dirty="0">
                <a:latin typeface="Arial" panose="020B0604020202020204" pitchFamily="34" charset="0"/>
                <a:cs typeface="Arial" panose="020B0604020202020204" pitchFamily="34" charset="0"/>
              </a:rPr>
              <a:t>As you’ve already seen, the artist Antony Gormley created a living artwork for the plinth in Trafalgar Square in 2009. </a:t>
            </a:r>
          </a:p>
          <a:p>
            <a:r>
              <a:rPr lang="en-GB" sz="2400" dirty="0">
                <a:latin typeface="Arial" panose="020B0604020202020204" pitchFamily="34" charset="0"/>
                <a:cs typeface="Arial" panose="020B0604020202020204" pitchFamily="34" charset="0"/>
              </a:rPr>
              <a:t>Working in small groups, students should research and make decisions about which event or person (or people) will inspire their human sculpture. </a:t>
            </a:r>
            <a:endParaRPr lang="en-GB"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FFCFDCA-3B92-76D9-C540-550B988A0DD2}"/>
              </a:ext>
            </a:extLst>
          </p:cNvPr>
          <p:cNvSpPr txBox="1"/>
          <p:nvPr/>
        </p:nvSpPr>
        <p:spPr>
          <a:xfrm>
            <a:off x="6096000" y="1075415"/>
            <a:ext cx="5257800" cy="5262979"/>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When students have decided who their human sculpture represents, ask each group to stand on an imaginary plinth or stage and be an installation.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They can use props and can move or stand completely still. The rest of the class tries to guess what or who the group is representing.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Take a photograph of each group to create a display of ‘memorials to everyday people and events’.</a:t>
            </a:r>
          </a:p>
        </p:txBody>
      </p:sp>
    </p:spTree>
    <p:extLst>
      <p:ext uri="{BB962C8B-B14F-4D97-AF65-F5344CB8AC3E}">
        <p14:creationId xmlns:p14="http://schemas.microsoft.com/office/powerpoint/2010/main" val="969889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B645F-D820-3057-DA78-F78E255BD697}"/>
              </a:ext>
            </a:extLst>
          </p:cNvPr>
          <p:cNvSpPr>
            <a:spLocks noGrp="1"/>
          </p:cNvSpPr>
          <p:nvPr>
            <p:ph type="title"/>
          </p:nvPr>
        </p:nvSpPr>
        <p:spPr/>
        <p:txBody>
          <a:bodyPr/>
          <a:lstStyle/>
          <a:p>
            <a:r>
              <a:rPr lang="en-US" dirty="0"/>
              <a:t>Extension Activity </a:t>
            </a:r>
            <a:r>
              <a:rPr lang="en-US" dirty="0">
                <a:solidFill>
                  <a:schemeClr val="bg1"/>
                </a:solidFill>
              </a:rPr>
              <a:t>2</a:t>
            </a:r>
          </a:p>
        </p:txBody>
      </p:sp>
      <p:sp>
        <p:nvSpPr>
          <p:cNvPr id="3" name="Content Placeholder 2">
            <a:extLst>
              <a:ext uri="{FF2B5EF4-FFF2-40B4-BE49-F238E27FC236}">
                <a16:creationId xmlns:a16="http://schemas.microsoft.com/office/drawing/2014/main" id="{CCFA42AA-815E-360D-AEDC-2F60DF450809}"/>
              </a:ext>
            </a:extLst>
          </p:cNvPr>
          <p:cNvSpPr>
            <a:spLocks noGrp="1"/>
          </p:cNvSpPr>
          <p:nvPr>
            <p:ph idx="1"/>
          </p:nvPr>
        </p:nvSpPr>
        <p:spPr>
          <a:xfrm>
            <a:off x="694944" y="1901952"/>
            <a:ext cx="4709828" cy="4371466"/>
          </a:xfrm>
        </p:spPr>
        <p:txBody>
          <a:bodyPr/>
          <a:lstStyle/>
          <a:p>
            <a:r>
              <a:rPr lang="en-GB" sz="2400" b="1" dirty="0">
                <a:latin typeface="Arial" panose="020B0604020202020204" pitchFamily="34" charset="0"/>
                <a:cs typeface="Arial" panose="020B0604020202020204" pitchFamily="34" charset="0"/>
              </a:rPr>
              <a:t>Start a debate</a:t>
            </a:r>
          </a:p>
          <a:p>
            <a:r>
              <a:rPr lang="en-GB" sz="2400" dirty="0">
                <a:latin typeface="Arial" panose="020B0604020202020204" pitchFamily="34" charset="0"/>
                <a:cs typeface="Arial" panose="020B0604020202020204" pitchFamily="34" charset="0"/>
              </a:rPr>
              <a:t>Read out the two quotes below. Split the students into two groups, one assigned to each quote. </a:t>
            </a:r>
          </a:p>
          <a:p>
            <a:r>
              <a:rPr lang="en-GB" sz="2400" dirty="0">
                <a:latin typeface="Arial" panose="020B0604020202020204" pitchFamily="34" charset="0"/>
                <a:cs typeface="Arial" panose="020B0604020202020204" pitchFamily="34" charset="0"/>
              </a:rPr>
              <a:t>Ask them to prepare a statement in defence of their quote and one to argue against the other quote.</a:t>
            </a:r>
          </a:p>
        </p:txBody>
      </p:sp>
      <p:sp>
        <p:nvSpPr>
          <p:cNvPr id="5" name="TextBox 4">
            <a:extLst>
              <a:ext uri="{FF2B5EF4-FFF2-40B4-BE49-F238E27FC236}">
                <a16:creationId xmlns:a16="http://schemas.microsoft.com/office/drawing/2014/main" id="{8FFCFDCA-3B92-76D9-C540-550B988A0DD2}"/>
              </a:ext>
            </a:extLst>
          </p:cNvPr>
          <p:cNvSpPr txBox="1"/>
          <p:nvPr/>
        </p:nvSpPr>
        <p:spPr>
          <a:xfrm>
            <a:off x="6096000" y="398898"/>
            <a:ext cx="5257800" cy="6093976"/>
          </a:xfrm>
          <a:prstGeom prst="rect">
            <a:avLst/>
          </a:prstGeom>
          <a:noFill/>
        </p:spPr>
        <p:txBody>
          <a:bodyPr wrap="square">
            <a:spAutoFit/>
          </a:bodyPr>
          <a:lstStyle/>
          <a:p>
            <a:r>
              <a:rPr lang="en-GB" sz="2400" i="1" dirty="0">
                <a:latin typeface="Arial" panose="020B0604020202020204" pitchFamily="34" charset="0"/>
                <a:cs typeface="Arial" panose="020B0604020202020204" pitchFamily="34" charset="0"/>
              </a:rPr>
              <a:t>“The heroics of ordinary people have long been recognised in war memorials, of which there are about 10,000 in the UK. But in recent years the ‘unknown soldier’ has become more inclusive to recognise the part played by women (Whitehall) and even animals in war (Park Lane)”</a:t>
            </a:r>
          </a:p>
          <a:p>
            <a:endParaRPr lang="en-GB" sz="24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Tom Geoghegan, BBC News Magazine</a:t>
            </a:r>
          </a:p>
          <a:p>
            <a:endParaRPr lang="en-GB" sz="2400" dirty="0">
              <a:latin typeface="Arial" panose="020B0604020202020204" pitchFamily="34" charset="0"/>
              <a:cs typeface="Arial" panose="020B0604020202020204" pitchFamily="34" charset="0"/>
            </a:endParaRPr>
          </a:p>
          <a:p>
            <a:r>
              <a:rPr lang="en-GB" sz="2400" i="1" dirty="0">
                <a:latin typeface="Arial" panose="020B0604020202020204" pitchFamily="34" charset="0"/>
                <a:cs typeface="Arial" panose="020B0604020202020204" pitchFamily="34" charset="0"/>
              </a:rPr>
              <a:t>“Major historical figures are being overlooked for ‘sentimental’ memorials to lesser-known people”</a:t>
            </a:r>
          </a:p>
          <a:p>
            <a:endParaRPr lang="en-GB" sz="24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Tim Knox, Director, Sir John Soane’s Museum, London </a:t>
            </a:r>
          </a:p>
        </p:txBody>
      </p:sp>
    </p:spTree>
    <p:extLst>
      <p:ext uri="{BB962C8B-B14F-4D97-AF65-F5344CB8AC3E}">
        <p14:creationId xmlns:p14="http://schemas.microsoft.com/office/powerpoint/2010/main" val="2449507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83CA-0654-8F38-4B21-D56A43F14B5C}"/>
              </a:ext>
            </a:extLst>
          </p:cNvPr>
          <p:cNvSpPr>
            <a:spLocks noGrp="1"/>
          </p:cNvSpPr>
          <p:nvPr>
            <p:ph type="title"/>
          </p:nvPr>
        </p:nvSpPr>
        <p:spPr/>
        <p:txBody>
          <a:bodyPr>
            <a:noAutofit/>
          </a:bodyPr>
          <a:lstStyle/>
          <a:p>
            <a:r>
              <a:rPr lang="en-US" dirty="0"/>
              <a:t>5. LGBTQI (Lesbian, Gay, Bisexual, Transgender, Queer and Intersex)</a:t>
            </a:r>
          </a:p>
        </p:txBody>
      </p:sp>
      <p:pic>
        <p:nvPicPr>
          <p:cNvPr id="4" name="Picture 11" descr="Decorative shape">
            <a:extLst>
              <a:ext uri="{FF2B5EF4-FFF2-40B4-BE49-F238E27FC236}">
                <a16:creationId xmlns:a16="http://schemas.microsoft.com/office/drawing/2014/main" id="{65C5B6AA-A9F0-A329-1589-03F20E621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1475" y="1075414"/>
            <a:ext cx="10408035" cy="5417460"/>
          </a:xfrm>
          <a:prstGeom prst="rect">
            <a:avLst/>
          </a:prstGeom>
        </p:spPr>
      </p:pic>
      <p:sp>
        <p:nvSpPr>
          <p:cNvPr id="3" name="Content Placeholder 2">
            <a:extLst>
              <a:ext uri="{FF2B5EF4-FFF2-40B4-BE49-F238E27FC236}">
                <a16:creationId xmlns:a16="http://schemas.microsoft.com/office/drawing/2014/main" id="{4F8DCD24-9C4A-7BB0-A9AB-FCCE4C261E97}"/>
              </a:ext>
            </a:extLst>
          </p:cNvPr>
          <p:cNvSpPr>
            <a:spLocks noGrp="1"/>
          </p:cNvSpPr>
          <p:nvPr>
            <p:ph idx="1"/>
          </p:nvPr>
        </p:nvSpPr>
        <p:spPr>
          <a:xfrm>
            <a:off x="1132490" y="1530404"/>
            <a:ext cx="9374798" cy="4962469"/>
          </a:xfrm>
        </p:spPr>
        <p:txBody>
          <a:bodyPr/>
          <a:lstStyle/>
          <a:p>
            <a:pPr lvl="0"/>
            <a:endParaRPr lang="en-GB" sz="24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Are LGBTQI people represented in monuments, memorials and statues? Can we find some examples? And if not, why not?</a:t>
            </a: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Why might the story of LGBTQI people from history be part of a hidden history? Why might their stories have not been told?</a:t>
            </a:r>
          </a:p>
          <a:p>
            <a:pPr marL="342900" lvl="0" indent="-342900">
              <a:buFont typeface="Arial" panose="020B0604020202020204" pitchFamily="34" charset="0"/>
              <a:buChar char="•"/>
            </a:pPr>
            <a:r>
              <a:rPr lang="en-GB" sz="2400" b="1" dirty="0">
                <a:solidFill>
                  <a:prstClr val="black"/>
                </a:solidFill>
                <a:latin typeface="Arial" panose="020B0604020202020204" pitchFamily="34" charset="0"/>
                <a:cs typeface="Arial" panose="020B0604020202020204" pitchFamily="34" charset="0"/>
              </a:rPr>
              <a:t>What does it mean to have to hide who you are &amp; to have suffered prejudice because of it?</a:t>
            </a:r>
          </a:p>
          <a:p>
            <a:endParaRPr lang="en-US" dirty="0"/>
          </a:p>
        </p:txBody>
      </p:sp>
    </p:spTree>
    <p:extLst>
      <p:ext uri="{BB962C8B-B14F-4D97-AF65-F5344CB8AC3E}">
        <p14:creationId xmlns:p14="http://schemas.microsoft.com/office/powerpoint/2010/main" val="3520626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8C96-3079-A3CC-4767-4283C54DD679}"/>
              </a:ext>
            </a:extLst>
          </p:cNvPr>
          <p:cNvSpPr>
            <a:spLocks noGrp="1"/>
          </p:cNvSpPr>
          <p:nvPr>
            <p:ph type="title"/>
          </p:nvPr>
        </p:nvSpPr>
        <p:spPr/>
        <p:txBody>
          <a:bodyPr/>
          <a:lstStyle/>
          <a:p>
            <a:r>
              <a:rPr lang="en-US" dirty="0"/>
              <a:t>5. LGBTQI </a:t>
            </a:r>
            <a:r>
              <a:rPr lang="en-US" dirty="0">
                <a:solidFill>
                  <a:schemeClr val="bg1"/>
                </a:solidFill>
              </a:rPr>
              <a:t>1</a:t>
            </a:r>
          </a:p>
        </p:txBody>
      </p:sp>
      <p:sp>
        <p:nvSpPr>
          <p:cNvPr id="3" name="Content Placeholder 2">
            <a:extLst>
              <a:ext uri="{FF2B5EF4-FFF2-40B4-BE49-F238E27FC236}">
                <a16:creationId xmlns:a16="http://schemas.microsoft.com/office/drawing/2014/main" id="{4F77FB84-6590-7884-B16A-D06ACFA9D932}"/>
              </a:ext>
            </a:extLst>
          </p:cNvPr>
          <p:cNvSpPr>
            <a:spLocks noGrp="1"/>
          </p:cNvSpPr>
          <p:nvPr>
            <p:ph idx="1"/>
          </p:nvPr>
        </p:nvSpPr>
        <p:spPr>
          <a:xfrm>
            <a:off x="381885" y="1470244"/>
            <a:ext cx="5415411" cy="5022630"/>
          </a:xfrm>
        </p:spPr>
        <p:txBody>
          <a:bodyPr/>
          <a:lstStyle/>
          <a:p>
            <a:r>
              <a:rPr lang="en-GB" sz="2000" dirty="0">
                <a:latin typeface="Arial" panose="020B0604020202020204" pitchFamily="34" charset="0"/>
                <a:cs typeface="Arial" panose="020B0604020202020204" pitchFamily="34" charset="0"/>
              </a:rPr>
              <a:t>Alan Turing is widely acknowledged as the father of the computer and artificial intelligence.</a:t>
            </a:r>
          </a:p>
          <a:p>
            <a:r>
              <a:rPr lang="en-GB" sz="2000" dirty="0">
                <a:latin typeface="Arial" panose="020B0604020202020204" pitchFamily="34" charset="0"/>
                <a:cs typeface="Arial" panose="020B0604020202020204" pitchFamily="34" charset="0"/>
              </a:rPr>
              <a:t>You can find this statue of him in Manchester's Sackville Park, between Canal Street's gay village and Manchester University where he once worked. </a:t>
            </a:r>
          </a:p>
          <a:p>
            <a:r>
              <a:rPr lang="en-GB" sz="2000" dirty="0">
                <a:latin typeface="Arial" panose="020B0604020202020204" pitchFamily="34" charset="0"/>
                <a:cs typeface="Arial" panose="020B0604020202020204" pitchFamily="34" charset="0"/>
              </a:rPr>
              <a:t>Alan Turing was a man who was forced to lead a double life, existing between two worlds. That of his work on cracking the enigma code during WWII at Bletchley Park and also as a gay man when homosexuality was against the law in Britain. </a:t>
            </a:r>
          </a:p>
          <a:p>
            <a:r>
              <a:rPr lang="en-GB" sz="2000" dirty="0">
                <a:latin typeface="Arial" panose="020B0604020202020204" pitchFamily="34" charset="0"/>
                <a:cs typeface="Arial" panose="020B0604020202020204" pitchFamily="34" charset="0"/>
              </a:rPr>
              <a:t>In the memorial Alan is shown holding an apple – the forbidden fruit.</a:t>
            </a:r>
          </a:p>
          <a:p>
            <a:endParaRPr lang="en-US" dirty="0"/>
          </a:p>
        </p:txBody>
      </p:sp>
      <p:pic>
        <p:nvPicPr>
          <p:cNvPr id="5" name="Picture 4" descr="A statue of a person sitting on a bench&#10;&#10;">
            <a:extLst>
              <a:ext uri="{FF2B5EF4-FFF2-40B4-BE49-F238E27FC236}">
                <a16:creationId xmlns:a16="http://schemas.microsoft.com/office/drawing/2014/main" id="{10221612-AF06-FB74-A743-C12666B442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8" t="10389" r="9365"/>
          <a:stretch/>
        </p:blipFill>
        <p:spPr>
          <a:xfrm>
            <a:off x="6787230" y="365125"/>
            <a:ext cx="4259909" cy="5768905"/>
          </a:xfrm>
          <a:prstGeom prst="rect">
            <a:avLst/>
          </a:prstGeom>
        </p:spPr>
      </p:pic>
    </p:spTree>
    <p:extLst>
      <p:ext uri="{BB962C8B-B14F-4D97-AF65-F5344CB8AC3E}">
        <p14:creationId xmlns:p14="http://schemas.microsoft.com/office/powerpoint/2010/main" val="21606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44C8-250D-AC99-D0C7-2E108C007301}"/>
              </a:ext>
            </a:extLst>
          </p:cNvPr>
          <p:cNvSpPr>
            <a:spLocks noGrp="1"/>
          </p:cNvSpPr>
          <p:nvPr>
            <p:ph type="title"/>
          </p:nvPr>
        </p:nvSpPr>
        <p:spPr/>
        <p:txBody>
          <a:bodyPr/>
          <a:lstStyle/>
          <a:p>
            <a:r>
              <a:rPr lang="en-US" dirty="0"/>
              <a:t>Historic England</a:t>
            </a:r>
          </a:p>
        </p:txBody>
      </p:sp>
      <p:sp>
        <p:nvSpPr>
          <p:cNvPr id="3" name="Content Placeholder 2">
            <a:extLst>
              <a:ext uri="{FF2B5EF4-FFF2-40B4-BE49-F238E27FC236}">
                <a16:creationId xmlns:a16="http://schemas.microsoft.com/office/drawing/2014/main" id="{BBE163DE-1CE3-5E02-F6F0-C6AB2D3629CC}"/>
              </a:ext>
            </a:extLst>
          </p:cNvPr>
          <p:cNvSpPr>
            <a:spLocks noGrp="1"/>
          </p:cNvSpPr>
          <p:nvPr>
            <p:ph idx="1"/>
          </p:nvPr>
        </p:nvSpPr>
        <p:spPr>
          <a:xfrm>
            <a:off x="381886" y="1470244"/>
            <a:ext cx="4772006" cy="4764301"/>
          </a:xfrm>
        </p:spPr>
        <p:txBody>
          <a:bodyPr/>
          <a:lstStyle/>
          <a:p>
            <a:r>
              <a:rPr lang="en-GB" dirty="0">
                <a:solidFill>
                  <a:prstClr val="black"/>
                </a:solidFill>
                <a:latin typeface="Arial" panose="020B0604020202020204" pitchFamily="34" charset="0"/>
                <a:cs typeface="Arial" panose="020B0604020202020204" pitchFamily="34" charset="0"/>
                <a:hlinkClick r:id="rId2"/>
              </a:rPr>
              <a:t>Historic England</a:t>
            </a:r>
            <a:r>
              <a:rPr lang="en-GB" dirty="0">
                <a:solidFill>
                  <a:prstClr val="black"/>
                </a:solidFill>
                <a:latin typeface="Arial" panose="020B0604020202020204" pitchFamily="34" charset="0"/>
                <a:cs typeface="Arial" panose="020B0604020202020204" pitchFamily="34" charset="0"/>
              </a:rPr>
              <a:t> is looking at the changing memorial landscape and how some of our once revered public figures have become symbols of difficult histories. </a:t>
            </a:r>
          </a:p>
          <a:p>
            <a:r>
              <a:rPr lang="en-GB" dirty="0">
                <a:solidFill>
                  <a:prstClr val="black"/>
                </a:solidFill>
                <a:latin typeface="Arial" panose="020B0604020202020204" pitchFamily="34" charset="0"/>
                <a:cs typeface="Arial" panose="020B0604020202020204" pitchFamily="34" charset="0"/>
              </a:rPr>
              <a:t>Our </a:t>
            </a:r>
            <a:r>
              <a:rPr lang="en-GB" dirty="0">
                <a:solidFill>
                  <a:prstClr val="black"/>
                </a:solidFill>
                <a:latin typeface="Arial" panose="020B0604020202020204" pitchFamily="34" charset="0"/>
                <a:cs typeface="Arial" panose="020B0604020202020204" pitchFamily="34" charset="0"/>
                <a:hlinkClick r:id="rId3"/>
              </a:rPr>
              <a:t>‘Immortalised’ exhibition</a:t>
            </a:r>
            <a:r>
              <a:rPr lang="en-GB" dirty="0">
                <a:solidFill>
                  <a:prstClr val="black"/>
                </a:solidFill>
                <a:latin typeface="Arial" panose="020B0604020202020204" pitchFamily="34" charset="0"/>
                <a:cs typeface="Arial" panose="020B0604020202020204" pitchFamily="34" charset="0"/>
              </a:rPr>
              <a:t> in 2018 was our first step in addressing some of these issues.</a:t>
            </a:r>
          </a:p>
          <a:p>
            <a:endParaRPr lang="en-US" dirty="0"/>
          </a:p>
        </p:txBody>
      </p:sp>
      <p:pic>
        <p:nvPicPr>
          <p:cNvPr id="4" name="Picture 3" descr="Screen shot of a film about an exhibition. ">
            <a:hlinkClick r:id="rId4"/>
            <a:extLst>
              <a:ext uri="{FF2B5EF4-FFF2-40B4-BE49-F238E27FC236}">
                <a16:creationId xmlns:a16="http://schemas.microsoft.com/office/drawing/2014/main" id="{3FF81CF0-F835-B747-B03F-CD3D23791B22}"/>
              </a:ext>
            </a:extLst>
          </p:cNvPr>
          <p:cNvPicPr>
            <a:picLocks noChangeAspect="1"/>
          </p:cNvPicPr>
          <p:nvPr/>
        </p:nvPicPr>
        <p:blipFill rotWithShape="1">
          <a:blip r:embed="rId5">
            <a:extLst>
              <a:ext uri="{28A0092B-C50C-407E-A947-70E740481C1C}">
                <a14:useLocalDpi xmlns:a14="http://schemas.microsoft.com/office/drawing/2010/main" val="0"/>
              </a:ext>
            </a:extLst>
          </a:blip>
          <a:srcRect b="2741"/>
          <a:stretch/>
        </p:blipFill>
        <p:spPr>
          <a:xfrm>
            <a:off x="5383544" y="1949335"/>
            <a:ext cx="5767680" cy="2959330"/>
          </a:xfrm>
          <a:prstGeom prst="rect">
            <a:avLst/>
          </a:prstGeom>
        </p:spPr>
      </p:pic>
      <p:grpSp>
        <p:nvGrpSpPr>
          <p:cNvPr id="5" name="Washi" descr="Washi tape">
            <a:extLst>
              <a:ext uri="{FF2B5EF4-FFF2-40B4-BE49-F238E27FC236}">
                <a16:creationId xmlns:a16="http://schemas.microsoft.com/office/drawing/2014/main" id="{E73055F5-70C7-AB0F-02EB-4F08F19A7739}"/>
              </a:ext>
            </a:extLst>
          </p:cNvPr>
          <p:cNvGrpSpPr/>
          <p:nvPr/>
        </p:nvGrpSpPr>
        <p:grpSpPr>
          <a:xfrm>
            <a:off x="6351171" y="5046460"/>
            <a:ext cx="3832425" cy="1446414"/>
            <a:chOff x="7481455" y="1486164"/>
            <a:chExt cx="3832425" cy="1446414"/>
          </a:xfrm>
        </p:grpSpPr>
        <p:pic>
          <p:nvPicPr>
            <p:cNvPr id="6" name="Picture 5">
              <a:extLst>
                <a:ext uri="{FF2B5EF4-FFF2-40B4-BE49-F238E27FC236}">
                  <a16:creationId xmlns:a16="http://schemas.microsoft.com/office/drawing/2014/main" id="{893068E1-ABC5-33C6-9BA2-94A2427B36F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481455" y="1486164"/>
              <a:ext cx="3832425" cy="1446414"/>
            </a:xfrm>
            <a:prstGeom prst="rect">
              <a:avLst/>
            </a:prstGeom>
          </p:spPr>
        </p:pic>
        <p:sp>
          <p:nvSpPr>
            <p:cNvPr id="7" name="Text Placeholder">
              <a:extLst>
                <a:ext uri="{FF2B5EF4-FFF2-40B4-BE49-F238E27FC236}">
                  <a16:creationId xmlns:a16="http://schemas.microsoft.com/office/drawing/2014/main" id="{0E8F385D-DC44-2C68-B9DB-484CD2E07B51}"/>
                </a:ext>
              </a:extLst>
            </p:cNvPr>
            <p:cNvSpPr txBox="1">
              <a:spLocks/>
            </p:cNvSpPr>
            <p:nvPr/>
          </p:nvSpPr>
          <p:spPr>
            <a:xfrm>
              <a:off x="7692044" y="1696109"/>
              <a:ext cx="3470357" cy="96924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sz="2000" b="0" dirty="0">
                  <a:solidFill>
                    <a:prstClr val="black"/>
                  </a:solidFill>
                  <a:latin typeface="Arial" panose="020B0604020202020204" pitchFamily="34" charset="0"/>
                  <a:cs typeface="Arial" panose="020B0604020202020204" pitchFamily="34" charset="0"/>
                </a:rPr>
                <a:t>Watch this </a:t>
              </a:r>
              <a:r>
                <a:rPr lang="en-GB" sz="2000" b="0" dirty="0">
                  <a:solidFill>
                    <a:prstClr val="black"/>
                  </a:solidFill>
                  <a:latin typeface="Arial" panose="020B0604020202020204" pitchFamily="34" charset="0"/>
                  <a:cs typeface="Arial" panose="020B0604020202020204" pitchFamily="34" charset="0"/>
                  <a:hlinkClick r:id="rId4"/>
                </a:rPr>
                <a:t>virtual tour </a:t>
              </a:r>
              <a:r>
                <a:rPr lang="en-GB" sz="2000" b="0" dirty="0">
                  <a:solidFill>
                    <a:prstClr val="black"/>
                  </a:solidFill>
                  <a:latin typeface="Arial" panose="020B0604020202020204" pitchFamily="34" charset="0"/>
                  <a:cs typeface="Arial" panose="020B0604020202020204" pitchFamily="34" charset="0"/>
                </a:rPr>
                <a:t>of the exhibition, by its curator, to find out more.</a:t>
              </a:r>
            </a:p>
          </p:txBody>
        </p:sp>
      </p:grpSp>
    </p:spTree>
    <p:extLst>
      <p:ext uri="{BB962C8B-B14F-4D97-AF65-F5344CB8AC3E}">
        <p14:creationId xmlns:p14="http://schemas.microsoft.com/office/powerpoint/2010/main" val="2683603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8C96-3079-A3CC-4767-4283C54DD679}"/>
              </a:ext>
            </a:extLst>
          </p:cNvPr>
          <p:cNvSpPr>
            <a:spLocks noGrp="1"/>
          </p:cNvSpPr>
          <p:nvPr>
            <p:ph type="title"/>
          </p:nvPr>
        </p:nvSpPr>
        <p:spPr/>
        <p:txBody>
          <a:bodyPr/>
          <a:lstStyle/>
          <a:p>
            <a:r>
              <a:rPr lang="en-US" dirty="0"/>
              <a:t>5. LGBTQI </a:t>
            </a:r>
            <a:r>
              <a:rPr lang="en-US" dirty="0">
                <a:solidFill>
                  <a:schemeClr val="bg1"/>
                </a:solidFill>
              </a:rPr>
              <a:t>2</a:t>
            </a:r>
          </a:p>
        </p:txBody>
      </p:sp>
      <p:sp>
        <p:nvSpPr>
          <p:cNvPr id="3" name="Content Placeholder 2">
            <a:extLst>
              <a:ext uri="{FF2B5EF4-FFF2-40B4-BE49-F238E27FC236}">
                <a16:creationId xmlns:a16="http://schemas.microsoft.com/office/drawing/2014/main" id="{4F77FB84-6590-7884-B16A-D06ACFA9D932}"/>
              </a:ext>
            </a:extLst>
          </p:cNvPr>
          <p:cNvSpPr>
            <a:spLocks noGrp="1"/>
          </p:cNvSpPr>
          <p:nvPr>
            <p:ph idx="1"/>
          </p:nvPr>
        </p:nvSpPr>
        <p:spPr>
          <a:xfrm>
            <a:off x="381885" y="1470244"/>
            <a:ext cx="5415411" cy="5022630"/>
          </a:xfrm>
        </p:spPr>
        <p:txBody>
          <a:bodyPr/>
          <a:lstStyle/>
          <a:p>
            <a:r>
              <a:rPr lang="en-GB" sz="2000" dirty="0">
                <a:latin typeface="Arial" panose="020B0604020202020204" pitchFamily="34" charset="0"/>
                <a:cs typeface="Arial" panose="020B0604020202020204" pitchFamily="34" charset="0"/>
              </a:rPr>
              <a:t>The cast bronze bench carries in relief the text </a:t>
            </a:r>
          </a:p>
          <a:p>
            <a:r>
              <a:rPr lang="en-GB" sz="2000" dirty="0">
                <a:latin typeface="Arial" panose="020B0604020202020204" pitchFamily="34" charset="0"/>
                <a:cs typeface="Arial" panose="020B0604020202020204" pitchFamily="34" charset="0"/>
              </a:rPr>
              <a:t>"Alan Mathison Turing 1912–1954"  and the motto "Founder of Computer Science" as it would appear if encoded by an Enigma machine; 'IEKYF RQMSI ADXUO KVKZC GUBJ'. </a:t>
            </a:r>
          </a:p>
          <a:p>
            <a:r>
              <a:rPr lang="en-GB" sz="2000" dirty="0">
                <a:latin typeface="Arial" panose="020B0604020202020204" pitchFamily="34" charset="0"/>
                <a:cs typeface="Arial" panose="020B0604020202020204" pitchFamily="34" charset="0"/>
              </a:rPr>
              <a:t>He was a pioneer of modern computing but in 1954 it is believed he committed suicide after being convicted of homosexual acts. </a:t>
            </a:r>
          </a:p>
          <a:p>
            <a:r>
              <a:rPr lang="en-GB" sz="2000" dirty="0">
                <a:latin typeface="Arial" panose="020B0604020202020204" pitchFamily="34" charset="0"/>
                <a:cs typeface="Arial" panose="020B0604020202020204" pitchFamily="34" charset="0"/>
              </a:rPr>
              <a:t>There are a few other examples of monuments that commemorate an LGBTQI person’s contributions to society as well as their identity in respect to LGBTQI history, rights and advocacy movements – as is shown by Alan’s holding of the apple here.</a:t>
            </a:r>
          </a:p>
          <a:p>
            <a:endParaRPr lang="en-US" dirty="0"/>
          </a:p>
        </p:txBody>
      </p:sp>
      <p:pic>
        <p:nvPicPr>
          <p:cNvPr id="5" name="Picture 4" descr="A statue of a person sitting on a bench&#10;&#10;">
            <a:extLst>
              <a:ext uri="{FF2B5EF4-FFF2-40B4-BE49-F238E27FC236}">
                <a16:creationId xmlns:a16="http://schemas.microsoft.com/office/drawing/2014/main" id="{10221612-AF06-FB74-A743-C12666B442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8" t="10389" r="9365"/>
          <a:stretch/>
        </p:blipFill>
        <p:spPr>
          <a:xfrm>
            <a:off x="6787230" y="365125"/>
            <a:ext cx="4259909" cy="5768905"/>
          </a:xfrm>
          <a:prstGeom prst="rect">
            <a:avLst/>
          </a:prstGeom>
        </p:spPr>
      </p:pic>
    </p:spTree>
    <p:extLst>
      <p:ext uri="{BB962C8B-B14F-4D97-AF65-F5344CB8AC3E}">
        <p14:creationId xmlns:p14="http://schemas.microsoft.com/office/powerpoint/2010/main" val="507746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sitting on a bench&#10;&#10;">
            <a:extLst>
              <a:ext uri="{FF2B5EF4-FFF2-40B4-BE49-F238E27FC236}">
                <a16:creationId xmlns:a16="http://schemas.microsoft.com/office/drawing/2014/main" id="{168A3C95-0984-F708-4A6E-C3070B8728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08" t="10389" r="9365"/>
          <a:stretch/>
        </p:blipFill>
        <p:spPr>
          <a:xfrm>
            <a:off x="6471898" y="323203"/>
            <a:ext cx="4535702" cy="6142393"/>
          </a:xfrm>
          <a:prstGeom prst="rect">
            <a:avLst/>
          </a:prstGeom>
        </p:spPr>
      </p:pic>
      <p:sp>
        <p:nvSpPr>
          <p:cNvPr id="2" name="Title 1">
            <a:extLst>
              <a:ext uri="{FF2B5EF4-FFF2-40B4-BE49-F238E27FC236}">
                <a16:creationId xmlns:a16="http://schemas.microsoft.com/office/drawing/2014/main" id="{FA5031E5-BAA5-F2ED-937D-741C3ADD9F03}"/>
              </a:ext>
            </a:extLst>
          </p:cNvPr>
          <p:cNvSpPr>
            <a:spLocks noGrp="1"/>
          </p:cNvSpPr>
          <p:nvPr>
            <p:ph type="title"/>
          </p:nvPr>
        </p:nvSpPr>
        <p:spPr/>
        <p:txBody>
          <a:bodyPr/>
          <a:lstStyle/>
          <a:p>
            <a:r>
              <a:rPr lang="en-US" dirty="0"/>
              <a:t>Activity </a:t>
            </a:r>
            <a:r>
              <a:rPr lang="en-US" dirty="0">
                <a:solidFill>
                  <a:schemeClr val="bg1"/>
                </a:solidFill>
              </a:rPr>
              <a:t>13</a:t>
            </a:r>
          </a:p>
        </p:txBody>
      </p:sp>
      <p:sp>
        <p:nvSpPr>
          <p:cNvPr id="3" name="Content Placeholder 2">
            <a:extLst>
              <a:ext uri="{FF2B5EF4-FFF2-40B4-BE49-F238E27FC236}">
                <a16:creationId xmlns:a16="http://schemas.microsoft.com/office/drawing/2014/main" id="{2A058C46-901D-921D-178D-508DE05BF2D6}"/>
              </a:ext>
            </a:extLst>
          </p:cNvPr>
          <p:cNvSpPr>
            <a:spLocks noGrp="1"/>
          </p:cNvSpPr>
          <p:nvPr>
            <p:ph idx="1"/>
          </p:nvPr>
        </p:nvSpPr>
        <p:spPr>
          <a:xfrm>
            <a:off x="703385" y="1600200"/>
            <a:ext cx="4701387" cy="4892674"/>
          </a:xfrm>
        </p:spPr>
        <p:txBody>
          <a:bodyPr/>
          <a:lstStyle/>
          <a:p>
            <a:r>
              <a:rPr lang="en-GB" sz="2400" dirty="0">
                <a:latin typeface="Arial" panose="020B0604020202020204" pitchFamily="34" charset="0"/>
                <a:cs typeface="Arial" panose="020B0604020202020204" pitchFamily="34" charset="0"/>
              </a:rPr>
              <a:t>Look at the images and descriptions of the memorials on the following slides.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As you look at the monuments start to think about what categories you could use to describe the people/events being immortalised.</a:t>
            </a:r>
          </a:p>
        </p:txBody>
      </p:sp>
      <p:grpSp>
        <p:nvGrpSpPr>
          <p:cNvPr id="6" name="Washi" descr="Washi tape">
            <a:extLst>
              <a:ext uri="{FF2B5EF4-FFF2-40B4-BE49-F238E27FC236}">
                <a16:creationId xmlns:a16="http://schemas.microsoft.com/office/drawing/2014/main" id="{74DB5FC9-26FF-FD3D-1E11-30B9D0793A7C}"/>
              </a:ext>
            </a:extLst>
          </p:cNvPr>
          <p:cNvGrpSpPr/>
          <p:nvPr/>
        </p:nvGrpSpPr>
        <p:grpSpPr>
          <a:xfrm>
            <a:off x="2174545" y="6127465"/>
            <a:ext cx="1699655" cy="548526"/>
            <a:chOff x="7229093" y="392172"/>
            <a:chExt cx="1699655" cy="548526"/>
          </a:xfrm>
        </p:grpSpPr>
        <p:sp>
          <p:nvSpPr>
            <p:cNvPr id="7" name="Picture 9">
              <a:extLst>
                <a:ext uri="{FF2B5EF4-FFF2-40B4-BE49-F238E27FC236}">
                  <a16:creationId xmlns:a16="http://schemas.microsoft.com/office/drawing/2014/main" id="{60D20546-D654-2165-3DF6-19A18FF2068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5A53DF21-1587-F215-264E-FB48DE4D0B8E}"/>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Protest</a:t>
              </a:r>
            </a:p>
          </p:txBody>
        </p:sp>
      </p:grpSp>
      <p:grpSp>
        <p:nvGrpSpPr>
          <p:cNvPr id="9" name="Washi" descr="Washi tape">
            <a:extLst>
              <a:ext uri="{FF2B5EF4-FFF2-40B4-BE49-F238E27FC236}">
                <a16:creationId xmlns:a16="http://schemas.microsoft.com/office/drawing/2014/main" id="{EE5387F3-4E5A-D6CB-E66A-89F97B70BCFB}"/>
              </a:ext>
            </a:extLst>
          </p:cNvPr>
          <p:cNvGrpSpPr/>
          <p:nvPr/>
        </p:nvGrpSpPr>
        <p:grpSpPr>
          <a:xfrm>
            <a:off x="4472820" y="5863944"/>
            <a:ext cx="2765345" cy="876881"/>
            <a:chOff x="7131371" y="1035247"/>
            <a:chExt cx="2765345" cy="876881"/>
          </a:xfrm>
        </p:grpSpPr>
        <p:sp>
          <p:nvSpPr>
            <p:cNvPr id="10" name="Picture 9">
              <a:extLst>
                <a:ext uri="{FF2B5EF4-FFF2-40B4-BE49-F238E27FC236}">
                  <a16:creationId xmlns:a16="http://schemas.microsoft.com/office/drawing/2014/main" id="{58E8F7AB-D73E-8605-52FD-6DAB9798B299}"/>
                </a:ext>
                <a:ext uri="{C183D7F6-B498-43B3-948B-1728B52AA6E4}">
                  <adec:decorative xmlns:adec="http://schemas.microsoft.com/office/drawing/2017/decorative" val="1"/>
                </a:ext>
              </a:extLst>
            </p:cNvPr>
            <p:cNvSpPr/>
            <p:nvPr/>
          </p:nvSpPr>
          <p:spPr>
            <a:xfrm>
              <a:off x="7131371" y="1035247"/>
              <a:ext cx="2765345" cy="87688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A7168FE0-9723-6567-1164-58FD2154DDDF}"/>
                </a:ext>
              </a:extLst>
            </p:cNvPr>
            <p:cNvSpPr txBox="1">
              <a:spLocks/>
            </p:cNvSpPr>
            <p:nvPr/>
          </p:nvSpPr>
          <p:spPr>
            <a:xfrm>
              <a:off x="7410140" y="1333769"/>
              <a:ext cx="2486576" cy="24675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Extra-ordinary events</a:t>
              </a:r>
            </a:p>
          </p:txBody>
        </p:sp>
      </p:grpSp>
      <p:grpSp>
        <p:nvGrpSpPr>
          <p:cNvPr id="12" name="Washi" descr="Washi tape">
            <a:extLst>
              <a:ext uri="{FF2B5EF4-FFF2-40B4-BE49-F238E27FC236}">
                <a16:creationId xmlns:a16="http://schemas.microsoft.com/office/drawing/2014/main" id="{5D1C43F4-CB0A-47E3-8447-D00F81703080}"/>
              </a:ext>
            </a:extLst>
          </p:cNvPr>
          <p:cNvGrpSpPr/>
          <p:nvPr/>
        </p:nvGrpSpPr>
        <p:grpSpPr>
          <a:xfrm>
            <a:off x="7637950" y="5824510"/>
            <a:ext cx="4042122" cy="749721"/>
            <a:chOff x="9704511" y="1696370"/>
            <a:chExt cx="4042122" cy="749721"/>
          </a:xfrm>
        </p:grpSpPr>
        <p:pic>
          <p:nvPicPr>
            <p:cNvPr id="13" name="Picture 12">
              <a:extLst>
                <a:ext uri="{FF2B5EF4-FFF2-40B4-BE49-F238E27FC236}">
                  <a16:creationId xmlns:a16="http://schemas.microsoft.com/office/drawing/2014/main" id="{B3B69312-CFF8-E0A9-3F0F-67C01DE13D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89992" y="1696370"/>
              <a:ext cx="3956641" cy="710287"/>
            </a:xfrm>
            <a:prstGeom prst="rect">
              <a:avLst/>
            </a:prstGeom>
          </p:spPr>
        </p:pic>
        <p:sp>
          <p:nvSpPr>
            <p:cNvPr id="14" name="Text Placeholder">
              <a:extLst>
                <a:ext uri="{FF2B5EF4-FFF2-40B4-BE49-F238E27FC236}">
                  <a16:creationId xmlns:a16="http://schemas.microsoft.com/office/drawing/2014/main" id="{D481087E-71C0-ED77-C5DE-9C23AB13DB9D}"/>
                </a:ext>
              </a:extLst>
            </p:cNvPr>
            <p:cNvSpPr txBox="1">
              <a:spLocks/>
            </p:cNvSpPr>
            <p:nvPr/>
          </p:nvSpPr>
          <p:spPr>
            <a:xfrm>
              <a:off x="9704511" y="1735804"/>
              <a:ext cx="3956641" cy="71028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Freedom of expression</a:t>
              </a:r>
            </a:p>
          </p:txBody>
        </p:sp>
      </p:grpSp>
    </p:spTree>
    <p:extLst>
      <p:ext uri="{BB962C8B-B14F-4D97-AF65-F5344CB8AC3E}">
        <p14:creationId xmlns:p14="http://schemas.microsoft.com/office/powerpoint/2010/main" val="4208424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Oscar Wilde memorial, Covent Garden, London</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This bronze and granite sculpture to writer and playwright </a:t>
            </a:r>
            <a:r>
              <a:rPr lang="en-GB" sz="2000" dirty="0">
                <a:latin typeface="Arial" panose="020B0604020202020204" pitchFamily="34" charset="0"/>
                <a:cs typeface="Arial" panose="020B0604020202020204" pitchFamily="34" charset="0"/>
                <a:hlinkClick r:id="rId3"/>
              </a:rPr>
              <a:t>Oscar Wilde </a:t>
            </a:r>
            <a:r>
              <a:rPr lang="en-GB" sz="2000" dirty="0">
                <a:latin typeface="Arial" panose="020B0604020202020204" pitchFamily="34" charset="0"/>
                <a:cs typeface="Arial" panose="020B0604020202020204" pitchFamily="34" charset="0"/>
              </a:rPr>
              <a:t>can be found behind St Martin’s in the Field’s Church near Covent Garden in London. It is titled ‘A Conversation with Oscar Wilde’. </a:t>
            </a:r>
          </a:p>
          <a:p>
            <a:r>
              <a:rPr lang="en-GB" sz="2000" dirty="0">
                <a:latin typeface="Arial" panose="020B0604020202020204" pitchFamily="34" charset="0"/>
                <a:cs typeface="Arial" panose="020B0604020202020204" pitchFamily="34" charset="0"/>
              </a:rPr>
              <a:t>It has the inscription: “We are all in the gutter but some of us are looking at the </a:t>
            </a:r>
            <a:r>
              <a:rPr lang="en-GB" sz="2000" dirty="0">
                <a:solidFill>
                  <a:schemeClr val="tx1"/>
                </a:solidFill>
                <a:latin typeface="Arial" panose="020B0604020202020204" pitchFamily="34" charset="0"/>
                <a:cs typeface="Arial" panose="020B0604020202020204" pitchFamily="34" charset="0"/>
              </a:rPr>
              <a:t>stars” which is a quote</a:t>
            </a:r>
            <a:r>
              <a:rPr lang="en-GB" sz="2000" baseline="0" dirty="0">
                <a:solidFill>
                  <a:schemeClr val="tx1"/>
                </a:solidFill>
                <a:latin typeface="Arial" panose="020B0604020202020204" pitchFamily="34" charset="0"/>
                <a:cs typeface="Arial" panose="020B0604020202020204" pitchFamily="34" charset="0"/>
              </a:rPr>
              <a:t> from one of Oscar Wilde’s plays.</a:t>
            </a:r>
            <a:endParaRPr lang="en-GB" sz="2000" dirty="0">
              <a:latin typeface="Arial" panose="020B0604020202020204" pitchFamily="34" charset="0"/>
              <a:cs typeface="Arial" panose="020B0604020202020204" pitchFamily="34" charset="0"/>
            </a:endParaRPr>
          </a:p>
          <a:p>
            <a:r>
              <a:rPr lang="en-GB" sz="2000" b="0" i="0" dirty="0">
                <a:solidFill>
                  <a:srgbClr val="202122"/>
                </a:solidFill>
                <a:effectLst/>
                <a:latin typeface="Arial"/>
              </a:rPr>
              <a:t>He was arrested, tried and convicted for </a:t>
            </a:r>
            <a:r>
              <a:rPr lang="en-GB" sz="2000" b="0" i="0" u="none" strike="noStrike" dirty="0">
                <a:solidFill>
                  <a:srgbClr val="0B0080"/>
                </a:solidFill>
                <a:effectLst/>
                <a:latin typeface="Arial"/>
                <a:hlinkClick r:id="rId4" tooltip="Labouchere Amendment"/>
              </a:rPr>
              <a:t>gross indecency</a:t>
            </a:r>
            <a:r>
              <a:rPr lang="en-GB" sz="2000" b="0" i="0" dirty="0">
                <a:solidFill>
                  <a:srgbClr val="202122"/>
                </a:solidFill>
                <a:effectLst/>
                <a:latin typeface="Arial"/>
              </a:rPr>
              <a:t> with men. He was sentenced to two years' </a:t>
            </a:r>
            <a:r>
              <a:rPr lang="en-GB" sz="2000" b="0" i="0" u="none" strike="noStrike" dirty="0">
                <a:solidFill>
                  <a:srgbClr val="0B0080"/>
                </a:solidFill>
                <a:effectLst/>
                <a:latin typeface="Arial"/>
                <a:hlinkClick r:id="rId5" tooltip="Hard labour"/>
              </a:rPr>
              <a:t>hard labour</a:t>
            </a:r>
            <a:r>
              <a:rPr lang="en-GB" sz="2000" b="0" i="0" dirty="0">
                <a:solidFill>
                  <a:srgbClr val="202122"/>
                </a:solidFill>
                <a:effectLst/>
                <a:latin typeface="Arial"/>
              </a:rPr>
              <a:t>, the maximum penalty, and was jailed from 1895 to 1897.</a:t>
            </a:r>
            <a:endParaRPr lang="en-GB" sz="2000" dirty="0">
              <a:latin typeface="Arial" panose="020B0604020202020204" pitchFamily="34" charset="0"/>
              <a:cs typeface="Arial" panose="020B0604020202020204" pitchFamily="34" charset="0"/>
            </a:endParaRPr>
          </a:p>
        </p:txBody>
      </p:sp>
      <p:pic>
        <p:nvPicPr>
          <p:cNvPr id="10" name="Picture Placeholder 9" descr="A statue of a person's head on a stone coffin">
            <a:extLst>
              <a:ext uri="{FF2B5EF4-FFF2-40B4-BE49-F238E27FC236}">
                <a16:creationId xmlns:a16="http://schemas.microsoft.com/office/drawing/2014/main" id="{F34DCC89-D676-0598-870F-69F039AF5997}"/>
              </a:ext>
            </a:extLst>
          </p:cNvPr>
          <p:cNvPicPr>
            <a:picLocks noGrp="1" noChangeAspect="1"/>
          </p:cNvPicPr>
          <p:nvPr>
            <p:ph type="pic" sz="quarter" idx="10"/>
          </p:nvPr>
        </p:nvPicPr>
        <p:blipFill>
          <a:blip r:embed="rId6"/>
          <a:srcRect t="2843" b="2843"/>
          <a:stretch>
            <a:fillRect/>
          </a:stretch>
        </p:blipFill>
        <p:spPr/>
      </p:pic>
      <p:pic>
        <p:nvPicPr>
          <p:cNvPr id="8" name="Picture 7" descr="A stone with a message on it&#10;&#10;">
            <a:extLst>
              <a:ext uri="{FF2B5EF4-FFF2-40B4-BE49-F238E27FC236}">
                <a16:creationId xmlns:a16="http://schemas.microsoft.com/office/drawing/2014/main" id="{4517C94A-30B7-B3A5-76A6-140450DE62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194" t="4255" r="6841" b="39569"/>
          <a:stretch/>
        </p:blipFill>
        <p:spPr>
          <a:xfrm>
            <a:off x="6096000" y="3402101"/>
            <a:ext cx="6082044" cy="3455899"/>
          </a:xfrm>
          <a:prstGeom prst="rect">
            <a:avLst/>
          </a:prstGeom>
        </p:spPr>
      </p:pic>
    </p:spTree>
    <p:extLst>
      <p:ext uri="{BB962C8B-B14F-4D97-AF65-F5344CB8AC3E}">
        <p14:creationId xmlns:p14="http://schemas.microsoft.com/office/powerpoint/2010/main" val="262987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10</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Burdett-Coutts Memorial, Old St Pancras Churchyard, London</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Burdett Coutts Memorial Sundial was built in Old St Pancras churchyard in 1877–79, </a:t>
            </a:r>
            <a:r>
              <a:rPr lang="en-GB" sz="2000" dirty="0">
                <a:solidFill>
                  <a:schemeClr val="tx1"/>
                </a:solidFill>
                <a:latin typeface="Arial" panose="020B0604020202020204" pitchFamily="34" charset="0"/>
                <a:cs typeface="Arial" panose="020B0604020202020204" pitchFamily="34" charset="0"/>
              </a:rPr>
              <a:t>on the orders</a:t>
            </a:r>
            <a:r>
              <a:rPr lang="en-GB" sz="2000" baseline="0" dirty="0">
                <a:solidFill>
                  <a:schemeClr val="tx1"/>
                </a:solidFill>
                <a:latin typeface="Arial" panose="020B0604020202020204" pitchFamily="34" charset="0"/>
                <a:cs typeface="Arial" panose="020B0604020202020204" pitchFamily="34" charset="0"/>
              </a:rPr>
              <a:t> of</a:t>
            </a:r>
            <a:r>
              <a:rPr lang="en-GB" sz="2000" dirty="0">
                <a:solidFill>
                  <a:schemeClr val="tx1"/>
                </a:solidFill>
                <a:latin typeface="Arial" panose="020B0604020202020204" pitchFamily="34" charset="0"/>
                <a:cs typeface="Arial" panose="020B0604020202020204" pitchFamily="34" charset="0"/>
              </a:rPr>
              <a:t> of Baroness Burdett-Coutts</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It includes a memorial to the </a:t>
            </a:r>
            <a:r>
              <a:rPr lang="en-GB" sz="2000" dirty="0">
                <a:latin typeface="Arial" panose="020B0604020202020204" pitchFamily="34" charset="0"/>
                <a:cs typeface="Arial" panose="020B0604020202020204" pitchFamily="34" charset="0"/>
                <a:hlinkClick r:id="rId3"/>
              </a:rPr>
              <a:t>Chavalier d’Eon</a:t>
            </a:r>
            <a:r>
              <a:rPr lang="en-GB" sz="2000" dirty="0">
                <a:latin typeface="Arial" panose="020B0604020202020204" pitchFamily="34" charset="0"/>
                <a:cs typeface="Arial" panose="020B0604020202020204" pitchFamily="34" charset="0"/>
              </a:rPr>
              <a:t> (1728 – 1810), a spy and French Diplomat. During his career he successfully infiltrated the court of Empress Elizabeth of Russia by presenting as a woman. </a:t>
            </a:r>
          </a:p>
          <a:p>
            <a:r>
              <a:rPr lang="en-GB" sz="2000" dirty="0">
                <a:latin typeface="Arial" panose="020B0604020202020204" pitchFamily="34" charset="0"/>
                <a:cs typeface="Arial" panose="020B0604020202020204" pitchFamily="34" charset="0"/>
              </a:rPr>
              <a:t>He is often identified as one of the first examples of a self-identifying trans woman.</a:t>
            </a:r>
          </a:p>
        </p:txBody>
      </p:sp>
      <p:pic>
        <p:nvPicPr>
          <p:cNvPr id="10" name="Picture Placeholder 9" descr="A painting of a person in a hat with a plume of white feathers coming out of the top of it.&#10;">
            <a:extLst>
              <a:ext uri="{FF2B5EF4-FFF2-40B4-BE49-F238E27FC236}">
                <a16:creationId xmlns:a16="http://schemas.microsoft.com/office/drawing/2014/main" id="{B68F172D-6846-97D7-D171-6CC1E422E136}"/>
              </a:ext>
            </a:extLst>
          </p:cNvPr>
          <p:cNvPicPr>
            <a:picLocks noGrp="1" noChangeAspect="1"/>
          </p:cNvPicPr>
          <p:nvPr>
            <p:ph type="pic" sz="quarter" idx="10"/>
          </p:nvPr>
        </p:nvPicPr>
        <p:blipFill>
          <a:blip r:embed="rId4"/>
          <a:srcRect t="2681" b="2681"/>
          <a:stretch>
            <a:fillRect/>
          </a:stretch>
        </p:blipFill>
        <p:spPr/>
      </p:pic>
      <p:pic>
        <p:nvPicPr>
          <p:cNvPr id="7" name="Picture 2" descr="A monument in a park&#10;&#10;">
            <a:extLst>
              <a:ext uri="{FF2B5EF4-FFF2-40B4-BE49-F238E27FC236}">
                <a16:creationId xmlns:a16="http://schemas.microsoft.com/office/drawing/2014/main" id="{B473D2CC-B07E-64E8-B69E-62C0E96E93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90"/>
          <a:stretch/>
        </p:blipFill>
        <p:spPr bwMode="auto">
          <a:xfrm>
            <a:off x="6685888" y="0"/>
            <a:ext cx="5124226" cy="684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4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11</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Amelia Edwards’ Grave, Bristol</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gravestone of 19th Century Egyptologist and writer </a:t>
            </a:r>
            <a:r>
              <a:rPr lang="en-GB" sz="2000" dirty="0">
                <a:latin typeface="Arial" panose="020B0604020202020204" pitchFamily="34" charset="0"/>
                <a:cs typeface="Arial" panose="020B0604020202020204" pitchFamily="34" charset="0"/>
                <a:hlinkClick r:id="rId3"/>
              </a:rPr>
              <a:t>Amelia Edwards</a:t>
            </a:r>
            <a:r>
              <a:rPr lang="en-GB" sz="2000" dirty="0">
                <a:latin typeface="Arial" panose="020B0604020202020204" pitchFamily="34" charset="0"/>
                <a:cs typeface="Arial" panose="020B0604020202020204" pitchFamily="34" charset="0"/>
              </a:rPr>
              <a:t> is in St Mary's Churchyard in Bristol.</a:t>
            </a:r>
            <a:r>
              <a:rPr lang="en-GB" sz="2000" baseline="0" dirty="0">
                <a:latin typeface="Arial" panose="020B0604020202020204" pitchFamily="34" charset="0"/>
                <a:cs typeface="Arial" panose="020B0604020202020204" pitchFamily="34" charset="0"/>
              </a:rPr>
              <a:t> She is buried </a:t>
            </a:r>
            <a:r>
              <a:rPr lang="en-GB" sz="2000" dirty="0">
                <a:latin typeface="Arial" panose="020B0604020202020204" pitchFamily="34" charset="0"/>
                <a:cs typeface="Arial" panose="020B0604020202020204" pitchFamily="34" charset="0"/>
              </a:rPr>
              <a:t>next to her ‘beloved friend’ Ellen </a:t>
            </a:r>
            <a:r>
              <a:rPr lang="en-GB" sz="2000" dirty="0" err="1">
                <a:latin typeface="Arial" panose="020B0604020202020204" pitchFamily="34" charset="0"/>
                <a:cs typeface="Arial" panose="020B0604020202020204" pitchFamily="34" charset="0"/>
              </a:rPr>
              <a:t>Braysher</a:t>
            </a:r>
            <a:r>
              <a:rPr lang="en-GB" sz="2000" baseline="0" dirty="0">
                <a:latin typeface="Arial" panose="020B0604020202020204" pitchFamily="34" charset="0"/>
                <a:cs typeface="Arial" panose="020B0604020202020204" pitchFamily="34" charset="0"/>
              </a:rPr>
              <a:t> and Ellen’s daughter Sarah. The ankh (Egyptian symbol of life) was added in honour of her love of Egypt.</a:t>
            </a:r>
          </a:p>
          <a:p>
            <a:r>
              <a:rPr lang="en-GB" sz="2000" dirty="0">
                <a:latin typeface="Arial" panose="020B0604020202020204" pitchFamily="34" charset="0"/>
                <a:cs typeface="Arial" panose="020B0604020202020204" pitchFamily="34" charset="0"/>
              </a:rPr>
              <a:t>Her particular concern at the neglect of ancient monuments in Egypt led her to actively campaign for their scientific excavation and protection, resulting in the formation of the Egypt Exploration Fund (later the Egypt Exploration Society) on 27th March 1882.</a:t>
            </a:r>
          </a:p>
        </p:txBody>
      </p:sp>
      <p:pic>
        <p:nvPicPr>
          <p:cNvPr id="10" name="Picture Placeholder 9" descr="A stone obelisk and Egyptian 'ankh' on a grave.">
            <a:extLst>
              <a:ext uri="{FF2B5EF4-FFF2-40B4-BE49-F238E27FC236}">
                <a16:creationId xmlns:a16="http://schemas.microsoft.com/office/drawing/2014/main" id="{A05A46B0-EFF0-9BDF-CFCA-22EF43721E64}"/>
              </a:ext>
            </a:extLst>
          </p:cNvPr>
          <p:cNvPicPr>
            <a:picLocks noGrp="1" noChangeAspect="1"/>
          </p:cNvPicPr>
          <p:nvPr>
            <p:ph type="pic" sz="quarter" idx="10"/>
          </p:nvPr>
        </p:nvPicPr>
        <p:blipFill>
          <a:blip r:embed="rId4"/>
          <a:srcRect t="7769" b="7769"/>
          <a:stretch>
            <a:fillRect/>
          </a:stretch>
        </p:blipFill>
        <p:spPr/>
      </p:pic>
      <p:pic>
        <p:nvPicPr>
          <p:cNvPr id="6" name="Picture 2" descr="A black and white close-up photo of an Edwardian lady&#10;&#10;">
            <a:extLst>
              <a:ext uri="{FF2B5EF4-FFF2-40B4-BE49-F238E27FC236}">
                <a16:creationId xmlns:a16="http://schemas.microsoft.com/office/drawing/2014/main" id="{E3E45F5F-B0C8-C635-D027-D480105143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743"/>
          <a:stretch/>
        </p:blipFill>
        <p:spPr bwMode="auto">
          <a:xfrm>
            <a:off x="6813176" y="-14109"/>
            <a:ext cx="4661647" cy="687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CC92-4ADC-F434-75B5-1BA3025BF50B}"/>
              </a:ext>
            </a:extLst>
          </p:cNvPr>
          <p:cNvSpPr>
            <a:spLocks noGrp="1"/>
          </p:cNvSpPr>
          <p:nvPr>
            <p:ph type="title"/>
          </p:nvPr>
        </p:nvSpPr>
        <p:spPr/>
        <p:txBody>
          <a:bodyPr/>
          <a:lstStyle/>
          <a:p>
            <a:r>
              <a:rPr lang="en-US" dirty="0"/>
              <a:t>Research Task </a:t>
            </a:r>
            <a:r>
              <a:rPr lang="en-US" dirty="0">
                <a:solidFill>
                  <a:schemeClr val="bg1"/>
                </a:solidFill>
              </a:rPr>
              <a:t>3</a:t>
            </a:r>
          </a:p>
        </p:txBody>
      </p:sp>
      <p:sp>
        <p:nvSpPr>
          <p:cNvPr id="3" name="Content Placeholder 2">
            <a:extLst>
              <a:ext uri="{FF2B5EF4-FFF2-40B4-BE49-F238E27FC236}">
                <a16:creationId xmlns:a16="http://schemas.microsoft.com/office/drawing/2014/main" id="{30469CFA-F96E-72C6-EF12-C517DFBB9BC1}"/>
              </a:ext>
            </a:extLst>
          </p:cNvPr>
          <p:cNvSpPr>
            <a:spLocks noGrp="1"/>
          </p:cNvSpPr>
          <p:nvPr>
            <p:ph idx="1"/>
          </p:nvPr>
        </p:nvSpPr>
        <p:spPr>
          <a:xfrm>
            <a:off x="588839" y="1341152"/>
            <a:ext cx="5022886" cy="5022630"/>
          </a:xfrm>
        </p:spPr>
        <p:txBody>
          <a:bodyPr/>
          <a:lstStyle/>
          <a:p>
            <a:r>
              <a:rPr lang="en-GB" sz="2400" dirty="0">
                <a:latin typeface="Arial" panose="020B0604020202020204" pitchFamily="34" charset="0"/>
                <a:cs typeface="Arial" panose="020B0604020202020204" pitchFamily="34" charset="0"/>
              </a:rPr>
              <a:t>Try to find any other LGBTQI monuments in England.</a:t>
            </a:r>
          </a:p>
          <a:p>
            <a:r>
              <a:rPr lang="en-GB" sz="2400" b="1" dirty="0">
                <a:latin typeface="Arial" panose="020B0604020202020204" pitchFamily="34" charset="0"/>
                <a:cs typeface="Arial" panose="020B0604020202020204" pitchFamily="34" charset="0"/>
              </a:rPr>
              <a:t>Did you find any more?</a:t>
            </a:r>
          </a:p>
          <a:p>
            <a:pPr lvl="0"/>
            <a:r>
              <a:rPr lang="en-GB" sz="2400" b="1" dirty="0">
                <a:latin typeface="Arial" panose="020B0604020202020204" pitchFamily="34" charset="0"/>
                <a:cs typeface="Arial" panose="020B0604020202020204" pitchFamily="34" charset="0"/>
              </a:rPr>
              <a:t>Why have these stories been less told?</a:t>
            </a:r>
          </a:p>
          <a:p>
            <a:pPr lvl="0"/>
            <a:r>
              <a:rPr lang="en-GB" sz="2400" b="1" dirty="0">
                <a:solidFill>
                  <a:prstClr val="black"/>
                </a:solidFill>
                <a:latin typeface="Arial" panose="020B0604020202020204" pitchFamily="34" charset="0"/>
                <a:cs typeface="Arial" panose="020B0604020202020204" pitchFamily="34" charset="0"/>
              </a:rPr>
              <a:t>Might the story of LGBTQI people from history be part of a ‘hidden history’? </a:t>
            </a:r>
          </a:p>
          <a:p>
            <a:pPr lvl="0"/>
            <a:r>
              <a:rPr lang="en-GB" sz="2400" b="1" dirty="0">
                <a:solidFill>
                  <a:prstClr val="black"/>
                </a:solidFill>
                <a:latin typeface="Arial" panose="020B0604020202020204" pitchFamily="34" charset="0"/>
                <a:cs typeface="Arial" panose="020B0604020202020204" pitchFamily="34" charset="0"/>
              </a:rPr>
              <a:t>Should more effort be put into uncovering these ‘hidden histories’ and telling their stories?</a:t>
            </a:r>
            <a:endParaRPr lang="en-GB" sz="2400" b="1" dirty="0">
              <a:latin typeface="Arial" panose="020B0604020202020204" pitchFamily="34" charset="0"/>
              <a:cs typeface="Arial" panose="020B0604020202020204" pitchFamily="34" charset="0"/>
            </a:endParaRPr>
          </a:p>
          <a:p>
            <a:endParaRPr lang="en-US" dirty="0"/>
          </a:p>
        </p:txBody>
      </p:sp>
      <p:pic>
        <p:nvPicPr>
          <p:cNvPr id="5" name="Picture 4" descr="A map of England with different coloured counties&#10;&#10;">
            <a:extLst>
              <a:ext uri="{FF2B5EF4-FFF2-40B4-BE49-F238E27FC236}">
                <a16:creationId xmlns:a16="http://schemas.microsoft.com/office/drawing/2014/main" id="{7FAC7D65-E08C-7381-92A1-A76856967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493" y="510501"/>
            <a:ext cx="5459380" cy="5022629"/>
          </a:xfrm>
          <a:prstGeom prst="rect">
            <a:avLst/>
          </a:prstGeom>
        </p:spPr>
      </p:pic>
      <p:grpSp>
        <p:nvGrpSpPr>
          <p:cNvPr id="4" name="Research Character">
            <a:extLst>
              <a:ext uri="{FF2B5EF4-FFF2-40B4-BE49-F238E27FC236}">
                <a16:creationId xmlns:a16="http://schemas.microsoft.com/office/drawing/2014/main" id="{28064F03-D326-8A78-86E0-A3E13A6BE225}"/>
              </a:ext>
              <a:ext uri="{C183D7F6-B498-43B3-948B-1728B52AA6E4}">
                <adec:decorative xmlns:adec="http://schemas.microsoft.com/office/drawing/2017/decorative" val="1"/>
              </a:ext>
            </a:extLst>
          </p:cNvPr>
          <p:cNvGrpSpPr/>
          <p:nvPr/>
        </p:nvGrpSpPr>
        <p:grpSpPr>
          <a:xfrm>
            <a:off x="9407099" y="4337253"/>
            <a:ext cx="2269595" cy="2341843"/>
            <a:chOff x="7823486" y="378506"/>
            <a:chExt cx="2889756" cy="2981745"/>
          </a:xfrm>
        </p:grpSpPr>
        <p:sp>
          <p:nvSpPr>
            <p:cNvPr id="6" name="Washi">
              <a:extLst>
                <a:ext uri="{FF2B5EF4-FFF2-40B4-BE49-F238E27FC236}">
                  <a16:creationId xmlns:a16="http://schemas.microsoft.com/office/drawing/2014/main" id="{CDFE705B-F726-F1DB-DA5C-76E83D8EE7E6}"/>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3D5558C9-232A-15AB-3AF8-94D91288F4B8}"/>
                </a:ext>
              </a:extLst>
            </p:cNvPr>
            <p:cNvSpPr txBox="1">
              <a:spLocks/>
            </p:cNvSpPr>
            <p:nvPr/>
          </p:nvSpPr>
          <p:spPr>
            <a:xfrm rot="21383919">
              <a:off x="7823486" y="564933"/>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8" name="Icon" descr="Research character icon">
              <a:extLst>
                <a:ext uri="{FF2B5EF4-FFF2-40B4-BE49-F238E27FC236}">
                  <a16:creationId xmlns:a16="http://schemas.microsoft.com/office/drawing/2014/main" id="{85349155-9CDB-CD3C-7428-8578408A7EF2}"/>
                </a:ext>
              </a:extLst>
            </p:cNvPr>
            <p:cNvPicPr>
              <a:picLocks noChangeAspect="1"/>
            </p:cNvPicPr>
            <p:nvPr/>
          </p:nvPicPr>
          <p:blipFill>
            <a:blip r:embed="rId6"/>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36755600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CC92-4ADC-F434-75B5-1BA3025BF50B}"/>
              </a:ext>
            </a:extLst>
          </p:cNvPr>
          <p:cNvSpPr>
            <a:spLocks noGrp="1"/>
          </p:cNvSpPr>
          <p:nvPr>
            <p:ph type="title"/>
          </p:nvPr>
        </p:nvSpPr>
        <p:spPr/>
        <p:txBody>
          <a:bodyPr/>
          <a:lstStyle/>
          <a:p>
            <a:r>
              <a:rPr lang="en-US" dirty="0"/>
              <a:t>Research Task </a:t>
            </a:r>
            <a:r>
              <a:rPr lang="en-US" dirty="0">
                <a:solidFill>
                  <a:schemeClr val="bg1"/>
                </a:solidFill>
              </a:rPr>
              <a:t>4</a:t>
            </a:r>
          </a:p>
        </p:txBody>
      </p:sp>
      <p:sp>
        <p:nvSpPr>
          <p:cNvPr id="3" name="Content Placeholder 2">
            <a:extLst>
              <a:ext uri="{FF2B5EF4-FFF2-40B4-BE49-F238E27FC236}">
                <a16:creationId xmlns:a16="http://schemas.microsoft.com/office/drawing/2014/main" id="{30469CFA-F96E-72C6-EF12-C517DFBB9BC1}"/>
              </a:ext>
            </a:extLst>
          </p:cNvPr>
          <p:cNvSpPr>
            <a:spLocks noGrp="1"/>
          </p:cNvSpPr>
          <p:nvPr>
            <p:ph idx="1"/>
          </p:nvPr>
        </p:nvSpPr>
        <p:spPr>
          <a:xfrm>
            <a:off x="548640" y="1470244"/>
            <a:ext cx="5022886" cy="5022630"/>
          </a:xfrm>
        </p:spPr>
        <p:txBody>
          <a:bodyPr/>
          <a:lstStyle/>
          <a:p>
            <a:r>
              <a:rPr lang="en-GB" sz="2000" b="1" dirty="0">
                <a:latin typeface="Arial" panose="020B0604020202020204" pitchFamily="34" charset="0"/>
                <a:cs typeface="Arial" panose="020B0604020202020204" pitchFamily="34" charset="0"/>
              </a:rPr>
              <a:t>Hidden Histories</a:t>
            </a:r>
          </a:p>
          <a:p>
            <a:r>
              <a:rPr lang="en-GB" sz="2000" dirty="0">
                <a:latin typeface="Arial" panose="020B0604020202020204" pitchFamily="34" charset="0"/>
                <a:cs typeface="Arial" panose="020B0604020202020204" pitchFamily="34" charset="0"/>
              </a:rPr>
              <a:t>Research and write short sentences about the life and career of Alan Turing or any of the LGBTQI figures you’ve learnt about. </a:t>
            </a:r>
          </a:p>
          <a:p>
            <a:r>
              <a:rPr lang="en-GB" sz="2000" dirty="0">
                <a:latin typeface="Arial" panose="020B0604020202020204" pitchFamily="34" charset="0"/>
                <a:cs typeface="Arial" panose="020B0604020202020204" pitchFamily="34" charset="0"/>
              </a:rPr>
              <a:t>Then create your own encrypted messages (hidden histories) by using the code on the cypher. </a:t>
            </a:r>
          </a:p>
          <a:p>
            <a:r>
              <a:rPr lang="en-GB" sz="2000" dirty="0">
                <a:latin typeface="Arial" panose="020B0604020202020204" pitchFamily="34" charset="0"/>
                <a:cs typeface="Arial" panose="020B0604020202020204" pitchFamily="34" charset="0"/>
              </a:rPr>
              <a:t>Swap your encrypted message with someone else in the class, so they can break the code and uncover the information.</a:t>
            </a:r>
          </a:p>
          <a:p>
            <a:r>
              <a:rPr lang="en-GB" sz="2000" dirty="0">
                <a:latin typeface="Arial" panose="020B0604020202020204" pitchFamily="34" charset="0"/>
                <a:cs typeface="Arial" panose="020B0604020202020204" pitchFamily="34" charset="0"/>
              </a:rPr>
              <a:t>Discuss the things done by these people and how they are reflected in the monuments.</a:t>
            </a:r>
          </a:p>
        </p:txBody>
      </p:sp>
      <p:pic>
        <p:nvPicPr>
          <p:cNvPr id="4" name="Picture 3" descr="two concentric circles each contaning the letters of the alphabet in order. The outer circle starts with A athe top and reads around to the right. The inner circle starts with the letter D under the A and continues around to the right ending with letter C under the Z of the outer circle." title="A cypher maker for use with children">
            <a:extLst>
              <a:ext uri="{FF2B5EF4-FFF2-40B4-BE49-F238E27FC236}">
                <a16:creationId xmlns:a16="http://schemas.microsoft.com/office/drawing/2014/main" id="{1DCE9224-FF6E-DE29-3D91-B05AFFA2D5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20270"/>
            <a:ext cx="4858512" cy="4858512"/>
          </a:xfrm>
          <a:prstGeom prst="rect">
            <a:avLst/>
          </a:prstGeom>
          <a:noFill/>
          <a:ln>
            <a:noFill/>
          </a:ln>
        </p:spPr>
      </p:pic>
      <p:grpSp>
        <p:nvGrpSpPr>
          <p:cNvPr id="5" name="Research Character">
            <a:extLst>
              <a:ext uri="{FF2B5EF4-FFF2-40B4-BE49-F238E27FC236}">
                <a16:creationId xmlns:a16="http://schemas.microsoft.com/office/drawing/2014/main" id="{91A61719-78EC-5EA1-2C4E-561421E4DC72}"/>
              </a:ext>
              <a:ext uri="{C183D7F6-B498-43B3-948B-1728B52AA6E4}">
                <adec:decorative xmlns:adec="http://schemas.microsoft.com/office/drawing/2017/decorative" val="1"/>
              </a:ext>
            </a:extLst>
          </p:cNvPr>
          <p:cNvGrpSpPr/>
          <p:nvPr/>
        </p:nvGrpSpPr>
        <p:grpSpPr>
          <a:xfrm>
            <a:off x="9960141" y="5251108"/>
            <a:ext cx="1518845" cy="1567194"/>
            <a:chOff x="7823486" y="378506"/>
            <a:chExt cx="2889756" cy="2981745"/>
          </a:xfrm>
        </p:grpSpPr>
        <p:sp>
          <p:nvSpPr>
            <p:cNvPr id="6" name="Washi">
              <a:extLst>
                <a:ext uri="{FF2B5EF4-FFF2-40B4-BE49-F238E27FC236}">
                  <a16:creationId xmlns:a16="http://schemas.microsoft.com/office/drawing/2014/main" id="{4E64E2AD-0E2A-8FC7-09AE-A26C252B4C28}"/>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A681F572-009A-DADF-DEA5-80DDEE3BAA59}"/>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8" name="Icon" descr="Research character icon">
              <a:extLst>
                <a:ext uri="{FF2B5EF4-FFF2-40B4-BE49-F238E27FC236}">
                  <a16:creationId xmlns:a16="http://schemas.microsoft.com/office/drawing/2014/main" id="{C9B5C45B-97A1-2714-17E4-0E1A5BA30643}"/>
                </a:ext>
              </a:extLst>
            </p:cNvPr>
            <p:cNvPicPr>
              <a:picLocks noChangeAspect="1"/>
            </p:cNvPicPr>
            <p:nvPr/>
          </p:nvPicPr>
          <p:blipFill>
            <a:blip r:embed="rId6"/>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1158569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CC92-4ADC-F434-75B5-1BA3025BF50B}"/>
              </a:ext>
            </a:extLst>
          </p:cNvPr>
          <p:cNvSpPr>
            <a:spLocks noGrp="1"/>
          </p:cNvSpPr>
          <p:nvPr>
            <p:ph type="title"/>
          </p:nvPr>
        </p:nvSpPr>
        <p:spPr/>
        <p:txBody>
          <a:bodyPr/>
          <a:lstStyle/>
          <a:p>
            <a:r>
              <a:rPr lang="en-US" dirty="0"/>
              <a:t>Research Task </a:t>
            </a:r>
            <a:r>
              <a:rPr lang="en-US" dirty="0">
                <a:solidFill>
                  <a:schemeClr val="bg1"/>
                </a:solidFill>
              </a:rPr>
              <a:t>5</a:t>
            </a:r>
          </a:p>
        </p:txBody>
      </p:sp>
      <p:sp>
        <p:nvSpPr>
          <p:cNvPr id="3" name="Content Placeholder 2">
            <a:extLst>
              <a:ext uri="{FF2B5EF4-FFF2-40B4-BE49-F238E27FC236}">
                <a16:creationId xmlns:a16="http://schemas.microsoft.com/office/drawing/2014/main" id="{30469CFA-F96E-72C6-EF12-C517DFBB9BC1}"/>
              </a:ext>
            </a:extLst>
          </p:cNvPr>
          <p:cNvSpPr>
            <a:spLocks noGrp="1"/>
          </p:cNvSpPr>
          <p:nvPr>
            <p:ph idx="1"/>
          </p:nvPr>
        </p:nvSpPr>
        <p:spPr>
          <a:xfrm>
            <a:off x="448352" y="1184084"/>
            <a:ext cx="5022886" cy="5022630"/>
          </a:xfrm>
        </p:spPr>
        <p:txBody>
          <a:bodyPr/>
          <a:lstStyle/>
          <a:p>
            <a:r>
              <a:rPr lang="en-GB" sz="2000" b="1" dirty="0">
                <a:latin typeface="Arial" panose="020B0604020202020204" pitchFamily="34" charset="0"/>
                <a:cs typeface="Arial" panose="020B0604020202020204" pitchFamily="34" charset="0"/>
              </a:rPr>
              <a:t>Talking Statues</a:t>
            </a:r>
          </a:p>
          <a:p>
            <a:r>
              <a:rPr lang="en-GB" sz="2000" dirty="0">
                <a:latin typeface="Arial" panose="020B0604020202020204" pitchFamily="34" charset="0"/>
                <a:cs typeface="Arial" panose="020B0604020202020204" pitchFamily="34" charset="0"/>
              </a:rPr>
              <a:t>The project ‘</a:t>
            </a:r>
            <a:r>
              <a:rPr lang="en-GB" sz="2000" dirty="0">
                <a:latin typeface="Arial" panose="020B0604020202020204" pitchFamily="34" charset="0"/>
                <a:cs typeface="Arial" panose="020B0604020202020204" pitchFamily="34" charset="0"/>
                <a:hlinkClick r:id="rId3"/>
              </a:rPr>
              <a:t>Talking Statues</a:t>
            </a:r>
            <a:r>
              <a:rPr lang="en-GB" sz="2000" dirty="0">
                <a:latin typeface="Arial" panose="020B0604020202020204" pitchFamily="34" charset="0"/>
                <a:cs typeface="Arial" panose="020B0604020202020204" pitchFamily="34" charset="0"/>
              </a:rPr>
              <a:t>’ aims to give voice to statues and sculptures all over England, including Alan Turing. </a:t>
            </a:r>
          </a:p>
          <a:p>
            <a:r>
              <a:rPr lang="en-GB" sz="2000" dirty="0">
                <a:latin typeface="Arial" panose="020B0604020202020204" pitchFamily="34" charset="0"/>
                <a:cs typeface="Arial" panose="020B0604020202020204" pitchFamily="34" charset="0"/>
              </a:rPr>
              <a:t>Choose a monument, memorial or sculpture and then write a short script as if the people or person were/was speaking to an audience. </a:t>
            </a:r>
            <a:r>
              <a:rPr lang="en-GB" sz="2000" b="1" dirty="0">
                <a:latin typeface="Arial" panose="020B0604020202020204" pitchFamily="34" charset="0"/>
                <a:cs typeface="Arial" panose="020B0604020202020204" pitchFamily="34" charset="0"/>
              </a:rPr>
              <a:t>What would they say, what would they tell you if they could speak? </a:t>
            </a:r>
          </a:p>
          <a:p>
            <a:r>
              <a:rPr lang="en-GB" sz="2000" dirty="0">
                <a:latin typeface="Arial" panose="020B0604020202020204" pitchFamily="34" charset="0"/>
                <a:cs typeface="Arial" panose="020B0604020202020204" pitchFamily="34" charset="0"/>
              </a:rPr>
              <a:t>Record your scripts and listen to them as a class together, exploring the theme of giving a voice to people who haven’t had one before. </a:t>
            </a:r>
            <a:r>
              <a:rPr lang="en-GB" sz="2000" b="1" dirty="0">
                <a:latin typeface="Arial" panose="020B0604020202020204" pitchFamily="34" charset="0"/>
                <a:cs typeface="Arial" panose="020B0604020202020204" pitchFamily="34" charset="0"/>
              </a:rPr>
              <a:t>Why is it important to give a voice to people who haven’t had one before?</a:t>
            </a:r>
          </a:p>
        </p:txBody>
      </p:sp>
      <p:pic>
        <p:nvPicPr>
          <p:cNvPr id="5" name="Picture 2">
            <a:hlinkClick r:id="rId3"/>
            <a:extLst>
              <a:ext uri="{FF2B5EF4-FFF2-40B4-BE49-F238E27FC236}">
                <a16:creationId xmlns:a16="http://schemas.microsoft.com/office/drawing/2014/main" id="{5BA474FF-5DB6-3F85-9942-DBF160F0B70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70" t="8488" r="36451" b="4683"/>
          <a:stretch/>
        </p:blipFill>
        <p:spPr bwMode="auto">
          <a:xfrm>
            <a:off x="6343277" y="720270"/>
            <a:ext cx="4282051" cy="559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Research Character">
            <a:extLst>
              <a:ext uri="{FF2B5EF4-FFF2-40B4-BE49-F238E27FC236}">
                <a16:creationId xmlns:a16="http://schemas.microsoft.com/office/drawing/2014/main" id="{F13782DB-C9BE-13DB-677C-3266CDDEF087}"/>
              </a:ext>
              <a:ext uri="{C183D7F6-B498-43B3-948B-1728B52AA6E4}">
                <adec:decorative xmlns:adec="http://schemas.microsoft.com/office/drawing/2017/decorative" val="1"/>
              </a:ext>
            </a:extLst>
          </p:cNvPr>
          <p:cNvGrpSpPr/>
          <p:nvPr/>
        </p:nvGrpSpPr>
        <p:grpSpPr>
          <a:xfrm>
            <a:off x="9960141" y="5251108"/>
            <a:ext cx="1518845" cy="1567194"/>
            <a:chOff x="7823486" y="378506"/>
            <a:chExt cx="2889756" cy="2981745"/>
          </a:xfrm>
        </p:grpSpPr>
        <p:sp>
          <p:nvSpPr>
            <p:cNvPr id="10" name="Washi">
              <a:extLst>
                <a:ext uri="{FF2B5EF4-FFF2-40B4-BE49-F238E27FC236}">
                  <a16:creationId xmlns:a16="http://schemas.microsoft.com/office/drawing/2014/main" id="{995B2BED-06E0-8D0B-14CC-36801985E45B}"/>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6E7DB280-0803-D603-A550-A7870968CF60}"/>
                </a:ext>
              </a:extLst>
            </p:cNvPr>
            <p:cNvSpPr txBox="1">
              <a:spLocks/>
            </p:cNvSpPr>
            <p:nvPr/>
          </p:nvSpPr>
          <p:spPr>
            <a:xfrm rot="21383919">
              <a:off x="7823486" y="564933"/>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2" name="Icon" descr="Research character icon">
              <a:extLst>
                <a:ext uri="{FF2B5EF4-FFF2-40B4-BE49-F238E27FC236}">
                  <a16:creationId xmlns:a16="http://schemas.microsoft.com/office/drawing/2014/main" id="{A1F9F4BC-EDA3-4FB5-3AB9-008B185EC552}"/>
                </a:ext>
              </a:extLst>
            </p:cNvPr>
            <p:cNvPicPr>
              <a:picLocks noChangeAspect="1"/>
            </p:cNvPicPr>
            <p:nvPr/>
          </p:nvPicPr>
          <p:blipFill>
            <a:blip r:embed="rId7"/>
            <a:stretch>
              <a:fillRect/>
            </a:stretch>
          </p:blipFill>
          <p:spPr>
            <a:xfrm>
              <a:off x="7972927" y="876582"/>
              <a:ext cx="2740315" cy="2483669"/>
            </a:xfrm>
            <a:prstGeom prst="rect">
              <a:avLst/>
            </a:prstGeom>
          </p:spPr>
        </p:pic>
      </p:grpSp>
    </p:spTree>
    <p:extLst>
      <p:ext uri="{BB962C8B-B14F-4D97-AF65-F5344CB8AC3E}">
        <p14:creationId xmlns:p14="http://schemas.microsoft.com/office/powerpoint/2010/main" val="2360815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83CA-0654-8F38-4B21-D56A43F14B5C}"/>
              </a:ext>
            </a:extLst>
          </p:cNvPr>
          <p:cNvSpPr>
            <a:spLocks noGrp="1"/>
          </p:cNvSpPr>
          <p:nvPr>
            <p:ph type="title"/>
          </p:nvPr>
        </p:nvSpPr>
        <p:spPr/>
        <p:txBody>
          <a:bodyPr>
            <a:noAutofit/>
          </a:bodyPr>
          <a:lstStyle/>
          <a:p>
            <a:r>
              <a:rPr lang="en-US" dirty="0"/>
              <a:t>6. Ethnic Diversity </a:t>
            </a:r>
            <a:r>
              <a:rPr lang="en-US" dirty="0">
                <a:solidFill>
                  <a:schemeClr val="bg1"/>
                </a:solidFill>
              </a:rPr>
              <a:t>1</a:t>
            </a:r>
          </a:p>
        </p:txBody>
      </p:sp>
      <p:pic>
        <p:nvPicPr>
          <p:cNvPr id="4" name="Picture 11" descr="Decorative shape">
            <a:extLst>
              <a:ext uri="{FF2B5EF4-FFF2-40B4-BE49-F238E27FC236}">
                <a16:creationId xmlns:a16="http://schemas.microsoft.com/office/drawing/2014/main" id="{65C5B6AA-A9F0-A329-1589-03F20E621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1475" y="1075414"/>
            <a:ext cx="10408035" cy="5417460"/>
          </a:xfrm>
          <a:prstGeom prst="rect">
            <a:avLst/>
          </a:prstGeom>
        </p:spPr>
      </p:pic>
      <p:sp>
        <p:nvSpPr>
          <p:cNvPr id="3" name="Content Placeholder 2">
            <a:extLst>
              <a:ext uri="{FF2B5EF4-FFF2-40B4-BE49-F238E27FC236}">
                <a16:creationId xmlns:a16="http://schemas.microsoft.com/office/drawing/2014/main" id="{4F8DCD24-9C4A-7BB0-A9AB-FCCE4C261E97}"/>
              </a:ext>
            </a:extLst>
          </p:cNvPr>
          <p:cNvSpPr>
            <a:spLocks noGrp="1"/>
          </p:cNvSpPr>
          <p:nvPr>
            <p:ph idx="1"/>
          </p:nvPr>
        </p:nvSpPr>
        <p:spPr>
          <a:xfrm>
            <a:off x="1132490" y="1785702"/>
            <a:ext cx="9374798" cy="4707171"/>
          </a:xfrm>
        </p:spPr>
        <p:txBody>
          <a:bodyPr/>
          <a:lstStyle/>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How can we learn about the history of ethnically diverse people in the UK by looking at statues and monuments dedicated to hidden/forgotten histories? </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Why is it important to commemorate</a:t>
            </a:r>
            <a:r>
              <a:rPr lang="en-GB" sz="2400" dirty="0">
                <a:latin typeface="Arial" panose="020B0604020202020204" pitchFamily="34" charset="0"/>
                <a:cs typeface="Arial" panose="020B0604020202020204" pitchFamily="34" charset="0"/>
              </a:rPr>
              <a:t> England’s </a:t>
            </a:r>
            <a:r>
              <a:rPr lang="en-GB" sz="2400" dirty="0">
                <a:solidFill>
                  <a:prstClr val="black"/>
                </a:solidFill>
                <a:latin typeface="Arial" panose="020B0604020202020204" pitchFamily="34" charset="0"/>
                <a:cs typeface="Arial" panose="020B0604020202020204" pitchFamily="34" charset="0"/>
              </a:rPr>
              <a:t>ethnic diversity?</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inspired Yinka </a:t>
            </a:r>
            <a:r>
              <a:rPr lang="en-GB" sz="2400" dirty="0" err="1">
                <a:solidFill>
                  <a:prstClr val="black"/>
                </a:solidFill>
                <a:latin typeface="Arial" panose="020B0604020202020204" pitchFamily="34" charset="0"/>
                <a:cs typeface="Arial" panose="020B0604020202020204" pitchFamily="34" charset="0"/>
              </a:rPr>
              <a:t>Shonibare</a:t>
            </a:r>
            <a:r>
              <a:rPr lang="en-GB" sz="2400" dirty="0">
                <a:solidFill>
                  <a:prstClr val="black"/>
                </a:solidFill>
                <a:latin typeface="Arial" panose="020B0604020202020204" pitchFamily="34" charset="0"/>
                <a:cs typeface="Arial" panose="020B0604020202020204" pitchFamily="34" charset="0"/>
              </a:rPr>
              <a:t> to make an artwork about Nelson’s Ship HMS Victory? </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How can history be represented in art? Is this a powerful way to tell stories? Why, or why not?</a:t>
            </a:r>
          </a:p>
          <a:p>
            <a:pPr marL="342900" lvl="0" indent="-342900">
              <a:buFont typeface="Arial" panose="020B0604020202020204" pitchFamily="34" charset="0"/>
              <a:buChar char="•"/>
            </a:pPr>
            <a:endParaRPr lang="en-GB" sz="24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1101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41D41-B7B8-8B64-8E66-50E6110FC0AE}"/>
              </a:ext>
            </a:extLst>
          </p:cNvPr>
          <p:cNvSpPr>
            <a:spLocks noGrp="1"/>
          </p:cNvSpPr>
          <p:nvPr>
            <p:ph type="title"/>
          </p:nvPr>
        </p:nvSpPr>
        <p:spPr/>
        <p:txBody>
          <a:bodyPr/>
          <a:lstStyle/>
          <a:p>
            <a:r>
              <a:rPr lang="en-US" dirty="0"/>
              <a:t>6. Ethnic Diversity </a:t>
            </a:r>
            <a:r>
              <a:rPr lang="en-US" dirty="0">
                <a:solidFill>
                  <a:schemeClr val="bg1"/>
                </a:solidFill>
              </a:rPr>
              <a:t>2</a:t>
            </a:r>
          </a:p>
        </p:txBody>
      </p:sp>
      <p:pic>
        <p:nvPicPr>
          <p:cNvPr id="4" name="Picture 2" descr="A ship in a bottle on a pedestal&#10;&#10;">
            <a:extLst>
              <a:ext uri="{FF2B5EF4-FFF2-40B4-BE49-F238E27FC236}">
                <a16:creationId xmlns:a16="http://schemas.microsoft.com/office/drawing/2014/main" id="{621BFFDB-03D7-3AC2-4FDF-24EB796406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856" y="1281574"/>
            <a:ext cx="7313274" cy="51528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0181164-1FD2-0CD2-C659-A1EA448A3E29}"/>
              </a:ext>
              <a:ext uri="{C183D7F6-B498-43B3-948B-1728B52AA6E4}">
                <adec:decorative xmlns:adec="http://schemas.microsoft.com/office/drawing/2017/decorative" val="1"/>
              </a:ext>
            </a:extLst>
          </p:cNvPr>
          <p:cNvGrpSpPr/>
          <p:nvPr/>
        </p:nvGrpSpPr>
        <p:grpSpPr>
          <a:xfrm>
            <a:off x="2463319" y="2280394"/>
            <a:ext cx="5453454" cy="2106240"/>
            <a:chOff x="1711141" y="3429000"/>
            <a:chExt cx="4661059" cy="1800200"/>
          </a:xfrm>
        </p:grpSpPr>
        <p:cxnSp>
          <p:nvCxnSpPr>
            <p:cNvPr id="6" name="Straight Arrow Connector 5">
              <a:extLst>
                <a:ext uri="{FF2B5EF4-FFF2-40B4-BE49-F238E27FC236}">
                  <a16:creationId xmlns:a16="http://schemas.microsoft.com/office/drawing/2014/main" id="{866B704E-3305-2705-5488-06148A04D4EA}"/>
                </a:ext>
              </a:extLst>
            </p:cNvPr>
            <p:cNvCxnSpPr/>
            <p:nvPr/>
          </p:nvCxnSpPr>
          <p:spPr>
            <a:xfrm flipV="1">
              <a:off x="2699792" y="4632250"/>
              <a:ext cx="3672408" cy="596950"/>
            </a:xfrm>
            <a:prstGeom prst="straightConnector1">
              <a:avLst/>
            </a:prstGeom>
            <a:ln w="508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6B39E3-EFAC-D172-67E0-93C23AA7C245}"/>
                </a:ext>
              </a:extLst>
            </p:cNvPr>
            <p:cNvCxnSpPr/>
            <p:nvPr/>
          </p:nvCxnSpPr>
          <p:spPr>
            <a:xfrm flipH="1" flipV="1">
              <a:off x="2690031" y="3429000"/>
              <a:ext cx="9761" cy="1800200"/>
            </a:xfrm>
            <a:prstGeom prst="straightConnector1">
              <a:avLst/>
            </a:prstGeom>
            <a:ln w="508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2394D1-F195-AD21-621C-EF552700050E}"/>
                </a:ext>
              </a:extLst>
            </p:cNvPr>
            <p:cNvSpPr txBox="1"/>
            <p:nvPr/>
          </p:nvSpPr>
          <p:spPr>
            <a:xfrm>
              <a:off x="1711141" y="3429000"/>
              <a:ext cx="825867" cy="369332"/>
            </a:xfrm>
            <a:prstGeom prst="rect">
              <a:avLst/>
            </a:prstGeom>
            <a:noFill/>
          </p:spPr>
          <p:txBody>
            <a:bodyPr wrap="none" rtlCol="0">
              <a:spAutoFit/>
            </a:bodyPr>
            <a:lstStyle/>
            <a:p>
              <a:r>
                <a:rPr lang="en-GB" dirty="0">
                  <a:solidFill>
                    <a:srgbClr val="FFFF00"/>
                  </a:solidFill>
                  <a:latin typeface="Arial" panose="020B0604020202020204" pitchFamily="34" charset="0"/>
                  <a:cs typeface="Arial" panose="020B0604020202020204" pitchFamily="34" charset="0"/>
                </a:rPr>
                <a:t>3.25m</a:t>
              </a:r>
            </a:p>
          </p:txBody>
        </p:sp>
        <p:sp>
          <p:nvSpPr>
            <p:cNvPr id="9" name="TextBox 8">
              <a:extLst>
                <a:ext uri="{FF2B5EF4-FFF2-40B4-BE49-F238E27FC236}">
                  <a16:creationId xmlns:a16="http://schemas.microsoft.com/office/drawing/2014/main" id="{6F626510-5F30-F20D-6D58-F7E03D4D8671}"/>
                </a:ext>
              </a:extLst>
            </p:cNvPr>
            <p:cNvSpPr txBox="1"/>
            <p:nvPr/>
          </p:nvSpPr>
          <p:spPr>
            <a:xfrm>
              <a:off x="5866933" y="4850853"/>
              <a:ext cx="505267" cy="369332"/>
            </a:xfrm>
            <a:prstGeom prst="rect">
              <a:avLst/>
            </a:prstGeom>
            <a:noFill/>
          </p:spPr>
          <p:txBody>
            <a:bodyPr wrap="none" rtlCol="0">
              <a:spAutoFit/>
            </a:bodyPr>
            <a:lstStyle/>
            <a:p>
              <a:r>
                <a:rPr lang="en-GB" dirty="0">
                  <a:solidFill>
                    <a:srgbClr val="FFFF00"/>
                  </a:solidFill>
                  <a:latin typeface="Arial" panose="020B0604020202020204" pitchFamily="34" charset="0"/>
                  <a:cs typeface="Arial" panose="020B0604020202020204" pitchFamily="34" charset="0"/>
                </a:rPr>
                <a:t>5m</a:t>
              </a:r>
            </a:p>
          </p:txBody>
        </p:sp>
      </p:grpSp>
      <p:grpSp>
        <p:nvGrpSpPr>
          <p:cNvPr id="11" name="Washi" descr="Washi tape">
            <a:extLst>
              <a:ext uri="{FF2B5EF4-FFF2-40B4-BE49-F238E27FC236}">
                <a16:creationId xmlns:a16="http://schemas.microsoft.com/office/drawing/2014/main" id="{0E73A6C0-48DA-029A-2135-55AA4DA300C8}"/>
              </a:ext>
            </a:extLst>
          </p:cNvPr>
          <p:cNvGrpSpPr/>
          <p:nvPr/>
        </p:nvGrpSpPr>
        <p:grpSpPr>
          <a:xfrm>
            <a:off x="365842" y="5947110"/>
            <a:ext cx="10996612" cy="846151"/>
            <a:chOff x="7726513" y="1541918"/>
            <a:chExt cx="4128877" cy="846151"/>
          </a:xfrm>
        </p:grpSpPr>
        <p:pic>
          <p:nvPicPr>
            <p:cNvPr id="12" name="Picture 11">
              <a:extLst>
                <a:ext uri="{FF2B5EF4-FFF2-40B4-BE49-F238E27FC236}">
                  <a16:creationId xmlns:a16="http://schemas.microsoft.com/office/drawing/2014/main" id="{6EA17887-6E49-0662-B659-4963187237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26513" y="1541918"/>
              <a:ext cx="4128877" cy="846151"/>
            </a:xfrm>
            <a:prstGeom prst="rect">
              <a:avLst/>
            </a:prstGeom>
          </p:spPr>
        </p:pic>
        <p:sp>
          <p:nvSpPr>
            <p:cNvPr id="13" name="Text Placeholder">
              <a:extLst>
                <a:ext uri="{FF2B5EF4-FFF2-40B4-BE49-F238E27FC236}">
                  <a16:creationId xmlns:a16="http://schemas.microsoft.com/office/drawing/2014/main" id="{4F722F8C-028E-A67B-2468-795E5DCF32F3}"/>
                </a:ext>
              </a:extLst>
            </p:cNvPr>
            <p:cNvSpPr txBox="1">
              <a:spLocks/>
            </p:cNvSpPr>
            <p:nvPr/>
          </p:nvSpPr>
          <p:spPr>
            <a:xfrm>
              <a:off x="7772001" y="1696109"/>
              <a:ext cx="3972320" cy="43212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0" dirty="0">
                  <a:latin typeface="Arial" panose="020B0604020202020204" pitchFamily="34" charset="0"/>
                  <a:cs typeface="Arial" panose="020B0604020202020204" pitchFamily="34" charset="0"/>
                </a:rPr>
                <a:t>Nelson’s Ship in a Bottle by Yinka </a:t>
              </a:r>
              <a:r>
                <a:rPr lang="en-GB" sz="2000" b="0" dirty="0" err="1">
                  <a:latin typeface="Arial" panose="020B0604020202020204" pitchFamily="34" charset="0"/>
                  <a:cs typeface="Arial" panose="020B0604020202020204" pitchFamily="34" charset="0"/>
                </a:rPr>
                <a:t>Shonibare</a:t>
              </a:r>
              <a:r>
                <a:rPr lang="en-GB" sz="2000" b="0" dirty="0">
                  <a:latin typeface="Arial" panose="020B0604020202020204" pitchFamily="34" charset="0"/>
                  <a:cs typeface="Arial" panose="020B0604020202020204" pitchFamily="34" charset="0"/>
                </a:rPr>
                <a:t> MBE, Fourth Plinth, Trafalgar Square, London </a:t>
              </a:r>
            </a:p>
          </p:txBody>
        </p:sp>
      </p:grpSp>
    </p:spTree>
    <p:extLst>
      <p:ext uri="{BB962C8B-B14F-4D97-AF65-F5344CB8AC3E}">
        <p14:creationId xmlns:p14="http://schemas.microsoft.com/office/powerpoint/2010/main" val="2435729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E8A4-0F3D-F3B8-70FA-0E6B13C148CD}"/>
              </a:ext>
            </a:extLst>
          </p:cNvPr>
          <p:cNvSpPr>
            <a:spLocks noGrp="1"/>
          </p:cNvSpPr>
          <p:nvPr>
            <p:ph type="title"/>
          </p:nvPr>
        </p:nvSpPr>
        <p:spPr/>
        <p:txBody>
          <a:bodyPr/>
          <a:lstStyle/>
          <a:p>
            <a:r>
              <a:rPr lang="en-US" dirty="0"/>
              <a:t>Activity </a:t>
            </a:r>
            <a:r>
              <a:rPr lang="en-US" dirty="0">
                <a:solidFill>
                  <a:schemeClr val="bg1"/>
                </a:solidFill>
              </a:rPr>
              <a:t>2</a:t>
            </a:r>
            <a:r>
              <a:rPr lang="en-US" dirty="0"/>
              <a:t> </a:t>
            </a:r>
            <a:r>
              <a:rPr lang="en-US" dirty="0">
                <a:solidFill>
                  <a:schemeClr val="bg1"/>
                </a:solidFill>
              </a:rPr>
              <a:t>1</a:t>
            </a:r>
          </a:p>
        </p:txBody>
      </p:sp>
      <p:sp>
        <p:nvSpPr>
          <p:cNvPr id="3" name="Content Placeholder 2">
            <a:extLst>
              <a:ext uri="{FF2B5EF4-FFF2-40B4-BE49-F238E27FC236}">
                <a16:creationId xmlns:a16="http://schemas.microsoft.com/office/drawing/2014/main" id="{7F528B49-4B4A-BD7C-8367-81CEDC94EE3F}"/>
              </a:ext>
            </a:extLst>
          </p:cNvPr>
          <p:cNvSpPr>
            <a:spLocks noGrp="1"/>
          </p:cNvSpPr>
          <p:nvPr>
            <p:ph idx="1"/>
          </p:nvPr>
        </p:nvSpPr>
        <p:spPr>
          <a:xfrm>
            <a:off x="864157" y="2094808"/>
            <a:ext cx="4789630" cy="4398066"/>
          </a:xfrm>
        </p:spPr>
        <p:txBody>
          <a:bodyPr/>
          <a:lstStyle/>
          <a:p>
            <a:r>
              <a:rPr lang="en-GB" b="1" dirty="0">
                <a:latin typeface="Arial" panose="020B0604020202020204" pitchFamily="34" charset="0"/>
                <a:cs typeface="Arial" panose="020B0604020202020204" pitchFamily="34" charset="0"/>
              </a:rPr>
              <a:t>What questions do you need to ask to find out more about a statue?</a:t>
            </a:r>
          </a:p>
          <a:p>
            <a:endParaRPr lang="en-GB" dirty="0">
              <a:latin typeface="Arial" panose="020B0604020202020204" pitchFamily="34" charset="0"/>
              <a:cs typeface="Arial" panose="020B0604020202020204" pitchFamily="34" charset="0"/>
            </a:endParaRPr>
          </a:p>
          <a:p>
            <a:r>
              <a:rPr lang="en-GB" sz="2000" dirty="0" err="1">
                <a:latin typeface="Arial" panose="020B0604020202020204" pitchFamily="34" charset="0"/>
                <a:cs typeface="Arial" panose="020B0604020202020204" pitchFamily="34" charset="0"/>
              </a:rPr>
              <a:t>Eg.</a:t>
            </a:r>
            <a:r>
              <a:rPr lang="en-GB" sz="2000" dirty="0">
                <a:latin typeface="Arial" panose="020B0604020202020204" pitchFamily="34" charset="0"/>
                <a:cs typeface="Arial" panose="020B0604020202020204" pitchFamily="34" charset="0"/>
              </a:rPr>
              <a:t> Statue of Nelson on Nelson’s Column, Trafalgar Square, London</a:t>
            </a:r>
          </a:p>
          <a:p>
            <a:endParaRPr lang="en-US" dirty="0"/>
          </a:p>
        </p:txBody>
      </p:sp>
      <p:pic>
        <p:nvPicPr>
          <p:cNvPr id="5" name="Picture 4" descr="A photo of a statue of Nelson's Column in London">
            <a:extLst>
              <a:ext uri="{FF2B5EF4-FFF2-40B4-BE49-F238E27FC236}">
                <a16:creationId xmlns:a16="http://schemas.microsoft.com/office/drawing/2014/main" id="{3DCC1C27-4F8D-5535-CC0D-AE887963E8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0" r="6356"/>
          <a:stretch/>
        </p:blipFill>
        <p:spPr>
          <a:xfrm>
            <a:off x="6095999" y="1419761"/>
            <a:ext cx="5022887" cy="4801465"/>
          </a:xfrm>
          <a:prstGeom prst="rect">
            <a:avLst/>
          </a:prstGeom>
        </p:spPr>
      </p:pic>
      <p:pic>
        <p:nvPicPr>
          <p:cNvPr id="6" name="Picture 5" descr="Close up of the detail on a statue of Nelson's Column in London">
            <a:extLst>
              <a:ext uri="{FF2B5EF4-FFF2-40B4-BE49-F238E27FC236}">
                <a16:creationId xmlns:a16="http://schemas.microsoft.com/office/drawing/2014/main" id="{F3E99838-6539-DFCF-0EDF-A5598B8C2220}"/>
              </a:ext>
            </a:extLst>
          </p:cNvPr>
          <p:cNvPicPr>
            <a:picLocks noChangeAspect="1"/>
          </p:cNvPicPr>
          <p:nvPr/>
        </p:nvPicPr>
        <p:blipFill rotWithShape="1">
          <a:blip r:embed="rId4">
            <a:extLst>
              <a:ext uri="{28A0092B-C50C-407E-A947-70E740481C1C}">
                <a14:useLocalDpi xmlns:a14="http://schemas.microsoft.com/office/drawing/2010/main" val="0"/>
              </a:ext>
            </a:extLst>
          </a:blip>
          <a:srcRect r="11504"/>
          <a:stretch/>
        </p:blipFill>
        <p:spPr>
          <a:xfrm>
            <a:off x="7996051" y="1442810"/>
            <a:ext cx="2680623" cy="2019390"/>
          </a:xfrm>
          <a:prstGeom prst="rect">
            <a:avLst/>
          </a:prstGeom>
        </p:spPr>
      </p:pic>
    </p:spTree>
    <p:extLst>
      <p:ext uri="{BB962C8B-B14F-4D97-AF65-F5344CB8AC3E}">
        <p14:creationId xmlns:p14="http://schemas.microsoft.com/office/powerpoint/2010/main" val="20848700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6. Ethnic Diversity </a:t>
            </a:r>
            <a:r>
              <a:rPr lang="en-US" dirty="0">
                <a:solidFill>
                  <a:schemeClr val="bg1"/>
                </a:solidFill>
              </a:rPr>
              <a:t>3</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p:txBody>
          <a:bodyPr/>
          <a:lstStyle/>
          <a:p>
            <a:r>
              <a:rPr lang="en-GB" sz="2000" dirty="0">
                <a:latin typeface="Arial" panose="020B0604020202020204" pitchFamily="34" charset="0"/>
                <a:cs typeface="Arial" panose="020B0604020202020204" pitchFamily="34" charset="0"/>
              </a:rPr>
              <a:t>Nelson’s Ship in a Bottle is a scale replica of HMS Victory in a giant bottle, that commemorates the Battle of Trafalgar. It was created by leading Anglo-Nigerian artist Yinka </a:t>
            </a:r>
            <a:r>
              <a:rPr lang="en-GB" sz="2000" dirty="0" err="1">
                <a:latin typeface="Arial" panose="020B0604020202020204" pitchFamily="34" charset="0"/>
                <a:cs typeface="Arial" panose="020B0604020202020204" pitchFamily="34" charset="0"/>
              </a:rPr>
              <a:t>Shonibare</a:t>
            </a:r>
            <a:r>
              <a:rPr lang="en-GB" sz="2000" dirty="0">
                <a:latin typeface="Arial" panose="020B0604020202020204" pitchFamily="34" charset="0"/>
                <a:cs typeface="Arial" panose="020B0604020202020204" pitchFamily="34" charset="0"/>
              </a:rPr>
              <a:t> and unveiled in May 2010. </a:t>
            </a:r>
          </a:p>
          <a:p>
            <a:r>
              <a:rPr lang="en-GB" sz="2000" dirty="0">
                <a:latin typeface="Arial" panose="020B0604020202020204" pitchFamily="34" charset="0"/>
                <a:cs typeface="Arial" panose="020B0604020202020204" pitchFamily="34" charset="0"/>
              </a:rPr>
              <a:t>He was the first black British artist to be commissioned (by the Mayor of London) to make a piece of artwork for the fourth plinth in Trafalgar Square. </a:t>
            </a:r>
          </a:p>
          <a:p>
            <a:r>
              <a:rPr lang="en-GB" sz="2000" dirty="0">
                <a:latin typeface="Arial" panose="020B0604020202020204" pitchFamily="34" charset="0"/>
                <a:cs typeface="Arial" panose="020B0604020202020204" pitchFamily="34" charset="0"/>
              </a:rPr>
              <a:t>It reflects the multiculturalism of London by exploring the legacy of British colonialism, trade and Empire, the freedom of the seas and new trade routes that Nelson’s victory provided.  </a:t>
            </a:r>
            <a:endParaRPr lang="en-GB" sz="2000" dirty="0">
              <a:solidFill>
                <a:srgbClr val="FF0000"/>
              </a:solidFill>
              <a:latin typeface="Arial" panose="020B0604020202020204" pitchFamily="34" charset="0"/>
              <a:cs typeface="Arial" panose="020B0604020202020204" pitchFamily="34" charset="0"/>
            </a:endParaRPr>
          </a:p>
          <a:p>
            <a:endParaRPr lang="en-US" dirty="0"/>
          </a:p>
        </p:txBody>
      </p:sp>
      <p:pic>
        <p:nvPicPr>
          <p:cNvPr id="5" name="Picture 2" descr="A ship in a bottle on a pedestal&#10;&#10;">
            <a:extLst>
              <a:ext uri="{FF2B5EF4-FFF2-40B4-BE49-F238E27FC236}">
                <a16:creationId xmlns:a16="http://schemas.microsoft.com/office/drawing/2014/main" id="{416161E9-ABA2-8B3F-3F47-04AD9C43CB2A}"/>
              </a:ext>
              <a:ext uri="{C183D7F6-B498-43B3-948B-1728B52AA6E4}">
                <adec:decorative xmlns:adec="http://schemas.microsoft.com/office/drawing/2017/decorative" val="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0" t="2524" r="18653" b="2024"/>
          <a:stretch/>
        </p:blipFill>
        <p:spPr bwMode="auto">
          <a:xfrm>
            <a:off x="6455663" y="1470244"/>
            <a:ext cx="4516919" cy="468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56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6. Ethnic Diversity </a:t>
            </a:r>
            <a:r>
              <a:rPr lang="en-US" dirty="0">
                <a:solidFill>
                  <a:schemeClr val="bg1"/>
                </a:solidFill>
              </a:rPr>
              <a:t>4</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585216" y="1664208"/>
            <a:ext cx="4819556" cy="4828666"/>
          </a:xfrm>
        </p:spPr>
        <p:txBody>
          <a:bodyPr/>
          <a:lstStyle/>
          <a:p>
            <a:r>
              <a:rPr lang="en-GB" sz="2000" dirty="0">
                <a:latin typeface="Arial" panose="020B0604020202020204" pitchFamily="34" charset="0"/>
                <a:cs typeface="Arial" panose="020B0604020202020204" pitchFamily="34" charset="0"/>
              </a:rPr>
              <a:t>The ship’s 37 large sails are made of richly patterned textiles associated with African dress and symbolic of African identity and independence</a:t>
            </a:r>
            <a:r>
              <a:rPr lang="en-GB" sz="2000" i="1" dirty="0">
                <a:latin typeface="Arial" panose="020B0604020202020204" pitchFamily="34" charset="0"/>
                <a:cs typeface="Arial" panose="020B0604020202020204" pitchFamily="34" charset="0"/>
              </a:rPr>
              <a:t>. </a:t>
            </a:r>
          </a:p>
          <a:p>
            <a:endParaRPr lang="en-GB" sz="2000" i="1" dirty="0">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"The sails are a metaphor for the global connections of contemporary people. This piece celebrates the legacy of Nelson – and the legacy that victory at the battle of Trafalgar left us is Britain's contact with the rest of the world, which has in turn created the dynamic, cool, funky city that London is”.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Yinka </a:t>
            </a:r>
            <a:r>
              <a:rPr lang="en-GB" sz="2000" dirty="0" err="1">
                <a:latin typeface="Arial" panose="020B0604020202020204" pitchFamily="34" charset="0"/>
                <a:cs typeface="Arial" panose="020B0604020202020204" pitchFamily="34" charset="0"/>
              </a:rPr>
              <a:t>Shonibare</a:t>
            </a:r>
            <a:r>
              <a:rPr lang="en-GB" sz="2000" dirty="0">
                <a:latin typeface="Arial" panose="020B0604020202020204" pitchFamily="34" charset="0"/>
                <a:cs typeface="Arial" panose="020B0604020202020204" pitchFamily="34" charset="0"/>
              </a:rPr>
              <a:t>, MBE</a:t>
            </a:r>
          </a:p>
          <a:p>
            <a:endParaRPr lang="en-US" dirty="0"/>
          </a:p>
        </p:txBody>
      </p:sp>
      <p:pic>
        <p:nvPicPr>
          <p:cNvPr id="5" name="Picture 2" descr="A ship in a bottle on a pedestal&#10;&#10;">
            <a:extLst>
              <a:ext uri="{FF2B5EF4-FFF2-40B4-BE49-F238E27FC236}">
                <a16:creationId xmlns:a16="http://schemas.microsoft.com/office/drawing/2014/main" id="{416161E9-ABA2-8B3F-3F47-04AD9C43CB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0" t="2524" r="18653" b="2024"/>
          <a:stretch/>
        </p:blipFill>
        <p:spPr bwMode="auto">
          <a:xfrm>
            <a:off x="6455663" y="1470244"/>
            <a:ext cx="4516919" cy="468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334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5FFF-98ED-3C68-DFF6-ACC3FADED80B}"/>
              </a:ext>
            </a:extLst>
          </p:cNvPr>
          <p:cNvSpPr>
            <a:spLocks noGrp="1"/>
          </p:cNvSpPr>
          <p:nvPr>
            <p:ph type="title"/>
          </p:nvPr>
        </p:nvSpPr>
        <p:spPr/>
        <p:txBody>
          <a:bodyPr/>
          <a:lstStyle/>
          <a:p>
            <a:r>
              <a:rPr lang="en-US" dirty="0"/>
              <a:t>6. Ethnic Diversity </a:t>
            </a:r>
            <a:r>
              <a:rPr lang="en-US" dirty="0">
                <a:solidFill>
                  <a:schemeClr val="bg1"/>
                </a:solidFill>
              </a:rPr>
              <a:t>5</a:t>
            </a:r>
          </a:p>
        </p:txBody>
      </p:sp>
      <p:pic>
        <p:nvPicPr>
          <p:cNvPr id="4" name="Picture 2">
            <a:extLst>
              <a:ext uri="{FF2B5EF4-FFF2-40B4-BE49-F238E27FC236}">
                <a16:creationId xmlns:a16="http://schemas.microsoft.com/office/drawing/2014/main" id="{2C4C5CC5-AA83-42FC-5CC2-2E9A620178E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18" r="34013" b="17624"/>
          <a:stretch/>
        </p:blipFill>
        <p:spPr bwMode="auto">
          <a:xfrm>
            <a:off x="3858769" y="1626328"/>
            <a:ext cx="7110278" cy="472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Post-It" descr="Post-it note to highlight text">
            <a:extLst>
              <a:ext uri="{FF2B5EF4-FFF2-40B4-BE49-F238E27FC236}">
                <a16:creationId xmlns:a16="http://schemas.microsoft.com/office/drawing/2014/main" id="{F7D6D67A-250C-15DE-3678-F176F7B94431}"/>
              </a:ext>
            </a:extLst>
          </p:cNvPr>
          <p:cNvGrpSpPr/>
          <p:nvPr/>
        </p:nvGrpSpPr>
        <p:grpSpPr>
          <a:xfrm>
            <a:off x="409358" y="2733175"/>
            <a:ext cx="5446135" cy="2925687"/>
            <a:chOff x="2538924" y="-31112"/>
            <a:chExt cx="5446135" cy="2925687"/>
          </a:xfrm>
        </p:grpSpPr>
        <p:sp>
          <p:nvSpPr>
            <p:cNvPr id="6" name="Decorative-Blob">
              <a:extLst>
                <a:ext uri="{FF2B5EF4-FFF2-40B4-BE49-F238E27FC236}">
                  <a16:creationId xmlns:a16="http://schemas.microsoft.com/office/drawing/2014/main" id="{AA798974-695F-1A0A-0150-EBBD7F765CA6}"/>
                </a:ext>
                <a:ext uri="{C183D7F6-B498-43B3-948B-1728B52AA6E4}">
                  <adec:decorative xmlns:adec="http://schemas.microsoft.com/office/drawing/2017/decorative" val="1"/>
                </a:ext>
              </a:extLst>
            </p:cNvPr>
            <p:cNvSpPr/>
            <p:nvPr/>
          </p:nvSpPr>
          <p:spPr>
            <a:xfrm>
              <a:off x="2538924" y="431523"/>
              <a:ext cx="5446135" cy="2463052"/>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7" name="Decorative-Washi">
              <a:extLst>
                <a:ext uri="{FF2B5EF4-FFF2-40B4-BE49-F238E27FC236}">
                  <a16:creationId xmlns:a16="http://schemas.microsoft.com/office/drawing/2014/main" id="{6B120D5B-78B8-F532-D043-9C3B7337BC97}"/>
                </a:ext>
                <a:ext uri="{C183D7F6-B498-43B3-948B-1728B52AA6E4}">
                  <adec:decorative xmlns:adec="http://schemas.microsoft.com/office/drawing/2017/decorative" val="1"/>
                </a:ext>
              </a:extLst>
            </p:cNvPr>
            <p:cNvSpPr txBox="1">
              <a:spLocks/>
            </p:cNvSpPr>
            <p:nvPr/>
          </p:nvSpPr>
          <p:spPr>
            <a:xfrm>
              <a:off x="2696268" y="-31112"/>
              <a:ext cx="4549170" cy="827724"/>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8" name="Subtitle-Text">
              <a:extLst>
                <a:ext uri="{FF2B5EF4-FFF2-40B4-BE49-F238E27FC236}">
                  <a16:creationId xmlns:a16="http://schemas.microsoft.com/office/drawing/2014/main" id="{541A75CC-BE3B-781F-B3AB-637A491CB3B4}"/>
                </a:ext>
              </a:extLst>
            </p:cNvPr>
            <p:cNvSpPr txBox="1">
              <a:spLocks/>
            </p:cNvSpPr>
            <p:nvPr/>
          </p:nvSpPr>
          <p:spPr>
            <a:xfrm rot="21383919">
              <a:off x="2823543" y="145687"/>
              <a:ext cx="4204618" cy="47412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hlinkClick r:id="rId6"/>
                </a:rPr>
                <a:t>Watch this film </a:t>
              </a:r>
              <a:r>
                <a:rPr lang="en-GB" sz="1600" dirty="0">
                  <a:latin typeface="Arial" panose="020B0604020202020204" pitchFamily="34" charset="0"/>
                  <a:cs typeface="Arial" panose="020B0604020202020204" pitchFamily="34" charset="0"/>
                </a:rPr>
                <a:t>of </a:t>
              </a:r>
              <a:r>
                <a:rPr lang="en-GB" sz="1600" dirty="0" err="1">
                  <a:latin typeface="Arial" panose="020B0604020202020204" pitchFamily="34" charset="0"/>
                  <a:cs typeface="Arial" panose="020B0604020202020204" pitchFamily="34" charset="0"/>
                </a:rPr>
                <a:t>Shonibare</a:t>
              </a:r>
              <a:r>
                <a:rPr lang="en-GB" sz="1600" dirty="0">
                  <a:latin typeface="Arial" panose="020B0604020202020204" pitchFamily="34" charset="0"/>
                  <a:cs typeface="Arial" panose="020B0604020202020204" pitchFamily="34" charset="0"/>
                </a:rPr>
                <a:t> and others discussing his artwork</a:t>
              </a:r>
            </a:p>
          </p:txBody>
        </p:sp>
        <p:sp>
          <p:nvSpPr>
            <p:cNvPr id="9" name="Main-Text" descr="Post-it note to highlight text">
              <a:extLst>
                <a:ext uri="{FF2B5EF4-FFF2-40B4-BE49-F238E27FC236}">
                  <a16:creationId xmlns:a16="http://schemas.microsoft.com/office/drawing/2014/main" id="{393A5359-ABCB-70F1-A697-796EA127689F}"/>
                </a:ext>
              </a:extLst>
            </p:cNvPr>
            <p:cNvSpPr txBox="1"/>
            <p:nvPr/>
          </p:nvSpPr>
          <p:spPr>
            <a:xfrm>
              <a:off x="2993361" y="868526"/>
              <a:ext cx="4736717" cy="1631216"/>
            </a:xfrm>
            <a:prstGeom prst="rect">
              <a:avLst/>
            </a:prstGeom>
            <a:noFill/>
          </p:spPr>
          <p:txBody>
            <a:bodyPr wrap="square" rtlCol="0">
              <a:spAutoFit/>
            </a:bodyPr>
            <a:lstStyle/>
            <a:p>
              <a:r>
                <a:rPr lang="en-GB" sz="2000" dirty="0" err="1">
                  <a:latin typeface="Arial" panose="020B0604020202020204" pitchFamily="34" charset="0"/>
                  <a:cs typeface="Arial" panose="020B0604020202020204" pitchFamily="34" charset="0"/>
                </a:rPr>
                <a:t>Shonibare’s</a:t>
              </a:r>
              <a:r>
                <a:rPr lang="en-GB" sz="2000" dirty="0">
                  <a:latin typeface="Arial" panose="020B0604020202020204" pitchFamily="34" charset="0"/>
                  <a:cs typeface="Arial" panose="020B0604020202020204" pitchFamily="34" charset="0"/>
                </a:rPr>
                <a:t> artwork brings history to life and prompts us to look at the past in a different way.</a:t>
              </a:r>
            </a:p>
            <a:p>
              <a:r>
                <a:rPr lang="en-GB" sz="2000" b="1" dirty="0">
                  <a:latin typeface="Arial" panose="020B0604020202020204" pitchFamily="34" charset="0"/>
                  <a:cs typeface="Arial" panose="020B0604020202020204" pitchFamily="34" charset="0"/>
                </a:rPr>
                <a:t>Is this a powerful way to tell stories? </a:t>
              </a:r>
            </a:p>
            <a:p>
              <a:r>
                <a:rPr lang="en-GB" sz="2000" b="1" dirty="0">
                  <a:latin typeface="Arial" panose="020B0604020202020204" pitchFamily="34" charset="0"/>
                  <a:cs typeface="Arial" panose="020B0604020202020204" pitchFamily="34" charset="0"/>
                </a:rPr>
                <a:t>Why, or why not?</a:t>
              </a:r>
            </a:p>
          </p:txBody>
        </p:sp>
      </p:grpSp>
    </p:spTree>
    <p:extLst>
      <p:ext uri="{BB962C8B-B14F-4D97-AF65-F5344CB8AC3E}">
        <p14:creationId xmlns:p14="http://schemas.microsoft.com/office/powerpoint/2010/main" val="1553497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FF58-E170-ED0F-CB84-EEF0B6E34FBE}"/>
              </a:ext>
            </a:extLst>
          </p:cNvPr>
          <p:cNvSpPr>
            <a:spLocks noGrp="1"/>
          </p:cNvSpPr>
          <p:nvPr>
            <p:ph type="title"/>
          </p:nvPr>
        </p:nvSpPr>
        <p:spPr/>
        <p:txBody>
          <a:bodyPr/>
          <a:lstStyle/>
          <a:p>
            <a:r>
              <a:rPr lang="en-US" dirty="0"/>
              <a:t>Activity </a:t>
            </a:r>
            <a:r>
              <a:rPr lang="en-US" dirty="0">
                <a:solidFill>
                  <a:schemeClr val="bg1"/>
                </a:solidFill>
              </a:rPr>
              <a:t>14</a:t>
            </a:r>
          </a:p>
        </p:txBody>
      </p:sp>
      <p:sp>
        <p:nvSpPr>
          <p:cNvPr id="3" name="Content Placeholder 2">
            <a:extLst>
              <a:ext uri="{FF2B5EF4-FFF2-40B4-BE49-F238E27FC236}">
                <a16:creationId xmlns:a16="http://schemas.microsoft.com/office/drawing/2014/main" id="{82F972F2-980C-11CE-84B0-5401140CE12B}"/>
              </a:ext>
            </a:extLst>
          </p:cNvPr>
          <p:cNvSpPr>
            <a:spLocks noGrp="1"/>
          </p:cNvSpPr>
          <p:nvPr>
            <p:ph idx="1"/>
          </p:nvPr>
        </p:nvSpPr>
        <p:spPr>
          <a:xfrm>
            <a:off x="564765" y="1470244"/>
            <a:ext cx="5022887" cy="5022630"/>
          </a:xfrm>
        </p:spPr>
        <p:txBody>
          <a:bodyPr/>
          <a:lstStyle/>
          <a:p>
            <a:r>
              <a:rPr lang="en-GB" sz="2000" b="1" dirty="0">
                <a:latin typeface="Arial" panose="020B0604020202020204" pitchFamily="34" charset="0"/>
                <a:cs typeface="Arial" panose="020B0604020202020204" pitchFamily="34" charset="0"/>
              </a:rPr>
              <a:t>How else can history be represented in art? </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Battle of Trafalgar is often epitomised by the famous quote: </a:t>
            </a:r>
          </a:p>
          <a:p>
            <a:r>
              <a:rPr lang="en-GB" sz="2000" i="1" dirty="0">
                <a:latin typeface="Arial" panose="020B0604020202020204" pitchFamily="34" charset="0"/>
                <a:cs typeface="Arial" panose="020B0604020202020204" pitchFamily="34" charset="0"/>
              </a:rPr>
              <a:t>“England expects that every man will do his duty”</a:t>
            </a:r>
          </a:p>
          <a:p>
            <a:r>
              <a:rPr lang="en-GB" sz="2000" dirty="0">
                <a:latin typeface="Arial" panose="020B0604020202020204" pitchFamily="34" charset="0"/>
                <a:cs typeface="Arial" panose="020B0604020202020204" pitchFamily="34" charset="0"/>
              </a:rPr>
              <a:t>This was the flag-signal sent by Vice-Admiral of the Royal Navy Horatio Nelson, from his flagship HMS Victory at the Battle of Trafalgar as it was about to commence on 21 October 1805.</a:t>
            </a:r>
          </a:p>
          <a:p>
            <a:r>
              <a:rPr lang="en-GB" sz="2000" dirty="0">
                <a:latin typeface="Arial" panose="020B0604020202020204" pitchFamily="34" charset="0"/>
                <a:cs typeface="Arial" panose="020B0604020202020204" pitchFamily="34" charset="0"/>
              </a:rPr>
              <a:t>However, the Victory muster book listed only 441 on board as English on the morning of the battle. </a:t>
            </a:r>
          </a:p>
        </p:txBody>
      </p:sp>
      <p:pic>
        <p:nvPicPr>
          <p:cNvPr id="5" name="Picture 2" descr="A painting of a battle scene&#10;&#10;">
            <a:extLst>
              <a:ext uri="{FF2B5EF4-FFF2-40B4-BE49-F238E27FC236}">
                <a16:creationId xmlns:a16="http://schemas.microsoft.com/office/drawing/2014/main" id="{EF51B472-4CA4-186B-9E99-10023D13F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99" y="3598026"/>
            <a:ext cx="3247643" cy="2894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A sculpture of people on a wall&#10;&#10;">
            <a:extLst>
              <a:ext uri="{FF2B5EF4-FFF2-40B4-BE49-F238E27FC236}">
                <a16:creationId xmlns:a16="http://schemas.microsoft.com/office/drawing/2014/main" id="{A498BE84-C80F-21CE-AB5C-799ED984DF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853" y="455133"/>
            <a:ext cx="4029819" cy="36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40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FF58-E170-ED0F-CB84-EEF0B6E34FBE}"/>
              </a:ext>
            </a:extLst>
          </p:cNvPr>
          <p:cNvSpPr>
            <a:spLocks noGrp="1"/>
          </p:cNvSpPr>
          <p:nvPr>
            <p:ph type="title"/>
          </p:nvPr>
        </p:nvSpPr>
        <p:spPr/>
        <p:txBody>
          <a:bodyPr/>
          <a:lstStyle/>
          <a:p>
            <a:r>
              <a:rPr lang="en-US" dirty="0"/>
              <a:t>Activity </a:t>
            </a:r>
            <a:r>
              <a:rPr lang="en-US" dirty="0">
                <a:solidFill>
                  <a:schemeClr val="bg1"/>
                </a:solidFill>
              </a:rPr>
              <a:t>15</a:t>
            </a:r>
          </a:p>
        </p:txBody>
      </p:sp>
      <p:sp>
        <p:nvSpPr>
          <p:cNvPr id="3" name="Content Placeholder 2">
            <a:extLst>
              <a:ext uri="{FF2B5EF4-FFF2-40B4-BE49-F238E27FC236}">
                <a16:creationId xmlns:a16="http://schemas.microsoft.com/office/drawing/2014/main" id="{82F972F2-980C-11CE-84B0-5401140CE12B}"/>
              </a:ext>
            </a:extLst>
          </p:cNvPr>
          <p:cNvSpPr>
            <a:spLocks noGrp="1"/>
          </p:cNvSpPr>
          <p:nvPr>
            <p:ph idx="1"/>
          </p:nvPr>
        </p:nvSpPr>
        <p:spPr>
          <a:xfrm>
            <a:off x="564765" y="1554480"/>
            <a:ext cx="5049651" cy="4938394"/>
          </a:xfrm>
        </p:spPr>
        <p:txBody>
          <a:bodyPr/>
          <a:lstStyle/>
          <a:p>
            <a:r>
              <a:rPr lang="en-GB" sz="2000" dirty="0">
                <a:latin typeface="Arial" panose="020B0604020202020204" pitchFamily="34" charset="0"/>
                <a:cs typeface="Arial" panose="020B0604020202020204" pitchFamily="34" charset="0"/>
              </a:rPr>
              <a:t>The remaining 222 were from a seafaring United Nations:</a:t>
            </a:r>
          </a:p>
          <a:p>
            <a:r>
              <a:rPr lang="en-GB" sz="2000" dirty="0">
                <a:latin typeface="Arial" panose="020B0604020202020204" pitchFamily="34" charset="0"/>
                <a:cs typeface="Arial" panose="020B0604020202020204" pitchFamily="34" charset="0"/>
              </a:rPr>
              <a:t>64 Scots, 63 Irish, 18 Welsh, 3 Shetlanders, 2 Channel Islanders, 1 Manxman, 21 Americans, 7 Dutch, 6 Swedes, 4 Italians, 4 Maltese, 3 Norwegians, 3 Germans, 2 Swiss, 2 Portuguese, 2 Danes, 2 Indians, 1 Russian, 1 Brazilian, 1 African, 9 West Indians, and 3 French volunteers.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one African is believed to have been 23-year-old George Ryan who worked on many ships throughout his life. </a:t>
            </a:r>
          </a:p>
        </p:txBody>
      </p:sp>
      <p:pic>
        <p:nvPicPr>
          <p:cNvPr id="5" name="Picture 2" descr="A painting of a battle scene&#10;&#10;">
            <a:extLst>
              <a:ext uri="{FF2B5EF4-FFF2-40B4-BE49-F238E27FC236}">
                <a16:creationId xmlns:a16="http://schemas.microsoft.com/office/drawing/2014/main" id="{EF51B472-4CA4-186B-9E99-10023D13F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99" y="3598026"/>
            <a:ext cx="3247643" cy="2894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A sculpture of people on a wall&#10;&#10;">
            <a:extLst>
              <a:ext uri="{FF2B5EF4-FFF2-40B4-BE49-F238E27FC236}">
                <a16:creationId xmlns:a16="http://schemas.microsoft.com/office/drawing/2014/main" id="{A498BE84-C80F-21CE-AB5C-799ED984DF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853" y="455133"/>
            <a:ext cx="4029819" cy="360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87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ED16-3AF5-6E20-8A21-8A03060660FD}"/>
              </a:ext>
            </a:extLst>
          </p:cNvPr>
          <p:cNvSpPr>
            <a:spLocks noGrp="1"/>
          </p:cNvSpPr>
          <p:nvPr>
            <p:ph type="title"/>
          </p:nvPr>
        </p:nvSpPr>
        <p:spPr/>
        <p:txBody>
          <a:bodyPr/>
          <a:lstStyle/>
          <a:p>
            <a:r>
              <a:rPr lang="en-US" dirty="0"/>
              <a:t>Activity </a:t>
            </a:r>
            <a:r>
              <a:rPr lang="en-US" dirty="0">
                <a:solidFill>
                  <a:schemeClr val="bg1"/>
                </a:solidFill>
              </a:rPr>
              <a:t>16</a:t>
            </a:r>
          </a:p>
        </p:txBody>
      </p:sp>
      <p:pic>
        <p:nvPicPr>
          <p:cNvPr id="4" name="Picture 3" descr="A sculpture of people on a wall&#10;&#10;">
            <a:extLst>
              <a:ext uri="{FF2B5EF4-FFF2-40B4-BE49-F238E27FC236}">
                <a16:creationId xmlns:a16="http://schemas.microsoft.com/office/drawing/2014/main" id="{CE2D49E7-65BE-A0BE-E543-49523CFA4B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07" b="1"/>
          <a:stretch/>
        </p:blipFill>
        <p:spPr bwMode="auto">
          <a:xfrm>
            <a:off x="661178" y="1625726"/>
            <a:ext cx="5030585" cy="43529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F3A1DA-B0EC-32D8-7F7C-385F11DB86BD}"/>
              </a:ext>
              <a:ext uri="{C183D7F6-B498-43B3-948B-1728B52AA6E4}">
                <adec:decorative xmlns:adec="http://schemas.microsoft.com/office/drawing/2017/decorative" val="1"/>
              </a:ext>
            </a:extLst>
          </p:cNvPr>
          <p:cNvSpPr/>
          <p:nvPr/>
        </p:nvSpPr>
        <p:spPr>
          <a:xfrm>
            <a:off x="845872" y="3019800"/>
            <a:ext cx="1296491" cy="165618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descr="A sculpture of people on a wall&#10;">
            <a:extLst>
              <a:ext uri="{FF2B5EF4-FFF2-40B4-BE49-F238E27FC236}">
                <a16:creationId xmlns:a16="http://schemas.microsoft.com/office/drawing/2014/main" id="{3922C3E6-DBEB-8818-EE29-3748E339F1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4" t="35421" r="69726" b="28546"/>
          <a:stretch/>
        </p:blipFill>
        <p:spPr bwMode="auto">
          <a:xfrm>
            <a:off x="6096000" y="2635444"/>
            <a:ext cx="3381775" cy="385743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Washi">
            <a:extLst>
              <a:ext uri="{FF2B5EF4-FFF2-40B4-BE49-F238E27FC236}">
                <a16:creationId xmlns:a16="http://schemas.microsoft.com/office/drawing/2014/main" id="{66AB9BEA-6E07-4FB3-5AB1-2F04D39FE481}"/>
              </a:ext>
              <a:ext uri="{C183D7F6-B498-43B3-948B-1728B52AA6E4}">
                <adec:decorative xmlns:adec="http://schemas.microsoft.com/office/drawing/2017/decorative" val="1"/>
              </a:ext>
            </a:extLst>
          </p:cNvPr>
          <p:cNvGrpSpPr/>
          <p:nvPr/>
        </p:nvGrpSpPr>
        <p:grpSpPr>
          <a:xfrm>
            <a:off x="5855493" y="447439"/>
            <a:ext cx="5418457" cy="2067500"/>
            <a:chOff x="5927671" y="1187764"/>
            <a:chExt cx="5418457" cy="2067500"/>
          </a:xfrm>
        </p:grpSpPr>
        <p:sp>
          <p:nvSpPr>
            <p:cNvPr id="9" name="Picture 9">
              <a:extLst>
                <a:ext uri="{FF2B5EF4-FFF2-40B4-BE49-F238E27FC236}">
                  <a16:creationId xmlns:a16="http://schemas.microsoft.com/office/drawing/2014/main" id="{99EC5DE9-659E-19B7-B1AC-5BEC827E859A}"/>
                </a:ext>
                <a:ext uri="{C183D7F6-B498-43B3-948B-1728B52AA6E4}">
                  <adec:decorative xmlns:adec="http://schemas.microsoft.com/office/drawing/2017/decorative" val="1"/>
                </a:ext>
              </a:extLst>
            </p:cNvPr>
            <p:cNvSpPr/>
            <p:nvPr/>
          </p:nvSpPr>
          <p:spPr>
            <a:xfrm>
              <a:off x="5927671" y="1187764"/>
              <a:ext cx="5418457" cy="206750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85B8A548-9999-E99A-DB4E-587DB2F5C711}"/>
                </a:ext>
              </a:extLst>
            </p:cNvPr>
            <p:cNvSpPr txBox="1">
              <a:spLocks/>
            </p:cNvSpPr>
            <p:nvPr/>
          </p:nvSpPr>
          <p:spPr>
            <a:xfrm>
              <a:off x="6264330" y="1583364"/>
              <a:ext cx="4555382" cy="118173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Can you identify the man thought to be George Ryan in the sculpture on Nelson’s Column?</a:t>
              </a:r>
            </a:p>
          </p:txBody>
        </p:sp>
      </p:grpSp>
    </p:spTree>
    <p:extLst>
      <p:ext uri="{BB962C8B-B14F-4D97-AF65-F5344CB8AC3E}">
        <p14:creationId xmlns:p14="http://schemas.microsoft.com/office/powerpoint/2010/main" val="12888102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ED16-3AF5-6E20-8A21-8A03060660FD}"/>
              </a:ext>
            </a:extLst>
          </p:cNvPr>
          <p:cNvSpPr>
            <a:spLocks noGrp="1"/>
          </p:cNvSpPr>
          <p:nvPr>
            <p:ph type="title"/>
          </p:nvPr>
        </p:nvSpPr>
        <p:spPr/>
        <p:txBody>
          <a:bodyPr/>
          <a:lstStyle/>
          <a:p>
            <a:r>
              <a:rPr lang="en-US" dirty="0"/>
              <a:t>Activity </a:t>
            </a:r>
            <a:r>
              <a:rPr lang="en-US" dirty="0">
                <a:solidFill>
                  <a:schemeClr val="bg1"/>
                </a:solidFill>
              </a:rPr>
              <a:t>17</a:t>
            </a:r>
          </a:p>
        </p:txBody>
      </p:sp>
      <p:pic>
        <p:nvPicPr>
          <p:cNvPr id="3" name="Picture 2" descr="A painting of a group of a battle scene&#10;&#10;">
            <a:extLst>
              <a:ext uri="{FF2B5EF4-FFF2-40B4-BE49-F238E27FC236}">
                <a16:creationId xmlns:a16="http://schemas.microsoft.com/office/drawing/2014/main" id="{DFF40095-72D4-1B98-F038-28E067A537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502"/>
          <a:stretch/>
        </p:blipFill>
        <p:spPr bwMode="auto">
          <a:xfrm>
            <a:off x="183402" y="2968002"/>
            <a:ext cx="11090548" cy="35248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Washi" descr="Washi tape">
            <a:extLst>
              <a:ext uri="{FF2B5EF4-FFF2-40B4-BE49-F238E27FC236}">
                <a16:creationId xmlns:a16="http://schemas.microsoft.com/office/drawing/2014/main" id="{66AB9BEA-6E07-4FB3-5AB1-2F04D39FE481}"/>
              </a:ext>
            </a:extLst>
          </p:cNvPr>
          <p:cNvGrpSpPr/>
          <p:nvPr/>
        </p:nvGrpSpPr>
        <p:grpSpPr>
          <a:xfrm>
            <a:off x="274320" y="1320800"/>
            <a:ext cx="11164695" cy="1548236"/>
            <a:chOff x="1919267" y="1187764"/>
            <a:chExt cx="9426862" cy="2067500"/>
          </a:xfrm>
        </p:grpSpPr>
        <p:sp>
          <p:nvSpPr>
            <p:cNvPr id="9" name="Picture 9">
              <a:extLst>
                <a:ext uri="{FF2B5EF4-FFF2-40B4-BE49-F238E27FC236}">
                  <a16:creationId xmlns:a16="http://schemas.microsoft.com/office/drawing/2014/main" id="{99EC5DE9-659E-19B7-B1AC-5BEC827E859A}"/>
                </a:ext>
                <a:ext uri="{C183D7F6-B498-43B3-948B-1728B52AA6E4}">
                  <adec:decorative xmlns:adec="http://schemas.microsoft.com/office/drawing/2017/decorative" val="1"/>
                </a:ext>
              </a:extLst>
            </p:cNvPr>
            <p:cNvSpPr/>
            <p:nvPr/>
          </p:nvSpPr>
          <p:spPr>
            <a:xfrm>
              <a:off x="1919267" y="1187764"/>
              <a:ext cx="9426862" cy="206750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85B8A548-9999-E99A-DB4E-587DB2F5C711}"/>
                </a:ext>
              </a:extLst>
            </p:cNvPr>
            <p:cNvSpPr txBox="1">
              <a:spLocks/>
            </p:cNvSpPr>
            <p:nvPr/>
          </p:nvSpPr>
          <p:spPr>
            <a:xfrm>
              <a:off x="2303314" y="1583364"/>
              <a:ext cx="8516398" cy="118173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Look carefully at this section of the painting of ‘The Death of Nelson at the Battle of Trafalgar’? Compared to the crew list does this seem like a historically accurate portrayal of events? </a:t>
              </a:r>
            </a:p>
          </p:txBody>
        </p:sp>
      </p:grpSp>
    </p:spTree>
    <p:extLst>
      <p:ext uri="{BB962C8B-B14F-4D97-AF65-F5344CB8AC3E}">
        <p14:creationId xmlns:p14="http://schemas.microsoft.com/office/powerpoint/2010/main" val="570569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ED16-3AF5-6E20-8A21-8A03060660FD}"/>
              </a:ext>
            </a:extLst>
          </p:cNvPr>
          <p:cNvSpPr>
            <a:spLocks noGrp="1"/>
          </p:cNvSpPr>
          <p:nvPr>
            <p:ph type="title"/>
          </p:nvPr>
        </p:nvSpPr>
        <p:spPr/>
        <p:txBody>
          <a:bodyPr/>
          <a:lstStyle/>
          <a:p>
            <a:r>
              <a:rPr lang="en-US" dirty="0"/>
              <a:t>Activity </a:t>
            </a:r>
            <a:r>
              <a:rPr lang="en-US" dirty="0">
                <a:solidFill>
                  <a:schemeClr val="bg1"/>
                </a:solidFill>
              </a:rPr>
              <a:t>18</a:t>
            </a:r>
          </a:p>
        </p:txBody>
      </p:sp>
      <p:grpSp>
        <p:nvGrpSpPr>
          <p:cNvPr id="8" name="Washi" descr="Washi tape">
            <a:extLst>
              <a:ext uri="{FF2B5EF4-FFF2-40B4-BE49-F238E27FC236}">
                <a16:creationId xmlns:a16="http://schemas.microsoft.com/office/drawing/2014/main" id="{66AB9BEA-6E07-4FB3-5AB1-2F04D39FE481}"/>
              </a:ext>
            </a:extLst>
          </p:cNvPr>
          <p:cNvGrpSpPr/>
          <p:nvPr/>
        </p:nvGrpSpPr>
        <p:grpSpPr>
          <a:xfrm>
            <a:off x="2060791" y="720270"/>
            <a:ext cx="9454374" cy="2067500"/>
            <a:chOff x="79759" y="1187764"/>
            <a:chExt cx="9454374" cy="2067500"/>
          </a:xfrm>
        </p:grpSpPr>
        <p:sp>
          <p:nvSpPr>
            <p:cNvPr id="9" name="Picture 9">
              <a:extLst>
                <a:ext uri="{FF2B5EF4-FFF2-40B4-BE49-F238E27FC236}">
                  <a16:creationId xmlns:a16="http://schemas.microsoft.com/office/drawing/2014/main" id="{99EC5DE9-659E-19B7-B1AC-5BEC827E859A}"/>
                </a:ext>
                <a:ext uri="{C183D7F6-B498-43B3-948B-1728B52AA6E4}">
                  <adec:decorative xmlns:adec="http://schemas.microsoft.com/office/drawing/2017/decorative" val="1"/>
                </a:ext>
              </a:extLst>
            </p:cNvPr>
            <p:cNvSpPr/>
            <p:nvPr/>
          </p:nvSpPr>
          <p:spPr>
            <a:xfrm>
              <a:off x="79759" y="1187764"/>
              <a:ext cx="9454374" cy="206750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0" name="Text Placeholder">
              <a:extLst>
                <a:ext uri="{FF2B5EF4-FFF2-40B4-BE49-F238E27FC236}">
                  <a16:creationId xmlns:a16="http://schemas.microsoft.com/office/drawing/2014/main" id="{85B8A548-9999-E99A-DB4E-587DB2F5C711}"/>
                </a:ext>
              </a:extLst>
            </p:cNvPr>
            <p:cNvSpPr txBox="1">
              <a:spLocks/>
            </p:cNvSpPr>
            <p:nvPr/>
          </p:nvSpPr>
          <p:spPr>
            <a:xfrm>
              <a:off x="253544" y="1583364"/>
              <a:ext cx="9006269" cy="118173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0" dirty="0">
                  <a:latin typeface="Arial" panose="020B0604020202020204" pitchFamily="34" charset="0"/>
                  <a:cs typeface="Arial" panose="020B0604020202020204" pitchFamily="34" charset="0"/>
                </a:rPr>
                <a:t>Both of these artworks show ‘The Death of Nelson’. Compare and contrast the two as historical sources of evidence for the battle. You may wish to do further research into the paintings and the artists who created them. Discuss your findings.</a:t>
              </a:r>
            </a:p>
          </p:txBody>
        </p:sp>
      </p:grpSp>
      <p:pic>
        <p:nvPicPr>
          <p:cNvPr id="4" name="Picture 3" descr="A sculpture of people on a wall&#10;&#10;">
            <a:extLst>
              <a:ext uri="{FF2B5EF4-FFF2-40B4-BE49-F238E27FC236}">
                <a16:creationId xmlns:a16="http://schemas.microsoft.com/office/drawing/2014/main" id="{21367DDF-10FA-3594-A82C-03C2424555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07" b="1"/>
          <a:stretch/>
        </p:blipFill>
        <p:spPr bwMode="auto">
          <a:xfrm>
            <a:off x="357187" y="4133087"/>
            <a:ext cx="2853555" cy="2469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ainting of a group of a battle scene">
            <a:extLst>
              <a:ext uri="{FF2B5EF4-FFF2-40B4-BE49-F238E27FC236}">
                <a16:creationId xmlns:a16="http://schemas.microsoft.com/office/drawing/2014/main" id="{DFF40095-72D4-1B98-F038-28E067A537E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8502"/>
          <a:stretch/>
        </p:blipFill>
        <p:spPr bwMode="auto">
          <a:xfrm>
            <a:off x="2356845" y="2896705"/>
            <a:ext cx="8539535" cy="271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3070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FF58-E170-ED0F-CB84-EEF0B6E34FBE}"/>
              </a:ext>
            </a:extLst>
          </p:cNvPr>
          <p:cNvSpPr>
            <a:spLocks noGrp="1"/>
          </p:cNvSpPr>
          <p:nvPr>
            <p:ph type="title"/>
          </p:nvPr>
        </p:nvSpPr>
        <p:spPr/>
        <p:txBody>
          <a:bodyPr/>
          <a:lstStyle/>
          <a:p>
            <a:r>
              <a:rPr lang="en-US" dirty="0"/>
              <a:t>Activity </a:t>
            </a:r>
            <a:r>
              <a:rPr lang="en-US" dirty="0">
                <a:solidFill>
                  <a:schemeClr val="bg1"/>
                </a:solidFill>
              </a:rPr>
              <a:t>19</a:t>
            </a:r>
          </a:p>
        </p:txBody>
      </p:sp>
      <p:sp>
        <p:nvSpPr>
          <p:cNvPr id="3" name="Content Placeholder 2">
            <a:extLst>
              <a:ext uri="{FF2B5EF4-FFF2-40B4-BE49-F238E27FC236}">
                <a16:creationId xmlns:a16="http://schemas.microsoft.com/office/drawing/2014/main" id="{82F972F2-980C-11CE-84B0-5401140CE12B}"/>
              </a:ext>
            </a:extLst>
          </p:cNvPr>
          <p:cNvSpPr>
            <a:spLocks noGrp="1"/>
          </p:cNvSpPr>
          <p:nvPr>
            <p:ph idx="1"/>
          </p:nvPr>
        </p:nvSpPr>
        <p:spPr>
          <a:xfrm>
            <a:off x="564765" y="1554480"/>
            <a:ext cx="5049651" cy="4938394"/>
          </a:xfrm>
        </p:spPr>
        <p:txBody>
          <a:bodyPr/>
          <a:lstStyle/>
          <a:p>
            <a:r>
              <a:rPr lang="en-GB" sz="2400" b="1" dirty="0">
                <a:latin typeface="Arial" panose="020B0604020202020204" pitchFamily="34" charset="0"/>
                <a:cs typeface="Arial" panose="020B0604020202020204" pitchFamily="34" charset="0"/>
              </a:rPr>
              <a:t>What can we learn about the history of ethnic diversity in the UK by looking at statues and monuments?</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Look at the images and descriptions of the memorials on the following slides.</a:t>
            </a:r>
          </a:p>
          <a:p>
            <a:r>
              <a:rPr lang="en-GB" sz="2400" dirty="0">
                <a:latin typeface="Arial" panose="020B0604020202020204" pitchFamily="34" charset="0"/>
                <a:cs typeface="Arial" panose="020B0604020202020204" pitchFamily="34" charset="0"/>
              </a:rPr>
              <a:t>As you look at the monuments start to think what categories you could use to describe the people/events being immortalised.</a:t>
            </a:r>
          </a:p>
        </p:txBody>
      </p:sp>
      <p:pic>
        <p:nvPicPr>
          <p:cNvPr id="4" name="Picture 3">
            <a:extLst>
              <a:ext uri="{FF2B5EF4-FFF2-40B4-BE49-F238E27FC236}">
                <a16:creationId xmlns:a16="http://schemas.microsoft.com/office/drawing/2014/main" id="{71D6057F-54F4-7B15-4B76-F5FED45373B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60"/>
          <a:stretch/>
        </p:blipFill>
        <p:spPr>
          <a:xfrm>
            <a:off x="6801174" y="1762716"/>
            <a:ext cx="4015162" cy="3622084"/>
          </a:xfrm>
          <a:prstGeom prst="rect">
            <a:avLst/>
          </a:prstGeom>
        </p:spPr>
      </p:pic>
    </p:spTree>
    <p:extLst>
      <p:ext uri="{BB962C8B-B14F-4D97-AF65-F5344CB8AC3E}">
        <p14:creationId xmlns:p14="http://schemas.microsoft.com/office/powerpoint/2010/main" val="1473334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12</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Noor Inayat Khan,</a:t>
            </a:r>
            <a:r>
              <a:rPr lang="en-GB" sz="2400" b="1" baseline="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Gordon Square, London</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3"/>
              </a:rPr>
              <a:t>Noor</a:t>
            </a:r>
            <a:r>
              <a:rPr lang="en-GB" sz="2400" dirty="0">
                <a:latin typeface="Arial" panose="020B0604020202020204" pitchFamily="34" charset="0"/>
                <a:cs typeface="Arial" panose="020B0604020202020204" pitchFamily="34" charset="0"/>
              </a:rPr>
              <a:t> was a wartime British secret agent of Indian descent who was the first female radio operator sent into Nazi-occupied France by the Special Operations Executive (SOE). </a:t>
            </a:r>
          </a:p>
          <a:p>
            <a:r>
              <a:rPr lang="en-GB" sz="2400" dirty="0">
                <a:latin typeface="Arial" panose="020B0604020202020204" pitchFamily="34" charset="0"/>
                <a:cs typeface="Arial" panose="020B0604020202020204" pitchFamily="34" charset="0"/>
              </a:rPr>
              <a:t>In 1943, she was captured and kept in chains and in solitary confinement. Despite repeated torture, she refused to reveal any information. In 1944 she was moved to Dachau concentration camp where on 13 September she was shot.</a:t>
            </a:r>
          </a:p>
          <a:p>
            <a:r>
              <a:rPr lang="en-GB" sz="2400" dirty="0">
                <a:latin typeface="Arial" panose="020B0604020202020204" pitchFamily="34" charset="0"/>
                <a:cs typeface="Arial" panose="020B0604020202020204" pitchFamily="34" charset="0"/>
              </a:rPr>
              <a:t>She was posthumously awarded the George Cross in 1949.</a:t>
            </a:r>
          </a:p>
        </p:txBody>
      </p:sp>
      <p:pic>
        <p:nvPicPr>
          <p:cNvPr id="9" name="Picture Placeholder 8" descr="A statue of a woman's head and shoulders on a stone plinth.">
            <a:extLst>
              <a:ext uri="{FF2B5EF4-FFF2-40B4-BE49-F238E27FC236}">
                <a16:creationId xmlns:a16="http://schemas.microsoft.com/office/drawing/2014/main" id="{68DBCF9B-3F3E-57D7-3E26-6AFF3B2232BB}"/>
              </a:ext>
            </a:extLst>
          </p:cNvPr>
          <p:cNvPicPr>
            <a:picLocks noGrp="1" noChangeAspect="1"/>
          </p:cNvPicPr>
          <p:nvPr>
            <p:ph type="pic" sz="quarter" idx="10"/>
          </p:nvPr>
        </p:nvPicPr>
        <p:blipFill rotWithShape="1">
          <a:blip r:embed="rId4"/>
          <a:srcRect t="-161" b="15785"/>
          <a:stretch/>
        </p:blipFill>
        <p:spPr>
          <a:xfrm>
            <a:off x="6096000" y="0"/>
            <a:ext cx="6096000" cy="6858000"/>
          </a:xfrm>
        </p:spPr>
      </p:pic>
    </p:spTree>
    <p:extLst>
      <p:ext uri="{BB962C8B-B14F-4D97-AF65-F5344CB8AC3E}">
        <p14:creationId xmlns:p14="http://schemas.microsoft.com/office/powerpoint/2010/main" val="416304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B35F-96E5-1208-5D33-378C54B0A29D}"/>
              </a:ext>
            </a:extLst>
          </p:cNvPr>
          <p:cNvSpPr>
            <a:spLocks noGrp="1"/>
          </p:cNvSpPr>
          <p:nvPr>
            <p:ph type="title"/>
          </p:nvPr>
        </p:nvSpPr>
        <p:spPr/>
        <p:txBody>
          <a:bodyPr/>
          <a:lstStyle/>
          <a:p>
            <a:r>
              <a:rPr lang="en-US" dirty="0"/>
              <a:t>Activity </a:t>
            </a:r>
            <a:r>
              <a:rPr lang="en-US" dirty="0">
                <a:solidFill>
                  <a:schemeClr val="bg1"/>
                </a:solidFill>
              </a:rPr>
              <a:t>3</a:t>
            </a:r>
          </a:p>
        </p:txBody>
      </p:sp>
      <p:pic>
        <p:nvPicPr>
          <p:cNvPr id="4" name="Question Mark">
            <a:extLst>
              <a:ext uri="{FF2B5EF4-FFF2-40B4-BE49-F238E27FC236}">
                <a16:creationId xmlns:a16="http://schemas.microsoft.com/office/drawing/2014/main" id="{24F6B732-B40F-5EDF-6DF2-5059B764B0A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51715">
            <a:off x="10167963" y="1432641"/>
            <a:ext cx="744846" cy="1318312"/>
          </a:xfrm>
          <a:prstGeom prst="rect">
            <a:avLst/>
          </a:prstGeom>
        </p:spPr>
      </p:pic>
      <p:pic>
        <p:nvPicPr>
          <p:cNvPr id="5" name="Question Mark">
            <a:extLst>
              <a:ext uri="{FF2B5EF4-FFF2-40B4-BE49-F238E27FC236}">
                <a16:creationId xmlns:a16="http://schemas.microsoft.com/office/drawing/2014/main" id="{DFC82BC2-570D-2F3E-1302-BEBC256E64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1028">
            <a:off x="1806753" y="1310374"/>
            <a:ext cx="627133" cy="1109970"/>
          </a:xfrm>
          <a:prstGeom prst="rect">
            <a:avLst/>
          </a:prstGeom>
        </p:spPr>
      </p:pic>
      <p:grpSp>
        <p:nvGrpSpPr>
          <p:cNvPr id="6" name="Washi">
            <a:extLst>
              <a:ext uri="{FF2B5EF4-FFF2-40B4-BE49-F238E27FC236}">
                <a16:creationId xmlns:a16="http://schemas.microsoft.com/office/drawing/2014/main" id="{9D04C3B0-8841-67A0-C5F7-CB8096C43B02}"/>
              </a:ext>
              <a:ext uri="{C183D7F6-B498-43B3-948B-1728B52AA6E4}">
                <adec:decorative xmlns:adec="http://schemas.microsoft.com/office/drawing/2017/decorative" val="1"/>
              </a:ext>
            </a:extLst>
          </p:cNvPr>
          <p:cNvGrpSpPr/>
          <p:nvPr/>
        </p:nvGrpSpPr>
        <p:grpSpPr>
          <a:xfrm>
            <a:off x="3211829" y="591471"/>
            <a:ext cx="3768724" cy="1335860"/>
            <a:chOff x="5160024" y="114098"/>
            <a:chExt cx="3768724" cy="1335860"/>
          </a:xfrm>
        </p:grpSpPr>
        <p:sp>
          <p:nvSpPr>
            <p:cNvPr id="7" name="Picture 9">
              <a:extLst>
                <a:ext uri="{FF2B5EF4-FFF2-40B4-BE49-F238E27FC236}">
                  <a16:creationId xmlns:a16="http://schemas.microsoft.com/office/drawing/2014/main" id="{BB06BA6C-C165-8E68-9A61-5F147E677D71}"/>
                </a:ext>
                <a:ext uri="{C183D7F6-B498-43B3-948B-1728B52AA6E4}">
                  <adec:decorative xmlns:adec="http://schemas.microsoft.com/office/drawing/2017/decorative" val="1"/>
                </a:ext>
              </a:extLst>
            </p:cNvPr>
            <p:cNvSpPr/>
            <p:nvPr/>
          </p:nvSpPr>
          <p:spPr>
            <a:xfrm rot="10800000" flipV="1">
              <a:off x="5177394" y="114098"/>
              <a:ext cx="3751354" cy="1335860"/>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8" name="Text Placeholder">
              <a:extLst>
                <a:ext uri="{FF2B5EF4-FFF2-40B4-BE49-F238E27FC236}">
                  <a16:creationId xmlns:a16="http://schemas.microsoft.com/office/drawing/2014/main" id="{787C3B48-788D-78F7-87D2-1D1A1D050180}"/>
                </a:ext>
              </a:extLst>
            </p:cNvPr>
            <p:cNvSpPr txBox="1">
              <a:spLocks/>
            </p:cNvSpPr>
            <p:nvPr/>
          </p:nvSpPr>
          <p:spPr>
            <a:xfrm rot="21383919">
              <a:off x="5160024" y="549937"/>
              <a:ext cx="3603672" cy="43977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000000"/>
                  </a:solidFill>
                  <a:latin typeface="Arial"/>
                  <a:ea typeface="Calibri"/>
                  <a:cs typeface="Times New Roman"/>
                </a:rPr>
                <a:t>If it is a person? What are they like? Man/ Woman, describe them.</a:t>
              </a:r>
              <a:endParaRPr lang="en-US" sz="2000" dirty="0"/>
            </a:p>
          </p:txBody>
        </p:sp>
      </p:grpSp>
      <p:grpSp>
        <p:nvGrpSpPr>
          <p:cNvPr id="9" name="Washi">
            <a:extLst>
              <a:ext uri="{FF2B5EF4-FFF2-40B4-BE49-F238E27FC236}">
                <a16:creationId xmlns:a16="http://schemas.microsoft.com/office/drawing/2014/main" id="{8E379759-AFDD-BD71-90F8-18D57F3678DB}"/>
              </a:ext>
              <a:ext uri="{C183D7F6-B498-43B3-948B-1728B52AA6E4}">
                <adec:decorative xmlns:adec="http://schemas.microsoft.com/office/drawing/2017/decorative" val="1"/>
              </a:ext>
            </a:extLst>
          </p:cNvPr>
          <p:cNvGrpSpPr/>
          <p:nvPr/>
        </p:nvGrpSpPr>
        <p:grpSpPr>
          <a:xfrm>
            <a:off x="1450202" y="2781933"/>
            <a:ext cx="4025124" cy="970379"/>
            <a:chOff x="6981572" y="1112261"/>
            <a:chExt cx="4025124" cy="970379"/>
          </a:xfrm>
        </p:grpSpPr>
        <p:sp>
          <p:nvSpPr>
            <p:cNvPr id="10" name="Picture 9">
              <a:extLst>
                <a:ext uri="{FF2B5EF4-FFF2-40B4-BE49-F238E27FC236}">
                  <a16:creationId xmlns:a16="http://schemas.microsoft.com/office/drawing/2014/main" id="{EF2BBDD9-AF99-CD41-B1E4-46460B1CD803}"/>
                </a:ext>
                <a:ext uri="{C183D7F6-B498-43B3-948B-1728B52AA6E4}">
                  <adec:decorative xmlns:adec="http://schemas.microsoft.com/office/drawing/2017/decorative" val="1"/>
                </a:ext>
              </a:extLst>
            </p:cNvPr>
            <p:cNvSpPr/>
            <p:nvPr/>
          </p:nvSpPr>
          <p:spPr>
            <a:xfrm>
              <a:off x="6981572" y="1112261"/>
              <a:ext cx="4025124" cy="970379"/>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11" name="Text Placeholder">
              <a:extLst>
                <a:ext uri="{FF2B5EF4-FFF2-40B4-BE49-F238E27FC236}">
                  <a16:creationId xmlns:a16="http://schemas.microsoft.com/office/drawing/2014/main" id="{B7D38A84-9D07-6A98-ED63-5B49C943AF96}"/>
                </a:ext>
              </a:extLst>
            </p:cNvPr>
            <p:cNvSpPr txBox="1">
              <a:spLocks/>
            </p:cNvSpPr>
            <p:nvPr/>
          </p:nvSpPr>
          <p:spPr>
            <a:xfrm>
              <a:off x="7410140" y="1287144"/>
              <a:ext cx="3323300" cy="56885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dirty="0">
                  <a:solidFill>
                    <a:srgbClr val="000000"/>
                  </a:solidFill>
                  <a:effectLst/>
                  <a:latin typeface="Arial"/>
                  <a:ea typeface="Calibri"/>
                  <a:cs typeface="Times New Roman"/>
                </a:rPr>
                <a:t>Is there any text/writing? Can you see a name?</a:t>
              </a:r>
              <a:endParaRPr lang="en-GB" sz="2000" dirty="0">
                <a:effectLst/>
                <a:ea typeface="Calibri"/>
                <a:cs typeface="Times New Roman"/>
              </a:endParaRPr>
            </a:p>
          </p:txBody>
        </p:sp>
      </p:grpSp>
      <p:grpSp>
        <p:nvGrpSpPr>
          <p:cNvPr id="12" name="Washi">
            <a:extLst>
              <a:ext uri="{FF2B5EF4-FFF2-40B4-BE49-F238E27FC236}">
                <a16:creationId xmlns:a16="http://schemas.microsoft.com/office/drawing/2014/main" id="{F69C00F6-3EE9-1D77-0393-8F092C16405A}"/>
              </a:ext>
              <a:ext uri="{C183D7F6-B498-43B3-948B-1728B52AA6E4}">
                <adec:decorative xmlns:adec="http://schemas.microsoft.com/office/drawing/2017/decorative" val="1"/>
              </a:ext>
            </a:extLst>
          </p:cNvPr>
          <p:cNvGrpSpPr/>
          <p:nvPr/>
        </p:nvGrpSpPr>
        <p:grpSpPr>
          <a:xfrm>
            <a:off x="7546833" y="365126"/>
            <a:ext cx="3043581" cy="1057787"/>
            <a:chOff x="9425510" y="302860"/>
            <a:chExt cx="3043581" cy="1057787"/>
          </a:xfrm>
        </p:grpSpPr>
        <p:sp>
          <p:nvSpPr>
            <p:cNvPr id="13" name="Washi">
              <a:extLst>
                <a:ext uri="{FF2B5EF4-FFF2-40B4-BE49-F238E27FC236}">
                  <a16:creationId xmlns:a16="http://schemas.microsoft.com/office/drawing/2014/main" id="{700BE496-D543-FA4A-3816-7BEDB7F0B4EA}"/>
                </a:ext>
                <a:ext uri="{C183D7F6-B498-43B3-948B-1728B52AA6E4}">
                  <adec:decorative xmlns:adec="http://schemas.microsoft.com/office/drawing/2017/decorative" val="1"/>
                </a:ext>
              </a:extLst>
            </p:cNvPr>
            <p:cNvSpPr txBox="1">
              <a:spLocks/>
            </p:cNvSpPr>
            <p:nvPr/>
          </p:nvSpPr>
          <p:spPr>
            <a:xfrm>
              <a:off x="9425510" y="302860"/>
              <a:ext cx="3043581" cy="1057787"/>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4" name="Text Placeholder">
              <a:extLst>
                <a:ext uri="{FF2B5EF4-FFF2-40B4-BE49-F238E27FC236}">
                  <a16:creationId xmlns:a16="http://schemas.microsoft.com/office/drawing/2014/main" id="{6011A708-E65C-8D7D-1D9F-68DFDB07D9ED}"/>
                </a:ext>
                <a:ext uri="{C183D7F6-B498-43B3-948B-1728B52AA6E4}">
                  <adec:decorative xmlns:adec="http://schemas.microsoft.com/office/drawing/2017/decorative" val="0"/>
                </a:ext>
              </a:extLst>
            </p:cNvPr>
            <p:cNvSpPr txBox="1">
              <a:spLocks/>
            </p:cNvSpPr>
            <p:nvPr/>
          </p:nvSpPr>
          <p:spPr>
            <a:xfrm rot="21383919">
              <a:off x="9564111" y="567554"/>
              <a:ext cx="2652219" cy="54961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dirty="0">
                  <a:solidFill>
                    <a:srgbClr val="000000"/>
                  </a:solidFill>
                  <a:effectLst/>
                  <a:latin typeface="Arial"/>
                  <a:ea typeface="Calibri"/>
                  <a:cs typeface="Times New Roman"/>
                </a:rPr>
                <a:t>Is there a date? When was it made? </a:t>
              </a:r>
              <a:endParaRPr lang="en-GB" sz="2000" dirty="0">
                <a:effectLst/>
                <a:ea typeface="Calibri"/>
                <a:cs typeface="Times New Roman"/>
              </a:endParaRPr>
            </a:p>
          </p:txBody>
        </p:sp>
      </p:grpSp>
      <p:grpSp>
        <p:nvGrpSpPr>
          <p:cNvPr id="15" name="Washi">
            <a:extLst>
              <a:ext uri="{FF2B5EF4-FFF2-40B4-BE49-F238E27FC236}">
                <a16:creationId xmlns:a16="http://schemas.microsoft.com/office/drawing/2014/main" id="{51DA5762-F1F8-084D-4E46-F5EB65C0B5CE}"/>
              </a:ext>
              <a:ext uri="{C183D7F6-B498-43B3-948B-1728B52AA6E4}">
                <adec:decorative xmlns:adec="http://schemas.microsoft.com/office/drawing/2017/decorative" val="1"/>
              </a:ext>
            </a:extLst>
          </p:cNvPr>
          <p:cNvGrpSpPr/>
          <p:nvPr/>
        </p:nvGrpSpPr>
        <p:grpSpPr>
          <a:xfrm>
            <a:off x="6069469" y="2431749"/>
            <a:ext cx="4243761" cy="1259384"/>
            <a:chOff x="7070119" y="1128686"/>
            <a:chExt cx="4243761" cy="1259384"/>
          </a:xfrm>
        </p:grpSpPr>
        <p:pic>
          <p:nvPicPr>
            <p:cNvPr id="16" name="Picture 15">
              <a:extLst>
                <a:ext uri="{FF2B5EF4-FFF2-40B4-BE49-F238E27FC236}">
                  <a16:creationId xmlns:a16="http://schemas.microsoft.com/office/drawing/2014/main" id="{8A156340-AB82-BA0F-130C-5D038D25D36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070119" y="1128686"/>
              <a:ext cx="4243761" cy="1259384"/>
            </a:xfrm>
            <a:prstGeom prst="rect">
              <a:avLst/>
            </a:prstGeom>
          </p:spPr>
        </p:pic>
        <p:sp>
          <p:nvSpPr>
            <p:cNvPr id="17" name="Text Placeholder">
              <a:extLst>
                <a:ext uri="{FF2B5EF4-FFF2-40B4-BE49-F238E27FC236}">
                  <a16:creationId xmlns:a16="http://schemas.microsoft.com/office/drawing/2014/main" id="{C638ADE2-05B4-19F3-82DB-A6A8DB9EBFEA}"/>
                </a:ext>
              </a:extLst>
            </p:cNvPr>
            <p:cNvSpPr txBox="1">
              <a:spLocks/>
            </p:cNvSpPr>
            <p:nvPr/>
          </p:nvSpPr>
          <p:spPr>
            <a:xfrm>
              <a:off x="7119646" y="1696110"/>
              <a:ext cx="4042756" cy="20734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dirty="0">
                  <a:solidFill>
                    <a:srgbClr val="000000"/>
                  </a:solidFill>
                  <a:effectLst/>
                  <a:latin typeface="Arial"/>
                  <a:ea typeface="Calibri"/>
                  <a:cs typeface="Times New Roman"/>
                </a:rPr>
                <a:t>Is it a life like representation of the person? If yes, why? If no, why not?</a:t>
              </a:r>
              <a:endParaRPr lang="en-GB" sz="2000" dirty="0">
                <a:effectLst/>
                <a:ea typeface="Calibri"/>
                <a:cs typeface="Times New Roman"/>
              </a:endParaRPr>
            </a:p>
          </p:txBody>
        </p:sp>
      </p:grpSp>
      <p:grpSp>
        <p:nvGrpSpPr>
          <p:cNvPr id="18" name="Washi">
            <a:extLst>
              <a:ext uri="{FF2B5EF4-FFF2-40B4-BE49-F238E27FC236}">
                <a16:creationId xmlns:a16="http://schemas.microsoft.com/office/drawing/2014/main" id="{BE7AA871-8211-7651-4E3D-EE2D06633D04}"/>
              </a:ext>
              <a:ext uri="{C183D7F6-B498-43B3-948B-1728B52AA6E4}">
                <adec:decorative xmlns:adec="http://schemas.microsoft.com/office/drawing/2017/decorative" val="1"/>
              </a:ext>
            </a:extLst>
          </p:cNvPr>
          <p:cNvGrpSpPr/>
          <p:nvPr/>
        </p:nvGrpSpPr>
        <p:grpSpPr>
          <a:xfrm>
            <a:off x="347979" y="4346106"/>
            <a:ext cx="4120776" cy="1203417"/>
            <a:chOff x="6780441" y="2447272"/>
            <a:chExt cx="4120776" cy="1203417"/>
          </a:xfrm>
        </p:grpSpPr>
        <p:pic>
          <p:nvPicPr>
            <p:cNvPr id="19" name="Washi">
              <a:extLst>
                <a:ext uri="{FF2B5EF4-FFF2-40B4-BE49-F238E27FC236}">
                  <a16:creationId xmlns:a16="http://schemas.microsoft.com/office/drawing/2014/main" id="{3400F8C5-D8DE-01B9-BB2B-EB3298AF60B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876092" y="2447272"/>
              <a:ext cx="4025125" cy="1203417"/>
            </a:xfrm>
            <a:prstGeom prst="rect">
              <a:avLst/>
            </a:prstGeom>
          </p:spPr>
        </p:pic>
        <p:sp>
          <p:nvSpPr>
            <p:cNvPr id="20" name="Text Placeholder">
              <a:extLst>
                <a:ext uri="{FF2B5EF4-FFF2-40B4-BE49-F238E27FC236}">
                  <a16:creationId xmlns:a16="http://schemas.microsoft.com/office/drawing/2014/main" id="{48758A7F-7EC2-A348-0BE6-3E2B5F125778}"/>
                </a:ext>
              </a:extLst>
            </p:cNvPr>
            <p:cNvSpPr txBox="1">
              <a:spLocks/>
            </p:cNvSpPr>
            <p:nvPr/>
          </p:nvSpPr>
          <p:spPr>
            <a:xfrm>
              <a:off x="6780441" y="2644983"/>
              <a:ext cx="3694822" cy="821355"/>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b="1" dirty="0">
                  <a:solidFill>
                    <a:srgbClr val="000000"/>
                  </a:solidFill>
                  <a:effectLst/>
                  <a:latin typeface="Arial"/>
                  <a:ea typeface="Calibri"/>
                  <a:cs typeface="Times New Roman"/>
                </a:rPr>
                <a:t>Is there the name of the artist? Who paid for it?  </a:t>
              </a:r>
              <a:endParaRPr lang="en-GB" sz="2000" b="1" dirty="0">
                <a:effectLst/>
                <a:ea typeface="Calibri"/>
                <a:cs typeface="Times New Roman"/>
              </a:endParaRPr>
            </a:p>
          </p:txBody>
        </p:sp>
      </p:grpSp>
      <p:pic>
        <p:nvPicPr>
          <p:cNvPr id="21" name="Question Mark">
            <a:extLst>
              <a:ext uri="{FF2B5EF4-FFF2-40B4-BE49-F238E27FC236}">
                <a16:creationId xmlns:a16="http://schemas.microsoft.com/office/drawing/2014/main" id="{71AB73B8-B2E8-0037-D07E-42AA1D8C566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411017">
            <a:off x="5669471" y="4122433"/>
            <a:ext cx="744846" cy="1318312"/>
          </a:xfrm>
          <a:prstGeom prst="rect">
            <a:avLst/>
          </a:prstGeom>
        </p:spPr>
      </p:pic>
      <p:grpSp>
        <p:nvGrpSpPr>
          <p:cNvPr id="22" name="Washi">
            <a:extLst>
              <a:ext uri="{FF2B5EF4-FFF2-40B4-BE49-F238E27FC236}">
                <a16:creationId xmlns:a16="http://schemas.microsoft.com/office/drawing/2014/main" id="{3ECB5DEB-389B-55D5-E392-9D5B8E2CE717}"/>
              </a:ext>
              <a:ext uri="{C183D7F6-B498-43B3-948B-1728B52AA6E4}">
                <adec:decorative xmlns:adec="http://schemas.microsoft.com/office/drawing/2017/decorative" val="1"/>
              </a:ext>
            </a:extLst>
          </p:cNvPr>
          <p:cNvGrpSpPr/>
          <p:nvPr/>
        </p:nvGrpSpPr>
        <p:grpSpPr>
          <a:xfrm>
            <a:off x="6400800" y="4947815"/>
            <a:ext cx="3940232" cy="1203417"/>
            <a:chOff x="6524429" y="553205"/>
            <a:chExt cx="3940232" cy="1203417"/>
          </a:xfrm>
        </p:grpSpPr>
        <p:sp>
          <p:nvSpPr>
            <p:cNvPr id="23" name="Picture 9">
              <a:extLst>
                <a:ext uri="{FF2B5EF4-FFF2-40B4-BE49-F238E27FC236}">
                  <a16:creationId xmlns:a16="http://schemas.microsoft.com/office/drawing/2014/main" id="{41061FF6-0908-10B8-9987-CB9ADE7671A6}"/>
                </a:ext>
                <a:ext uri="{C183D7F6-B498-43B3-948B-1728B52AA6E4}">
                  <adec:decorative xmlns:adec="http://schemas.microsoft.com/office/drawing/2017/decorative" val="1"/>
                </a:ext>
              </a:extLst>
            </p:cNvPr>
            <p:cNvSpPr/>
            <p:nvPr/>
          </p:nvSpPr>
          <p:spPr>
            <a:xfrm>
              <a:off x="6524429" y="553205"/>
              <a:ext cx="3940232" cy="120341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24" name="Text Placeholder">
              <a:extLst>
                <a:ext uri="{FF2B5EF4-FFF2-40B4-BE49-F238E27FC236}">
                  <a16:creationId xmlns:a16="http://schemas.microsoft.com/office/drawing/2014/main" id="{3255D163-B300-EB2B-96C8-FDDB5453498F}"/>
                </a:ext>
              </a:extLst>
            </p:cNvPr>
            <p:cNvSpPr txBox="1">
              <a:spLocks/>
            </p:cNvSpPr>
            <p:nvPr/>
          </p:nvSpPr>
          <p:spPr>
            <a:xfrm>
              <a:off x="6524429" y="820774"/>
              <a:ext cx="3940232" cy="54852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GB" sz="2000" dirty="0">
                  <a:solidFill>
                    <a:srgbClr val="000000"/>
                  </a:solidFill>
                  <a:latin typeface="Arial"/>
                  <a:ea typeface="Calibri"/>
                  <a:cs typeface="Times New Roman"/>
                </a:rPr>
                <a:t>Where is it located? Look around, why do you think it’s been placed where it has? </a:t>
              </a:r>
              <a:endParaRPr lang="en-GB" sz="2000" dirty="0">
                <a:effectLst/>
                <a:ea typeface="Calibri"/>
                <a:cs typeface="Times New Roman"/>
              </a:endParaRPr>
            </a:p>
          </p:txBody>
        </p:sp>
      </p:grpSp>
    </p:spTree>
    <p:extLst>
      <p:ext uri="{BB962C8B-B14F-4D97-AF65-F5344CB8AC3E}">
        <p14:creationId xmlns:p14="http://schemas.microsoft.com/office/powerpoint/2010/main" val="3597407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13</a:t>
            </a:r>
            <a:r>
              <a:rPr lang="en-US" dirty="0"/>
              <a:t> </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Bronze Woman Statue,</a:t>
            </a:r>
            <a:r>
              <a:rPr lang="en-GB" sz="2400" b="1" baseline="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Stockwell, London</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3"/>
              </a:rPr>
              <a:t>Bronze Woman</a:t>
            </a:r>
            <a:r>
              <a:rPr lang="en-GB" sz="2000" dirty="0">
                <a:latin typeface="Arial" panose="020B0604020202020204" pitchFamily="34" charset="0"/>
                <a:cs typeface="Arial" panose="020B0604020202020204" pitchFamily="34" charset="0"/>
              </a:rPr>
              <a:t> is the first memorial to women in the Caribbean community. It was based on the now famous poem of the same name by Cécile </a:t>
            </a:r>
            <a:r>
              <a:rPr lang="en-GB" sz="2000" dirty="0" err="1">
                <a:latin typeface="Arial" panose="020B0604020202020204" pitchFamily="34" charset="0"/>
                <a:cs typeface="Arial" panose="020B0604020202020204" pitchFamily="34" charset="0"/>
              </a:rPr>
              <a:t>Nobrega</a:t>
            </a:r>
            <a:r>
              <a:rPr lang="en-GB" sz="2000" dirty="0">
                <a:latin typeface="Arial" panose="020B0604020202020204" pitchFamily="34" charset="0"/>
                <a:cs typeface="Arial" panose="020B0604020202020204" pitchFamily="34" charset="0"/>
              </a:rPr>
              <a:t> who lived in Stockwell until her passing in 2013. </a:t>
            </a:r>
          </a:p>
          <a:p>
            <a:r>
              <a:rPr lang="en-GB" sz="2000" dirty="0">
                <a:latin typeface="Arial" panose="020B0604020202020204" pitchFamily="34" charset="0"/>
                <a:cs typeface="Arial" panose="020B0604020202020204" pitchFamily="34" charset="0"/>
              </a:rPr>
              <a:t>The poem was written around 50 years ago, celebrating Caribbean women, with lines like ‘find me a place/ in the sun’ and ‘there I will set her/ honoured, free’. </a:t>
            </a:r>
          </a:p>
          <a:p>
            <a:r>
              <a:rPr lang="en-GB" sz="2000" dirty="0">
                <a:latin typeface="Arial" panose="020B0604020202020204" pitchFamily="34" charset="0"/>
                <a:cs typeface="Arial" panose="020B0604020202020204" pitchFamily="34" charset="0"/>
              </a:rPr>
              <a:t>The statue also marked the 60th anniversary of the arrival of the ship Empire Windrush to Britain</a:t>
            </a:r>
            <a:r>
              <a:rPr lang="en-GB" sz="2000" baseline="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in 2008.</a:t>
            </a:r>
          </a:p>
        </p:txBody>
      </p:sp>
      <p:pic>
        <p:nvPicPr>
          <p:cNvPr id="9" name="Picture Placeholder 8" descr="A statue of a black woman holding a baby">
            <a:extLst>
              <a:ext uri="{FF2B5EF4-FFF2-40B4-BE49-F238E27FC236}">
                <a16:creationId xmlns:a16="http://schemas.microsoft.com/office/drawing/2014/main" id="{50C675F0-373B-6D0F-D2A7-742AB7F2DFF1}"/>
              </a:ext>
            </a:extLst>
          </p:cNvPr>
          <p:cNvPicPr>
            <a:picLocks noGrp="1" noChangeAspect="1"/>
          </p:cNvPicPr>
          <p:nvPr>
            <p:ph type="pic" sz="quarter" idx="10"/>
          </p:nvPr>
        </p:nvPicPr>
        <p:blipFill rotWithShape="1">
          <a:blip r:embed="rId4"/>
          <a:srcRect t="9051" b="14659"/>
          <a:stretch/>
        </p:blipFill>
        <p:spPr>
          <a:xfrm>
            <a:off x="6096000" y="0"/>
            <a:ext cx="6096000" cy="6858000"/>
          </a:xfrm>
        </p:spPr>
      </p:pic>
    </p:spTree>
    <p:extLst>
      <p:ext uri="{BB962C8B-B14F-4D97-AF65-F5344CB8AC3E}">
        <p14:creationId xmlns:p14="http://schemas.microsoft.com/office/powerpoint/2010/main" val="31166028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14</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Caribbean Servicemen and woman who served in WW1 and WW2, Brixton, London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Unveiled in June 2017, this </a:t>
            </a:r>
            <a:r>
              <a:rPr lang="en-GB" sz="2400" dirty="0">
                <a:latin typeface="Arial" panose="020B0604020202020204" pitchFamily="34" charset="0"/>
                <a:cs typeface="Arial" panose="020B0604020202020204" pitchFamily="34" charset="0"/>
                <a:hlinkClick r:id="rId3"/>
              </a:rPr>
              <a:t>memorial</a:t>
            </a:r>
            <a:r>
              <a:rPr lang="en-GB" sz="2400" dirty="0">
                <a:latin typeface="Arial" panose="020B0604020202020204" pitchFamily="34" charset="0"/>
                <a:cs typeface="Arial" panose="020B0604020202020204" pitchFamily="34" charset="0"/>
              </a:rPr>
              <a:t> is in Windrush Square in Brixton, and commemorates the service personnel of African and Caribbean heritage who fought in WW1 and WW2.</a:t>
            </a:r>
          </a:p>
          <a:p>
            <a:r>
              <a:rPr lang="en-GB" sz="2400" dirty="0">
                <a:latin typeface="Arial" panose="020B0604020202020204" pitchFamily="34" charset="0"/>
                <a:cs typeface="Arial" panose="020B0604020202020204" pitchFamily="34" charset="0"/>
              </a:rPr>
              <a:t>It is inscribed with the name of every regiment from Africa and the Caribbean who served in World Wars I and II, as well as where they served, and when.</a:t>
            </a:r>
          </a:p>
        </p:txBody>
      </p:sp>
      <p:pic>
        <p:nvPicPr>
          <p:cNvPr id="9" name="Picture Placeholder 8" descr="A monument with a triangle shaped background, a stone obelisk and a stone block.">
            <a:extLst>
              <a:ext uri="{FF2B5EF4-FFF2-40B4-BE49-F238E27FC236}">
                <a16:creationId xmlns:a16="http://schemas.microsoft.com/office/drawing/2014/main" id="{69E7C945-F7EE-42D6-D60B-1B4B057D9CBF}"/>
              </a:ext>
            </a:extLst>
          </p:cNvPr>
          <p:cNvPicPr>
            <a:picLocks noGrp="1" noChangeAspect="1"/>
          </p:cNvPicPr>
          <p:nvPr>
            <p:ph type="pic" sz="quarter" idx="10"/>
          </p:nvPr>
        </p:nvPicPr>
        <p:blipFill rotWithShape="1">
          <a:blip r:embed="rId4"/>
          <a:srcRect t="10720" b="25999"/>
          <a:stretch/>
        </p:blipFill>
        <p:spPr>
          <a:xfrm>
            <a:off x="6096000" y="0"/>
            <a:ext cx="6096000" cy="6858000"/>
          </a:xfrm>
        </p:spPr>
      </p:pic>
    </p:spTree>
    <p:extLst>
      <p:ext uri="{BB962C8B-B14F-4D97-AF65-F5344CB8AC3E}">
        <p14:creationId xmlns:p14="http://schemas.microsoft.com/office/powerpoint/2010/main" val="1346215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15</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Platforms Piece, Brixton Station</a:t>
            </a:r>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Platforms Piece</a:t>
            </a:r>
            <a:r>
              <a:rPr lang="en-GB" sz="2000" baseline="0" dirty="0">
                <a:latin typeface="Arial" panose="020B0604020202020204" pitchFamily="34" charset="0"/>
                <a:cs typeface="Arial" panose="020B0604020202020204" pitchFamily="34" charset="0"/>
              </a:rPr>
              <a:t> is</a:t>
            </a:r>
            <a:r>
              <a:rPr lang="en-GB" sz="2000" dirty="0">
                <a:latin typeface="Arial" panose="020B0604020202020204" pitchFamily="34" charset="0"/>
                <a:cs typeface="Arial" panose="020B0604020202020204" pitchFamily="34" charset="0"/>
              </a:rPr>
              <a:t> a three-figure sculptural group</a:t>
            </a:r>
            <a:r>
              <a:rPr lang="en-GB" sz="2000" baseline="0" dirty="0">
                <a:latin typeface="Arial" panose="020B0604020202020204" pitchFamily="34" charset="0"/>
                <a:cs typeface="Arial" panose="020B0604020202020204" pitchFamily="34" charset="0"/>
              </a:rPr>
              <a:t> created in 1985-</a:t>
            </a:r>
            <a:r>
              <a:rPr lang="en-GB" sz="2000" dirty="0">
                <a:latin typeface="Arial" panose="020B0604020202020204" pitchFamily="34" charset="0"/>
                <a:cs typeface="Arial" panose="020B0604020202020204" pitchFamily="34" charset="0"/>
              </a:rPr>
              <a:t>6, by Kevin Atherton.</a:t>
            </a:r>
          </a:p>
          <a:p>
            <a:r>
              <a:rPr lang="en-GB" sz="2000" dirty="0">
                <a:solidFill>
                  <a:schemeClr val="tx1"/>
                </a:solidFill>
                <a:latin typeface="Arial" panose="020B0604020202020204" pitchFamily="34" charset="0"/>
                <a:cs typeface="Arial" panose="020B0604020202020204" pitchFamily="34" charset="0"/>
              </a:rPr>
              <a:t>Atherton wanted his three figures to </a:t>
            </a:r>
            <a:r>
              <a:rPr lang="en-GB" sz="2000" dirty="0">
                <a:latin typeface="Arial" panose="020B0604020202020204" pitchFamily="34" charset="0"/>
                <a:cs typeface="Arial" panose="020B0604020202020204" pitchFamily="34" charset="0"/>
              </a:rPr>
              <a:t>represent the real inhabitants of Brixton, and took much time seeking the right models. The three he chose were Peter Lloyd, Joy </a:t>
            </a:r>
            <a:r>
              <a:rPr lang="en-GB" sz="2000" dirty="0" err="1">
                <a:latin typeface="Arial" panose="020B0604020202020204" pitchFamily="34" charset="0"/>
                <a:cs typeface="Arial" panose="020B0604020202020204" pitchFamily="34" charset="0"/>
              </a:rPr>
              <a:t>Battick</a:t>
            </a:r>
            <a:r>
              <a:rPr lang="en-GB" sz="2000" dirty="0">
                <a:latin typeface="Arial" panose="020B0604020202020204" pitchFamily="34" charset="0"/>
                <a:cs typeface="Arial" panose="020B0604020202020204" pitchFamily="34" charset="0"/>
              </a:rPr>
              <a:t> and Karin </a:t>
            </a:r>
            <a:r>
              <a:rPr lang="en-GB" sz="2000" dirty="0" err="1">
                <a:latin typeface="Arial" panose="020B0604020202020204" pitchFamily="34" charset="0"/>
                <a:cs typeface="Arial" panose="020B0604020202020204" pitchFamily="34" charset="0"/>
              </a:rPr>
              <a:t>Heistermann</a:t>
            </a:r>
            <a:r>
              <a:rPr lang="en-GB" sz="2000" dirty="0">
                <a:latin typeface="Arial" panose="020B0604020202020204" pitchFamily="34" charset="0"/>
                <a:cs typeface="Arial" panose="020B0604020202020204" pitchFamily="34" charset="0"/>
              </a:rPr>
              <a:t>, each of whom had a particular connection to Brixton.</a:t>
            </a:r>
          </a:p>
          <a:p>
            <a:r>
              <a:rPr lang="en-GB" sz="2000" dirty="0">
                <a:latin typeface="Arial" panose="020B0604020202020204" pitchFamily="34" charset="0"/>
                <a:cs typeface="Arial" panose="020B0604020202020204" pitchFamily="34" charset="0"/>
              </a:rPr>
              <a:t>It was ‘</a:t>
            </a:r>
            <a:r>
              <a:rPr lang="en-GB" sz="2000" dirty="0">
                <a:latin typeface="Arial" panose="020B0604020202020204" pitchFamily="34" charset="0"/>
                <a:cs typeface="Arial" panose="020B0604020202020204" pitchFamily="34" charset="0"/>
                <a:hlinkClick r:id="rId3"/>
              </a:rPr>
              <a:t>listed</a:t>
            </a:r>
            <a:r>
              <a:rPr lang="en-GB" sz="2000" dirty="0">
                <a:latin typeface="Arial" panose="020B0604020202020204" pitchFamily="34" charset="0"/>
                <a:cs typeface="Arial" panose="020B0604020202020204" pitchFamily="34" charset="0"/>
              </a:rPr>
              <a:t>’ in 2016 as it is believed to be the first sculptural representation of British black people in England in a public art context.</a:t>
            </a:r>
          </a:p>
        </p:txBody>
      </p:sp>
      <p:pic>
        <p:nvPicPr>
          <p:cNvPr id="9" name="Picture Placeholder 8" descr="A statue of a person leaning against a wall">
            <a:extLst>
              <a:ext uri="{FF2B5EF4-FFF2-40B4-BE49-F238E27FC236}">
                <a16:creationId xmlns:a16="http://schemas.microsoft.com/office/drawing/2014/main" id="{E098D445-2BA0-CD3A-6BFE-1B4DA19AA56F}"/>
              </a:ext>
            </a:extLst>
          </p:cNvPr>
          <p:cNvPicPr>
            <a:picLocks noGrp="1" noChangeAspect="1"/>
          </p:cNvPicPr>
          <p:nvPr>
            <p:ph type="pic" sz="quarter" idx="10"/>
          </p:nvPr>
        </p:nvPicPr>
        <p:blipFill>
          <a:blip r:embed="rId4"/>
          <a:srcRect l="16667" r="16667"/>
          <a:stretch>
            <a:fillRect/>
          </a:stretch>
        </p:blipFill>
        <p:spPr/>
      </p:pic>
    </p:spTree>
    <p:extLst>
      <p:ext uri="{BB962C8B-B14F-4D97-AF65-F5344CB8AC3E}">
        <p14:creationId xmlns:p14="http://schemas.microsoft.com/office/powerpoint/2010/main" val="1597804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75D5-0763-E2D9-0B08-A374A16F06C5}"/>
              </a:ext>
            </a:extLst>
          </p:cNvPr>
          <p:cNvSpPr>
            <a:spLocks noGrp="1"/>
          </p:cNvSpPr>
          <p:nvPr>
            <p:ph type="title"/>
          </p:nvPr>
        </p:nvSpPr>
        <p:spPr/>
        <p:txBody>
          <a:bodyPr/>
          <a:lstStyle/>
          <a:p>
            <a:r>
              <a:rPr lang="en-US" dirty="0"/>
              <a:t>Examples </a:t>
            </a:r>
            <a:r>
              <a:rPr lang="en-US" dirty="0">
                <a:solidFill>
                  <a:schemeClr val="bg1"/>
                </a:solidFill>
              </a:rPr>
              <a:t>16</a:t>
            </a:r>
          </a:p>
        </p:txBody>
      </p:sp>
      <p:sp>
        <p:nvSpPr>
          <p:cNvPr id="3" name="Content Placeholder 2">
            <a:extLst>
              <a:ext uri="{FF2B5EF4-FFF2-40B4-BE49-F238E27FC236}">
                <a16:creationId xmlns:a16="http://schemas.microsoft.com/office/drawing/2014/main" id="{7EE41992-456C-A94E-6D25-A0BEA52AFA5E}"/>
              </a:ext>
            </a:extLst>
          </p:cNvPr>
          <p:cNvSpPr>
            <a:spLocks noGrp="1"/>
          </p:cNvSpPr>
          <p:nvPr>
            <p:ph idx="1"/>
          </p:nvPr>
        </p:nvSpPr>
        <p:spPr/>
        <p:txBody>
          <a:bodyPr/>
          <a:lstStyle/>
          <a:p>
            <a:r>
              <a:rPr lang="en-GB" sz="2400" b="1" dirty="0">
                <a:latin typeface="Arial" panose="020B0604020202020204" pitchFamily="34" charset="0"/>
                <a:cs typeface="Arial" panose="020B0604020202020204" pitchFamily="34" charset="0"/>
              </a:rPr>
              <a:t>Statue commemorating Sikh soldiers who fought in WW1, National Arboretum,</a:t>
            </a:r>
            <a:r>
              <a:rPr lang="en-GB" sz="2400" b="1" baseline="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Staffordshire</a:t>
            </a:r>
            <a:endParaRPr lang="en-GB" sz="2400" dirty="0">
              <a:latin typeface="Arial" panose="020B0604020202020204" pitchFamily="34" charset="0"/>
              <a:cs typeface="Arial" panose="020B0604020202020204" pitchFamily="34" charset="0"/>
            </a:endParaRPr>
          </a:p>
          <a:p>
            <a:r>
              <a:rPr lang="en-GB" sz="2000" baseline="0" dirty="0">
                <a:latin typeface="Arial" panose="020B0604020202020204" pitchFamily="34" charset="0"/>
                <a:cs typeface="Arial" panose="020B0604020202020204" pitchFamily="34" charset="0"/>
              </a:rPr>
              <a:t>The </a:t>
            </a:r>
            <a:r>
              <a:rPr lang="en-GB" sz="2000" baseline="0" dirty="0">
                <a:latin typeface="Arial" panose="020B0604020202020204" pitchFamily="34" charset="0"/>
                <a:cs typeface="Arial" panose="020B0604020202020204" pitchFamily="34" charset="0"/>
                <a:hlinkClick r:id="rId3"/>
              </a:rPr>
              <a:t>statue</a:t>
            </a:r>
            <a:r>
              <a:rPr lang="en-GB" sz="2000" baseline="0" dirty="0">
                <a:latin typeface="Arial" panose="020B0604020202020204" pitchFamily="34" charset="0"/>
                <a:cs typeface="Arial" panose="020B0604020202020204" pitchFamily="34" charset="0"/>
              </a:rPr>
              <a:t> commemorates the 130,000 Sikh men who took part in the First World War.</a:t>
            </a:r>
          </a:p>
          <a:p>
            <a:r>
              <a:rPr lang="en-GB" sz="2000" baseline="0" dirty="0">
                <a:latin typeface="Arial" panose="020B0604020202020204" pitchFamily="34" charset="0"/>
                <a:cs typeface="Arial" panose="020B0604020202020204" pitchFamily="34" charset="0"/>
              </a:rPr>
              <a:t>More than 150 people pledged over £</a:t>
            </a:r>
            <a:r>
              <a:rPr lang="en-GB" sz="2000" baseline="0" dirty="0">
                <a:solidFill>
                  <a:schemeClr val="tx1"/>
                </a:solidFill>
                <a:latin typeface="Arial" panose="020B0604020202020204" pitchFamily="34" charset="0"/>
                <a:cs typeface="Arial" panose="020B0604020202020204" pitchFamily="34" charset="0"/>
              </a:rPr>
              <a:t>22,000 between them </a:t>
            </a:r>
            <a:r>
              <a:rPr lang="en-GB" sz="2000" baseline="0" dirty="0">
                <a:latin typeface="Arial" panose="020B0604020202020204" pitchFamily="34" charset="0"/>
                <a:cs typeface="Arial" panose="020B0604020202020204" pitchFamily="34" charset="0"/>
              </a:rPr>
              <a:t>to pay for it.</a:t>
            </a:r>
          </a:p>
          <a:p>
            <a:r>
              <a:rPr lang="en-GB" sz="2000" baseline="0" dirty="0">
                <a:latin typeface="Arial" panose="020B0604020202020204" pitchFamily="34" charset="0"/>
                <a:cs typeface="Arial" panose="020B0604020202020204" pitchFamily="34" charset="0"/>
              </a:rPr>
              <a:t>The founder and chairman of the charity, Jay Singh-</a:t>
            </a:r>
            <a:r>
              <a:rPr lang="en-GB" sz="2000" baseline="0" dirty="0" err="1">
                <a:latin typeface="Arial" panose="020B0604020202020204" pitchFamily="34" charset="0"/>
                <a:cs typeface="Arial" panose="020B0604020202020204" pitchFamily="34" charset="0"/>
              </a:rPr>
              <a:t>Sohal</a:t>
            </a:r>
            <a:r>
              <a:rPr lang="en-GB" sz="2000" baseline="0" dirty="0">
                <a:latin typeface="Arial" panose="020B0604020202020204" pitchFamily="34" charset="0"/>
                <a:cs typeface="Arial" panose="020B0604020202020204" pitchFamily="34" charset="0"/>
              </a:rPr>
              <a:t>, said some Sikhs left their towns and villages for the first time "to venture abroad to fight for Great Britain" and "made a contribution when Britain itself didn't have the troops“.</a:t>
            </a:r>
          </a:p>
        </p:txBody>
      </p:sp>
      <p:pic>
        <p:nvPicPr>
          <p:cNvPr id="9" name="Picture Placeholder 8" descr="A statue of the head and shoulders of a Sikh man in military uniform on top of a stone plinth with an inscription on it. &#10;&#10;">
            <a:extLst>
              <a:ext uri="{FF2B5EF4-FFF2-40B4-BE49-F238E27FC236}">
                <a16:creationId xmlns:a16="http://schemas.microsoft.com/office/drawing/2014/main" id="{C262241F-D7BD-127D-57D3-A60585395DAD}"/>
              </a:ext>
            </a:extLst>
          </p:cNvPr>
          <p:cNvPicPr>
            <a:picLocks noGrp="1" noChangeAspect="1"/>
          </p:cNvPicPr>
          <p:nvPr>
            <p:ph type="pic" sz="quarter" idx="10"/>
          </p:nvPr>
        </p:nvPicPr>
        <p:blipFill>
          <a:blip r:embed="rId4"/>
          <a:srcRect t="12664" b="12664"/>
          <a:stretch>
            <a:fillRect/>
          </a:stretch>
        </p:blipFill>
        <p:spPr/>
      </p:pic>
    </p:spTree>
    <p:extLst>
      <p:ext uri="{BB962C8B-B14F-4D97-AF65-F5344CB8AC3E}">
        <p14:creationId xmlns:p14="http://schemas.microsoft.com/office/powerpoint/2010/main" val="362281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FF58-E170-ED0F-CB84-EEF0B6E34FBE}"/>
              </a:ext>
            </a:extLst>
          </p:cNvPr>
          <p:cNvSpPr>
            <a:spLocks noGrp="1"/>
          </p:cNvSpPr>
          <p:nvPr>
            <p:ph type="title"/>
          </p:nvPr>
        </p:nvSpPr>
        <p:spPr/>
        <p:txBody>
          <a:bodyPr/>
          <a:lstStyle/>
          <a:p>
            <a:r>
              <a:rPr lang="en-US" dirty="0"/>
              <a:t>Activity </a:t>
            </a:r>
            <a:r>
              <a:rPr lang="en-US" dirty="0">
                <a:solidFill>
                  <a:schemeClr val="bg1"/>
                </a:solidFill>
              </a:rPr>
              <a:t>20</a:t>
            </a:r>
          </a:p>
        </p:txBody>
      </p:sp>
      <p:sp>
        <p:nvSpPr>
          <p:cNvPr id="3" name="Content Placeholder 2">
            <a:extLst>
              <a:ext uri="{FF2B5EF4-FFF2-40B4-BE49-F238E27FC236}">
                <a16:creationId xmlns:a16="http://schemas.microsoft.com/office/drawing/2014/main" id="{82F972F2-980C-11CE-84B0-5401140CE12B}"/>
              </a:ext>
            </a:extLst>
          </p:cNvPr>
          <p:cNvSpPr>
            <a:spLocks noGrp="1"/>
          </p:cNvSpPr>
          <p:nvPr>
            <p:ph idx="1"/>
          </p:nvPr>
        </p:nvSpPr>
        <p:spPr>
          <a:xfrm>
            <a:off x="564765" y="1554480"/>
            <a:ext cx="5049651" cy="4938394"/>
          </a:xfrm>
        </p:spPr>
        <p:txBody>
          <a:bodyPr/>
          <a:lstStyle/>
          <a:p>
            <a:r>
              <a:rPr lang="en-GB" sz="2400" b="1" dirty="0">
                <a:latin typeface="Arial" panose="020B0604020202020204" pitchFamily="34" charset="0"/>
                <a:cs typeface="Arial" panose="020B0604020202020204" pitchFamily="34" charset="0"/>
              </a:rPr>
              <a:t>What is the most common type of memorial?</a:t>
            </a:r>
          </a:p>
          <a:p>
            <a:r>
              <a:rPr lang="en-GB" sz="2400" b="1" dirty="0">
                <a:latin typeface="Arial" panose="020B0604020202020204" pitchFamily="34" charset="0"/>
                <a:cs typeface="Arial" panose="020B0604020202020204" pitchFamily="34" charset="0"/>
              </a:rPr>
              <a:t>Do they fully represent ethnically diverse communities in England today, or in the past?</a:t>
            </a:r>
          </a:p>
          <a:p>
            <a:pPr lvl="0"/>
            <a:r>
              <a:rPr lang="en-GB" sz="2400" b="1" dirty="0">
                <a:solidFill>
                  <a:prstClr val="black"/>
                </a:solidFill>
                <a:latin typeface="Arial" panose="020B0604020202020204" pitchFamily="34" charset="0"/>
                <a:cs typeface="Arial" panose="020B0604020202020204" pitchFamily="34" charset="0"/>
              </a:rPr>
              <a:t>Why is it important to commemorate ethnically diverse people &amp; communities?</a:t>
            </a:r>
          </a:p>
          <a:p>
            <a:pPr lvl="0"/>
            <a:r>
              <a:rPr lang="en-GB" sz="2400" b="1" dirty="0">
                <a:solidFill>
                  <a:prstClr val="black"/>
                </a:solidFill>
                <a:latin typeface="Arial" panose="020B0604020202020204" pitchFamily="34" charset="0"/>
                <a:cs typeface="Arial" panose="020B0604020202020204" pitchFamily="34" charset="0"/>
              </a:rPr>
              <a:t>Who else from these communities today or in the past should also be ‘immortalised’?</a:t>
            </a:r>
            <a:endParaRPr lang="en-GB" sz="2400" b="1" dirty="0">
              <a:latin typeface="Arial" panose="020B0604020202020204" pitchFamily="34" charset="0"/>
              <a:cs typeface="Arial" panose="020B0604020202020204" pitchFamily="34" charset="0"/>
            </a:endParaRPr>
          </a:p>
        </p:txBody>
      </p:sp>
      <p:pic>
        <p:nvPicPr>
          <p:cNvPr id="6" name="Picture 2" descr="A statue of a person&#10;&#10;">
            <a:extLst>
              <a:ext uri="{FF2B5EF4-FFF2-40B4-BE49-F238E27FC236}">
                <a16:creationId xmlns:a16="http://schemas.microsoft.com/office/drawing/2014/main" id="{8207A997-0868-FB73-8F88-C62231C4F6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94" r="15636"/>
          <a:stretch/>
        </p:blipFill>
        <p:spPr bwMode="auto">
          <a:xfrm>
            <a:off x="7296912" y="365126"/>
            <a:ext cx="3068440" cy="590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27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1949-5F65-4AAB-BE5B-AE409C8A33B6}"/>
              </a:ext>
            </a:extLst>
          </p:cNvPr>
          <p:cNvSpPr>
            <a:spLocks noGrp="1"/>
          </p:cNvSpPr>
          <p:nvPr>
            <p:ph type="title"/>
          </p:nvPr>
        </p:nvSpPr>
        <p:spPr/>
        <p:txBody>
          <a:bodyPr/>
          <a:lstStyle/>
          <a:p>
            <a:r>
              <a:rPr lang="en-US" dirty="0"/>
              <a:t>Creative Activity 1: Message in a bottle</a:t>
            </a:r>
          </a:p>
        </p:txBody>
      </p:sp>
      <p:grpSp>
        <p:nvGrpSpPr>
          <p:cNvPr id="5" name="Washi" descr="Washi tape">
            <a:extLst>
              <a:ext uri="{FF2B5EF4-FFF2-40B4-BE49-F238E27FC236}">
                <a16:creationId xmlns:a16="http://schemas.microsoft.com/office/drawing/2014/main" id="{F9E81B3F-F682-D63C-155A-578EF5EA02F1}"/>
              </a:ext>
            </a:extLst>
          </p:cNvPr>
          <p:cNvGrpSpPr/>
          <p:nvPr/>
        </p:nvGrpSpPr>
        <p:grpSpPr>
          <a:xfrm>
            <a:off x="229171" y="1708351"/>
            <a:ext cx="2776872" cy="4769860"/>
            <a:chOff x="2194560" y="846844"/>
            <a:chExt cx="2776872" cy="4769860"/>
          </a:xfrm>
        </p:grpSpPr>
        <p:sp>
          <p:nvSpPr>
            <p:cNvPr id="6" name="Picture 9">
              <a:extLst>
                <a:ext uri="{FF2B5EF4-FFF2-40B4-BE49-F238E27FC236}">
                  <a16:creationId xmlns:a16="http://schemas.microsoft.com/office/drawing/2014/main" id="{C105678E-3889-AE89-9B90-E8E88CA21341}"/>
                </a:ext>
                <a:ext uri="{C183D7F6-B498-43B3-948B-1728B52AA6E4}">
                  <adec:decorative xmlns:adec="http://schemas.microsoft.com/office/drawing/2017/decorative" val="1"/>
                </a:ext>
              </a:extLst>
            </p:cNvPr>
            <p:cNvSpPr/>
            <p:nvPr/>
          </p:nvSpPr>
          <p:spPr>
            <a:xfrm>
              <a:off x="2194560" y="846844"/>
              <a:ext cx="2776872" cy="476986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82B54198-6526-E84D-A9B7-114642E402E3}"/>
                </a:ext>
              </a:extLst>
            </p:cNvPr>
            <p:cNvSpPr txBox="1">
              <a:spLocks/>
            </p:cNvSpPr>
            <p:nvPr/>
          </p:nvSpPr>
          <p:spPr>
            <a:xfrm>
              <a:off x="2395728" y="1287144"/>
              <a:ext cx="2331149" cy="381915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Draw or write a message in a bottle to a person of ethnically diverse heritage who inspires you (living or dead) – this can be a poem, a letter, a drawing etc. </a:t>
              </a:r>
            </a:p>
            <a:p>
              <a:r>
                <a:rPr lang="en-GB" sz="2000" dirty="0">
                  <a:latin typeface="Arial" panose="020B0604020202020204" pitchFamily="34" charset="0"/>
                  <a:cs typeface="Arial" panose="020B0604020202020204" pitchFamily="34" charset="0"/>
                </a:rPr>
                <a:t>Who will you choose, and why?</a:t>
              </a:r>
              <a:endParaRPr lang="en-US" sz="2000" dirty="0"/>
            </a:p>
          </p:txBody>
        </p:sp>
      </p:grpSp>
      <p:pic>
        <p:nvPicPr>
          <p:cNvPr id="4" name="Picture Placeholder 10">
            <a:extLst>
              <a:ext uri="{FF2B5EF4-FFF2-40B4-BE49-F238E27FC236}">
                <a16:creationId xmlns:a16="http://schemas.microsoft.com/office/drawing/2014/main" id="{F0D3B70E-2D88-EAC4-28EE-A4930461F361}"/>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Lst>
          </a:blip>
          <a:srcRect t="7065" b="7065"/>
          <a:stretch>
            <a:fillRect/>
          </a:stretch>
        </p:blipFill>
        <p:spPr>
          <a:xfrm rot="10800000">
            <a:off x="3134059" y="1503242"/>
            <a:ext cx="8161916" cy="4572634"/>
          </a:xfrm>
          <a:prstGeom prst="rect">
            <a:avLst/>
          </a:prstGeom>
        </p:spPr>
      </p:pic>
    </p:spTree>
    <p:extLst>
      <p:ext uri="{BB962C8B-B14F-4D97-AF65-F5344CB8AC3E}">
        <p14:creationId xmlns:p14="http://schemas.microsoft.com/office/powerpoint/2010/main" val="33087399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1949-5F65-4AAB-BE5B-AE409C8A33B6}"/>
              </a:ext>
            </a:extLst>
          </p:cNvPr>
          <p:cNvSpPr>
            <a:spLocks noGrp="1"/>
          </p:cNvSpPr>
          <p:nvPr>
            <p:ph type="title"/>
          </p:nvPr>
        </p:nvSpPr>
        <p:spPr/>
        <p:txBody>
          <a:bodyPr/>
          <a:lstStyle/>
          <a:p>
            <a:r>
              <a:rPr lang="en-US" dirty="0"/>
              <a:t>Creative Activity 2: Stories of the Seas</a:t>
            </a:r>
          </a:p>
        </p:txBody>
      </p:sp>
      <p:pic>
        <p:nvPicPr>
          <p:cNvPr id="3" name="Picture 2">
            <a:extLst>
              <a:ext uri="{FF2B5EF4-FFF2-40B4-BE49-F238E27FC236}">
                <a16:creationId xmlns:a16="http://schemas.microsoft.com/office/drawing/2014/main" id="{530617CD-0B1B-FCAE-FA7E-C0351F3CEB0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794" y="1366107"/>
            <a:ext cx="3627953" cy="4798881"/>
          </a:xfrm>
          <a:prstGeom prst="rect">
            <a:avLst/>
          </a:prstGeom>
        </p:spPr>
      </p:pic>
      <p:grpSp>
        <p:nvGrpSpPr>
          <p:cNvPr id="5" name="Washi" descr="Washi tape">
            <a:extLst>
              <a:ext uri="{FF2B5EF4-FFF2-40B4-BE49-F238E27FC236}">
                <a16:creationId xmlns:a16="http://schemas.microsoft.com/office/drawing/2014/main" id="{F9E81B3F-F682-D63C-155A-578EF5EA02F1}"/>
              </a:ext>
            </a:extLst>
          </p:cNvPr>
          <p:cNvGrpSpPr/>
          <p:nvPr/>
        </p:nvGrpSpPr>
        <p:grpSpPr>
          <a:xfrm>
            <a:off x="4176747" y="1075414"/>
            <a:ext cx="7177053" cy="5658873"/>
            <a:chOff x="-331816" y="199244"/>
            <a:chExt cx="7177053" cy="5782586"/>
          </a:xfrm>
        </p:grpSpPr>
        <p:sp>
          <p:nvSpPr>
            <p:cNvPr id="6" name="Picture 9">
              <a:extLst>
                <a:ext uri="{FF2B5EF4-FFF2-40B4-BE49-F238E27FC236}">
                  <a16:creationId xmlns:a16="http://schemas.microsoft.com/office/drawing/2014/main" id="{C105678E-3889-AE89-9B90-E8E88CA21341}"/>
                </a:ext>
                <a:ext uri="{C183D7F6-B498-43B3-948B-1728B52AA6E4}">
                  <adec:decorative xmlns:adec="http://schemas.microsoft.com/office/drawing/2017/decorative" val="1"/>
                </a:ext>
              </a:extLst>
            </p:cNvPr>
            <p:cNvSpPr/>
            <p:nvPr/>
          </p:nvSpPr>
          <p:spPr>
            <a:xfrm>
              <a:off x="-331816" y="199244"/>
              <a:ext cx="7177053" cy="5782586"/>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82B54198-6526-E84D-A9B7-114642E402E3}"/>
                </a:ext>
              </a:extLst>
            </p:cNvPr>
            <p:cNvSpPr txBox="1">
              <a:spLocks/>
            </p:cNvSpPr>
            <p:nvPr/>
          </p:nvSpPr>
          <p:spPr>
            <a:xfrm>
              <a:off x="374333" y="846844"/>
              <a:ext cx="5998463" cy="425945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0" dirty="0">
                  <a:latin typeface="Arial" panose="020B0604020202020204" pitchFamily="34" charset="0"/>
                  <a:cs typeface="Arial" panose="020B0604020202020204" pitchFamily="34" charset="0"/>
                </a:rPr>
                <a:t>On board HMS Victory were men from 22 countries other than England.</a:t>
              </a:r>
            </a:p>
            <a:p>
              <a:pPr algn="l"/>
              <a:r>
                <a:rPr lang="en-GB" sz="2400" dirty="0">
                  <a:latin typeface="Arial" panose="020B0604020202020204" pitchFamily="34" charset="0"/>
                  <a:cs typeface="Arial" panose="020B0604020202020204" pitchFamily="34" charset="0"/>
                </a:rPr>
                <a:t>Write a story or poem about one of the soldiers on board the ship. </a:t>
              </a:r>
            </a:p>
            <a:p>
              <a:pPr algn="l"/>
              <a:r>
                <a:rPr lang="en-GB" sz="2400" dirty="0">
                  <a:latin typeface="Arial" panose="020B0604020202020204" pitchFamily="34" charset="0"/>
                  <a:cs typeface="Arial" panose="020B0604020202020204" pitchFamily="34" charset="0"/>
                </a:rPr>
                <a:t>What was life like? </a:t>
              </a:r>
            </a:p>
            <a:p>
              <a:pPr algn="l"/>
              <a:r>
                <a:rPr lang="en-GB" sz="2400" dirty="0">
                  <a:latin typeface="Arial" panose="020B0604020202020204" pitchFamily="34" charset="0"/>
                  <a:cs typeface="Arial" panose="020B0604020202020204" pitchFamily="34" charset="0"/>
                </a:rPr>
                <a:t>What or who was left behind? </a:t>
              </a:r>
            </a:p>
            <a:p>
              <a:pPr algn="l"/>
              <a:r>
                <a:rPr lang="en-GB" sz="2400" dirty="0">
                  <a:latin typeface="Arial" panose="020B0604020202020204" pitchFamily="34" charset="0"/>
                  <a:cs typeface="Arial" panose="020B0604020202020204" pitchFamily="34" charset="0"/>
                </a:rPr>
                <a:t>What would they find in England at the end of their journey? </a:t>
              </a:r>
            </a:p>
            <a:p>
              <a:pPr algn="l"/>
              <a:r>
                <a:rPr lang="en-GB" sz="2400" dirty="0">
                  <a:latin typeface="Arial" panose="020B0604020202020204" pitchFamily="34" charset="0"/>
                  <a:cs typeface="Arial" panose="020B0604020202020204" pitchFamily="34" charset="0"/>
                </a:rPr>
                <a:t>What was it like living in a new country so far away from home?</a:t>
              </a:r>
            </a:p>
          </p:txBody>
        </p:sp>
      </p:grpSp>
    </p:spTree>
    <p:extLst>
      <p:ext uri="{BB962C8B-B14F-4D97-AF65-F5344CB8AC3E}">
        <p14:creationId xmlns:p14="http://schemas.microsoft.com/office/powerpoint/2010/main" val="4310741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1949-5F65-4AAB-BE5B-AE409C8A33B6}"/>
              </a:ext>
            </a:extLst>
          </p:cNvPr>
          <p:cNvSpPr>
            <a:spLocks noGrp="1"/>
          </p:cNvSpPr>
          <p:nvPr>
            <p:ph type="title"/>
          </p:nvPr>
        </p:nvSpPr>
        <p:spPr/>
        <p:txBody>
          <a:bodyPr/>
          <a:lstStyle/>
          <a:p>
            <a:r>
              <a:rPr lang="en-US" dirty="0"/>
              <a:t>Creative Activity 3: Designing a memorial</a:t>
            </a:r>
          </a:p>
        </p:txBody>
      </p:sp>
      <p:grpSp>
        <p:nvGrpSpPr>
          <p:cNvPr id="5" name="Washi" descr="Washi tape">
            <a:extLst>
              <a:ext uri="{FF2B5EF4-FFF2-40B4-BE49-F238E27FC236}">
                <a16:creationId xmlns:a16="http://schemas.microsoft.com/office/drawing/2014/main" id="{F9E81B3F-F682-D63C-155A-578EF5EA02F1}"/>
              </a:ext>
            </a:extLst>
          </p:cNvPr>
          <p:cNvGrpSpPr/>
          <p:nvPr/>
        </p:nvGrpSpPr>
        <p:grpSpPr>
          <a:xfrm>
            <a:off x="219457" y="1412986"/>
            <a:ext cx="5340095" cy="5280422"/>
            <a:chOff x="-331816" y="536816"/>
            <a:chExt cx="3442156" cy="5280422"/>
          </a:xfrm>
        </p:grpSpPr>
        <p:sp>
          <p:nvSpPr>
            <p:cNvPr id="6" name="Picture 9">
              <a:extLst>
                <a:ext uri="{FF2B5EF4-FFF2-40B4-BE49-F238E27FC236}">
                  <a16:creationId xmlns:a16="http://schemas.microsoft.com/office/drawing/2014/main" id="{C105678E-3889-AE89-9B90-E8E88CA21341}"/>
                </a:ext>
                <a:ext uri="{C183D7F6-B498-43B3-948B-1728B52AA6E4}">
                  <adec:decorative xmlns:adec="http://schemas.microsoft.com/office/drawing/2017/decorative" val="1"/>
                </a:ext>
              </a:extLst>
            </p:cNvPr>
            <p:cNvSpPr/>
            <p:nvPr/>
          </p:nvSpPr>
          <p:spPr>
            <a:xfrm>
              <a:off x="-331816" y="536816"/>
              <a:ext cx="3442156" cy="5280422"/>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7" name="Text Placeholder">
              <a:extLst>
                <a:ext uri="{FF2B5EF4-FFF2-40B4-BE49-F238E27FC236}">
                  <a16:creationId xmlns:a16="http://schemas.microsoft.com/office/drawing/2014/main" id="{82B54198-6526-E84D-A9B7-114642E402E3}"/>
                </a:ext>
              </a:extLst>
            </p:cNvPr>
            <p:cNvSpPr txBox="1">
              <a:spLocks/>
            </p:cNvSpPr>
            <p:nvPr/>
          </p:nvSpPr>
          <p:spPr>
            <a:xfrm>
              <a:off x="-61831" y="909532"/>
              <a:ext cx="3172171" cy="425945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0" dirty="0">
                  <a:latin typeface="Arial" panose="020B0604020202020204" pitchFamily="34" charset="0"/>
                  <a:cs typeface="Arial" panose="020B0604020202020204" pitchFamily="34" charset="0"/>
                </a:rPr>
                <a:t>Create a memorial commemorating an ethnically diverse person who was an inspirational figure. </a:t>
              </a:r>
            </a:p>
            <a:p>
              <a:pPr algn="l"/>
              <a:r>
                <a:rPr lang="en-GB" sz="2000" dirty="0">
                  <a:latin typeface="Arial" panose="020B0604020202020204" pitchFamily="34" charset="0"/>
                  <a:cs typeface="Arial" panose="020B0604020202020204" pitchFamily="34" charset="0"/>
                </a:rPr>
                <a:t>Why did you choose this person/people?</a:t>
              </a:r>
            </a:p>
            <a:p>
              <a:pPr algn="l"/>
              <a:r>
                <a:rPr lang="en-GB" sz="2000" dirty="0">
                  <a:latin typeface="Arial" panose="020B0604020202020204" pitchFamily="34" charset="0"/>
                  <a:cs typeface="Arial" panose="020B0604020202020204" pitchFamily="34" charset="0"/>
                </a:rPr>
                <a:t>How should they be remembered? </a:t>
              </a:r>
            </a:p>
            <a:p>
              <a:pPr algn="l"/>
              <a:r>
                <a:rPr lang="en-GB" sz="2000" dirty="0">
                  <a:latin typeface="Arial" panose="020B0604020202020204" pitchFamily="34" charset="0"/>
                  <a:cs typeface="Arial" panose="020B0604020202020204" pitchFamily="34" charset="0"/>
                </a:rPr>
                <a:t>Where would you place the memorial?</a:t>
              </a:r>
            </a:p>
            <a:p>
              <a:pPr algn="l"/>
              <a:r>
                <a:rPr lang="en-GB" sz="2000" dirty="0">
                  <a:latin typeface="Arial" panose="020B0604020202020204" pitchFamily="34" charset="0"/>
                  <a:cs typeface="Arial" panose="020B0604020202020204" pitchFamily="34" charset="0"/>
                </a:rPr>
                <a:t>Would the memorial be used to create debate, or to encourage and inspire?</a:t>
              </a:r>
            </a:p>
            <a:p>
              <a:pPr algn="l"/>
              <a:r>
                <a:rPr lang="en-GB" sz="2000" dirty="0">
                  <a:latin typeface="Arial" panose="020B0604020202020204" pitchFamily="34" charset="0"/>
                  <a:cs typeface="Arial" panose="020B0604020202020204" pitchFamily="34" charset="0"/>
                </a:rPr>
                <a:t>What would it be made from? </a:t>
              </a:r>
            </a:p>
            <a:p>
              <a:pPr algn="l"/>
              <a:r>
                <a:rPr lang="en-GB" sz="2000" dirty="0">
                  <a:latin typeface="Arial" panose="020B0604020202020204" pitchFamily="34" charset="0"/>
                  <a:cs typeface="Arial" panose="020B0604020202020204" pitchFamily="34" charset="0"/>
                </a:rPr>
                <a:t>Would it be temporary or permanent?</a:t>
              </a:r>
            </a:p>
          </p:txBody>
        </p:sp>
      </p:grpSp>
      <p:sp>
        <p:nvSpPr>
          <p:cNvPr id="4" name="Picture 5" descr="Decorative shape">
            <a:extLst>
              <a:ext uri="{FF2B5EF4-FFF2-40B4-BE49-F238E27FC236}">
                <a16:creationId xmlns:a16="http://schemas.microsoft.com/office/drawing/2014/main" id="{79778BF9-8D00-FE83-6398-637B87781E1A}"/>
              </a:ext>
            </a:extLst>
          </p:cNvPr>
          <p:cNvSpPr/>
          <p:nvPr/>
        </p:nvSpPr>
        <p:spPr>
          <a:xfrm>
            <a:off x="6013707" y="1079174"/>
            <a:ext cx="5340094" cy="541370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1353078E-5221-490E-E34A-31C8CE1E8B9D}"/>
              </a:ext>
            </a:extLst>
          </p:cNvPr>
          <p:cNvSpPr txBox="1"/>
          <p:nvPr/>
        </p:nvSpPr>
        <p:spPr>
          <a:xfrm>
            <a:off x="6473952" y="1412986"/>
            <a:ext cx="4879848" cy="4805803"/>
          </a:xfrm>
          <a:prstGeom prst="rect">
            <a:avLst/>
          </a:prstGeom>
          <a:noFill/>
        </p:spPr>
        <p:txBody>
          <a:bodyPr wrap="square">
            <a:spAutoFit/>
          </a:bodyPr>
          <a:lstStyle/>
          <a:p>
            <a:r>
              <a:rPr lang="en-GB" sz="2000" b="1" dirty="0">
                <a:latin typeface="Arial" panose="020B0604020202020204" pitchFamily="34" charset="0"/>
                <a:cs typeface="Arial" panose="020B0604020202020204" pitchFamily="34" charset="0"/>
              </a:rPr>
              <a:t>The memorial can be:</a:t>
            </a:r>
          </a:p>
          <a:p>
            <a:endParaRPr lang="en-GB"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Drawn/painted</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Made from clay</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Created using lino cutting or printmaking techniques </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Sculpted </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3D printed (if the school has one)</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Collaged using different materials </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Created as a mural (whole class)</a:t>
            </a:r>
          </a:p>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A mosaic or decorated tile </a:t>
            </a:r>
          </a:p>
        </p:txBody>
      </p:sp>
    </p:spTree>
    <p:extLst>
      <p:ext uri="{BB962C8B-B14F-4D97-AF65-F5344CB8AC3E}">
        <p14:creationId xmlns:p14="http://schemas.microsoft.com/office/powerpoint/2010/main" val="3509730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83CA-0654-8F38-4B21-D56A43F14B5C}"/>
              </a:ext>
            </a:extLst>
          </p:cNvPr>
          <p:cNvSpPr>
            <a:spLocks noGrp="1"/>
          </p:cNvSpPr>
          <p:nvPr>
            <p:ph type="title"/>
          </p:nvPr>
        </p:nvSpPr>
        <p:spPr/>
        <p:txBody>
          <a:bodyPr>
            <a:noAutofit/>
          </a:bodyPr>
          <a:lstStyle/>
          <a:p>
            <a:r>
              <a:rPr lang="en-US" dirty="0"/>
              <a:t>7. Women </a:t>
            </a:r>
            <a:r>
              <a:rPr lang="en-US" dirty="0">
                <a:solidFill>
                  <a:schemeClr val="bg1"/>
                </a:solidFill>
              </a:rPr>
              <a:t>1</a:t>
            </a:r>
          </a:p>
        </p:txBody>
      </p:sp>
      <p:pic>
        <p:nvPicPr>
          <p:cNvPr id="4" name="Picture 11" descr="Decorative shape">
            <a:extLst>
              <a:ext uri="{FF2B5EF4-FFF2-40B4-BE49-F238E27FC236}">
                <a16:creationId xmlns:a16="http://schemas.microsoft.com/office/drawing/2014/main" id="{65C5B6AA-A9F0-A329-1589-03F20E621F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1475" y="1075414"/>
            <a:ext cx="10408035" cy="5417460"/>
          </a:xfrm>
          <a:prstGeom prst="rect">
            <a:avLst/>
          </a:prstGeom>
        </p:spPr>
      </p:pic>
      <p:sp>
        <p:nvSpPr>
          <p:cNvPr id="3" name="Content Placeholder 2">
            <a:extLst>
              <a:ext uri="{FF2B5EF4-FFF2-40B4-BE49-F238E27FC236}">
                <a16:creationId xmlns:a16="http://schemas.microsoft.com/office/drawing/2014/main" id="{4F8DCD24-9C4A-7BB0-A9AB-FCCE4C261E97}"/>
              </a:ext>
            </a:extLst>
          </p:cNvPr>
          <p:cNvSpPr>
            <a:spLocks noGrp="1"/>
          </p:cNvSpPr>
          <p:nvPr>
            <p:ph idx="1"/>
          </p:nvPr>
        </p:nvSpPr>
        <p:spPr>
          <a:xfrm>
            <a:off x="1132490" y="1785702"/>
            <a:ext cx="9374798" cy="4707171"/>
          </a:xfrm>
        </p:spPr>
        <p:txBody>
          <a:bodyPr/>
          <a:lstStyle/>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Why are there more statues to men than women in the UK? </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does that tell us about how society has seen women’s roles in the past and today?</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What role have women played</a:t>
            </a:r>
            <a:r>
              <a:rPr lang="en-GB" sz="2400" dirty="0">
                <a:latin typeface="Arial" panose="020B0604020202020204" pitchFamily="34" charset="0"/>
                <a:cs typeface="Arial" panose="020B0604020202020204" pitchFamily="34" charset="0"/>
              </a:rPr>
              <a:t>, historically</a:t>
            </a:r>
            <a:r>
              <a:rPr lang="en-GB" sz="2400" dirty="0">
                <a:solidFill>
                  <a:srgbClr val="FF0000"/>
                </a:solidFill>
                <a:latin typeface="Arial" panose="020B0604020202020204" pitchFamily="34" charset="0"/>
                <a:cs typeface="Arial" panose="020B0604020202020204" pitchFamily="34" charset="0"/>
              </a:rPr>
              <a:t>,</a:t>
            </a:r>
            <a:r>
              <a:rPr lang="en-GB" sz="2400" dirty="0">
                <a:solidFill>
                  <a:prstClr val="black"/>
                </a:solidFill>
                <a:latin typeface="Arial" panose="020B0604020202020204" pitchFamily="34" charset="0"/>
                <a:cs typeface="Arial" panose="020B0604020202020204" pitchFamily="34" charset="0"/>
              </a:rPr>
              <a:t> in the public life of our nation?</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How do we tell stories that have been side-lined/ ignored in the past?</a:t>
            </a:r>
          </a:p>
          <a:p>
            <a:pPr marL="342900" lvl="0" indent="-342900">
              <a:buFont typeface="Arial" panose="020B0604020202020204" pitchFamily="34" charset="0"/>
              <a:buChar char="•"/>
            </a:pPr>
            <a:r>
              <a:rPr lang="en-GB" sz="2400" dirty="0">
                <a:solidFill>
                  <a:prstClr val="black"/>
                </a:solidFill>
                <a:latin typeface="Arial" panose="020B0604020202020204" pitchFamily="34" charset="0"/>
                <a:cs typeface="Arial" panose="020B0604020202020204" pitchFamily="34" charset="0"/>
              </a:rPr>
              <a:t>Is this just an issue for women or are there are other people who have been missed out/ ignored? </a:t>
            </a:r>
          </a:p>
          <a:p>
            <a:pPr marL="342900" lvl="0" indent="-342900">
              <a:buFont typeface="Arial" panose="020B0604020202020204" pitchFamily="34" charset="0"/>
              <a:buChar char="•"/>
            </a:pPr>
            <a:endParaRPr lang="en-GB" sz="2400" dirty="0">
              <a:solidFill>
                <a:prstClr val="black"/>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892108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EE5-DD74-A1A3-BC5C-EFEB4CBA7173}"/>
              </a:ext>
            </a:extLst>
          </p:cNvPr>
          <p:cNvSpPr>
            <a:spLocks noGrp="1"/>
          </p:cNvSpPr>
          <p:nvPr>
            <p:ph type="title"/>
          </p:nvPr>
        </p:nvSpPr>
        <p:spPr/>
        <p:txBody>
          <a:bodyPr/>
          <a:lstStyle/>
          <a:p>
            <a:r>
              <a:rPr lang="en-US" dirty="0"/>
              <a:t>7. Women </a:t>
            </a:r>
            <a:r>
              <a:rPr lang="en-US" dirty="0">
                <a:solidFill>
                  <a:schemeClr val="bg1"/>
                </a:solidFill>
              </a:rPr>
              <a:t>2</a:t>
            </a:r>
          </a:p>
        </p:txBody>
      </p:sp>
      <p:sp>
        <p:nvSpPr>
          <p:cNvPr id="3" name="Content Placeholder 2">
            <a:extLst>
              <a:ext uri="{FF2B5EF4-FFF2-40B4-BE49-F238E27FC236}">
                <a16:creationId xmlns:a16="http://schemas.microsoft.com/office/drawing/2014/main" id="{7D3ADD82-4AA1-51B8-9076-219C5A5C6880}"/>
              </a:ext>
            </a:extLst>
          </p:cNvPr>
          <p:cNvSpPr>
            <a:spLocks noGrp="1"/>
          </p:cNvSpPr>
          <p:nvPr>
            <p:ph idx="1"/>
          </p:nvPr>
        </p:nvSpPr>
        <p:spPr>
          <a:xfrm>
            <a:off x="541176" y="1470244"/>
            <a:ext cx="4863596" cy="5022630"/>
          </a:xfrm>
        </p:spPr>
        <p:txBody>
          <a:bodyPr/>
          <a:lstStyle/>
          <a:p>
            <a:r>
              <a:rPr lang="en-GB" sz="2000" dirty="0">
                <a:latin typeface="Arial" panose="020B0604020202020204" pitchFamily="34" charset="0"/>
                <a:cs typeface="Arial" panose="020B0604020202020204" pitchFamily="34" charset="0"/>
              </a:rPr>
              <a:t>The Women of Steel is a bronze sculpture that commemorates the women of Sheffield who worked in the city's steel industry during World War I and World War II. </a:t>
            </a:r>
          </a:p>
          <a:p>
            <a:r>
              <a:rPr lang="en-GB" sz="2000" dirty="0">
                <a:latin typeface="Arial" panose="020B0604020202020204" pitchFamily="34" charset="0"/>
                <a:cs typeface="Arial" panose="020B0604020202020204" pitchFamily="34" charset="0"/>
              </a:rPr>
              <a:t>During WWI and WWII, thousands of women from across South Yorkshire were conscripted to aid the war effort by taking jobs in the factories and steel mills, because the male workers were away fighting. At the end of both wars these women workers were dismissed and went back to the a more traditional role of looking after their family and home. </a:t>
            </a:r>
          </a:p>
        </p:txBody>
      </p:sp>
      <p:pic>
        <p:nvPicPr>
          <p:cNvPr id="4" name="Picture 2" descr="A statue of two women in overalls&#10;&#10;">
            <a:extLst>
              <a:ext uri="{FF2B5EF4-FFF2-40B4-BE49-F238E27FC236}">
                <a16:creationId xmlns:a16="http://schemas.microsoft.com/office/drawing/2014/main" id="{93C5EC34-3088-EFC6-71DA-FE66235EBF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59" t="5332"/>
          <a:stretch/>
        </p:blipFill>
        <p:spPr bwMode="auto">
          <a:xfrm>
            <a:off x="6702912" y="365126"/>
            <a:ext cx="4242744" cy="6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5277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http://schemas.microsoft.com/office/2006/metadata/properties"/>
    <ds:schemaRef ds:uri="be30f734-6a04-496a-ba73-5e5e8d7e44d2"/>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749</TotalTime>
  <Words>18588</Words>
  <Application>Microsoft Office PowerPoint</Application>
  <PresentationFormat>Widescreen</PresentationFormat>
  <Paragraphs>1402</Paragraphs>
  <Slides>127</Slides>
  <Notes>122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Arial</vt:lpstr>
      <vt:lpstr>Calibri</vt:lpstr>
      <vt:lpstr>Helvetica</vt:lpstr>
      <vt:lpstr>Source Sans Pro Bold</vt:lpstr>
      <vt:lpstr>Office Theme</vt:lpstr>
      <vt:lpstr>Who, how, why do we remember?</vt:lpstr>
      <vt:lpstr>Who, how, why do we remember? 1</vt:lpstr>
      <vt:lpstr>How to use this PPT </vt:lpstr>
      <vt:lpstr>1. Introduction: ‘Immortalised’</vt:lpstr>
      <vt:lpstr>Who, how, why do we remember? 2 </vt:lpstr>
      <vt:lpstr>Why do memorials matter?</vt:lpstr>
      <vt:lpstr>Historic England</vt:lpstr>
      <vt:lpstr>Activity 2 1</vt:lpstr>
      <vt:lpstr>Activity 3</vt:lpstr>
      <vt:lpstr>Activity 4</vt:lpstr>
      <vt:lpstr>Activity 5</vt:lpstr>
      <vt:lpstr>Research Task 1</vt:lpstr>
      <vt:lpstr>Why do we put up monuments, memorials and statues to people?</vt:lpstr>
      <vt:lpstr>What is their purpose?</vt:lpstr>
      <vt:lpstr>What are the most common types of monument or memorial? 1</vt:lpstr>
      <vt:lpstr>What are the most common types of monument or memorial? 2</vt:lpstr>
      <vt:lpstr>What are the most common types of monument or memorial? 3</vt:lpstr>
      <vt:lpstr>Activity 6</vt:lpstr>
      <vt:lpstr>Activity – Where do we usually find memorials and monuments? 2</vt:lpstr>
      <vt:lpstr>Activity – Where do we usually find memorials and monuments? 1</vt:lpstr>
      <vt:lpstr>Activity – Where do we usually find memorials and monuments? 3</vt:lpstr>
      <vt:lpstr>2. The ‘Great and Good’ 1</vt:lpstr>
      <vt:lpstr>The ‘Great and Good’ 2</vt:lpstr>
      <vt:lpstr>Activity 7</vt:lpstr>
      <vt:lpstr>Examples 1</vt:lpstr>
      <vt:lpstr>Examples 2</vt:lpstr>
      <vt:lpstr>Examples 3</vt:lpstr>
      <vt:lpstr>Examples 4</vt:lpstr>
      <vt:lpstr>Activity 8</vt:lpstr>
      <vt:lpstr>3. Difficult Histories 1</vt:lpstr>
      <vt:lpstr>3. Difficult Histories 2</vt:lpstr>
      <vt:lpstr>3. Difficult Histories 3</vt:lpstr>
      <vt:lpstr>Who was Edward Colston? 1</vt:lpstr>
      <vt:lpstr>Who was Edward Colston? 2</vt:lpstr>
      <vt:lpstr>Who was Edward Colston? 3</vt:lpstr>
      <vt:lpstr>Who was Edward Colston? 4</vt:lpstr>
      <vt:lpstr>Who was Edward Colston? 5</vt:lpstr>
      <vt:lpstr>Activity 9</vt:lpstr>
      <vt:lpstr>3. Difficult Histories 4</vt:lpstr>
      <vt:lpstr>3. Difficult Histories 5</vt:lpstr>
      <vt:lpstr>3. Difficult Histories 6</vt:lpstr>
      <vt:lpstr>3. Difficult Histories 7</vt:lpstr>
      <vt:lpstr>3. Difficult Histories 8</vt:lpstr>
      <vt:lpstr>3. Difficult Histories 9</vt:lpstr>
      <vt:lpstr>3. Difficult Histories 10</vt:lpstr>
      <vt:lpstr>3. Difficult Histories 11</vt:lpstr>
      <vt:lpstr>Research 2</vt:lpstr>
      <vt:lpstr>Activity 10</vt:lpstr>
      <vt:lpstr>Extension Activity 1</vt:lpstr>
      <vt:lpstr>4. Everyday People 1</vt:lpstr>
      <vt:lpstr>4. Everyday People 2</vt:lpstr>
      <vt:lpstr>4. Everyday People 3</vt:lpstr>
      <vt:lpstr>4. Everyday People 4</vt:lpstr>
      <vt:lpstr>4. Everyday People 5</vt:lpstr>
      <vt:lpstr>Activity 11</vt:lpstr>
      <vt:lpstr>Examples 5</vt:lpstr>
      <vt:lpstr>Examples 6</vt:lpstr>
      <vt:lpstr>Examples 7</vt:lpstr>
      <vt:lpstr>Examples 8</vt:lpstr>
      <vt:lpstr>Examples 9</vt:lpstr>
      <vt:lpstr>Activity 12</vt:lpstr>
      <vt:lpstr>Creative Activity 1</vt:lpstr>
      <vt:lpstr>Creative Activity 2</vt:lpstr>
      <vt:lpstr>Activity</vt:lpstr>
      <vt:lpstr>Creative Activity 3</vt:lpstr>
      <vt:lpstr>Creative Activity 4</vt:lpstr>
      <vt:lpstr>Extension Activity 2</vt:lpstr>
      <vt:lpstr>5. LGBTQI (Lesbian, Gay, Bisexual, Transgender, Queer and Intersex)</vt:lpstr>
      <vt:lpstr>5. LGBTQI 1</vt:lpstr>
      <vt:lpstr>5. LGBTQI 2</vt:lpstr>
      <vt:lpstr>Activity 13</vt:lpstr>
      <vt:lpstr>Examples</vt:lpstr>
      <vt:lpstr>Examples 10</vt:lpstr>
      <vt:lpstr>Examples 11</vt:lpstr>
      <vt:lpstr>Research Task 3</vt:lpstr>
      <vt:lpstr>Research Task 4</vt:lpstr>
      <vt:lpstr>Research Task 5</vt:lpstr>
      <vt:lpstr>6. Ethnic Diversity 1</vt:lpstr>
      <vt:lpstr>6. Ethnic Diversity 2</vt:lpstr>
      <vt:lpstr>6. Ethnic Diversity 3</vt:lpstr>
      <vt:lpstr>6. Ethnic Diversity 4</vt:lpstr>
      <vt:lpstr>6. Ethnic Diversity 5</vt:lpstr>
      <vt:lpstr>Activity 14</vt:lpstr>
      <vt:lpstr>Activity 15</vt:lpstr>
      <vt:lpstr>Activity 16</vt:lpstr>
      <vt:lpstr>Activity 17</vt:lpstr>
      <vt:lpstr>Activity 18</vt:lpstr>
      <vt:lpstr>Activity 19</vt:lpstr>
      <vt:lpstr>Examples 12</vt:lpstr>
      <vt:lpstr>Examples 13 </vt:lpstr>
      <vt:lpstr>Examples 14</vt:lpstr>
      <vt:lpstr>Examples 15</vt:lpstr>
      <vt:lpstr>Examples 16</vt:lpstr>
      <vt:lpstr>Activity 20</vt:lpstr>
      <vt:lpstr>Creative Activity 1: Message in a bottle</vt:lpstr>
      <vt:lpstr>Creative Activity 2: Stories of the Seas</vt:lpstr>
      <vt:lpstr>Creative Activity 3: Designing a memorial</vt:lpstr>
      <vt:lpstr>7. Women 1</vt:lpstr>
      <vt:lpstr>7. Women 2</vt:lpstr>
      <vt:lpstr>7. Women 3</vt:lpstr>
      <vt:lpstr>7. Women 4</vt:lpstr>
      <vt:lpstr>7. Women 5</vt:lpstr>
      <vt:lpstr>Activity 21</vt:lpstr>
      <vt:lpstr>Examples 17</vt:lpstr>
      <vt:lpstr>Examples 18</vt:lpstr>
      <vt:lpstr>Examples 19</vt:lpstr>
      <vt:lpstr>Examples 20</vt:lpstr>
      <vt:lpstr>Examples 21</vt:lpstr>
      <vt:lpstr>Activity 22</vt:lpstr>
      <vt:lpstr>Creative Activity 1 – Campaign for change</vt:lpstr>
      <vt:lpstr>8. Disability Representation 1</vt:lpstr>
      <vt:lpstr>8. Disability Representation 2</vt:lpstr>
      <vt:lpstr>8. Disability Representation 3</vt:lpstr>
      <vt:lpstr>8. Disability Representation 4</vt:lpstr>
      <vt:lpstr>Activity 23</vt:lpstr>
      <vt:lpstr>Examples 22</vt:lpstr>
      <vt:lpstr>Examples 23</vt:lpstr>
      <vt:lpstr>Examples 24</vt:lpstr>
      <vt:lpstr>Activity 24</vt:lpstr>
      <vt:lpstr>Research Task – A History of Disability: from 1050</vt:lpstr>
      <vt:lpstr>Activity 25</vt:lpstr>
      <vt:lpstr>Activity: How do we recognise achievement? 1 </vt:lpstr>
      <vt:lpstr>Activity: How do we recognise achievement? 2 </vt:lpstr>
      <vt:lpstr>Activity: How do we recognise achievement? 3 </vt:lpstr>
      <vt:lpstr>Creative Activity 1 – Freeze Frame</vt:lpstr>
      <vt:lpstr>Creative Activity 2 – Blind Sculpting</vt:lpstr>
      <vt:lpstr>Activity -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2024-08-12T13:12:30Z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