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2"/>
  </p:notesMasterIdLst>
  <p:sldIdLst>
    <p:sldId id="256" r:id="rId2"/>
    <p:sldId id="259" r:id="rId3"/>
    <p:sldId id="257" r:id="rId4"/>
    <p:sldId id="261" r:id="rId5"/>
    <p:sldId id="262" r:id="rId6"/>
    <p:sldId id="263" r:id="rId7"/>
    <p:sldId id="264" r:id="rId8"/>
    <p:sldId id="265" r:id="rId9"/>
    <p:sldId id="266" r:id="rId10"/>
    <p:sldId id="277" r:id="rId11"/>
    <p:sldId id="278" r:id="rId12"/>
    <p:sldId id="268" r:id="rId13"/>
    <p:sldId id="269" r:id="rId14"/>
    <p:sldId id="270" r:id="rId15"/>
    <p:sldId id="271" r:id="rId16"/>
    <p:sldId id="272" r:id="rId17"/>
    <p:sldId id="273" r:id="rId18"/>
    <p:sldId id="274" r:id="rId19"/>
    <p:sldId id="275" r:id="rId20"/>
    <p:sldId id="276" r:id="rId21"/>
  </p:sldIdLst>
  <p:sldSz cx="12192000" cy="6858000"/>
  <p:notesSz cx="6858000" cy="9144000"/>
  <p:embeddedFontLst>
    <p:embeddedFont>
      <p:font typeface="Nunito" panose="00000500000000000000" pitchFamily="2" charset="0"/>
      <p:regular r:id="rId23"/>
      <p:bold r:id="rId24"/>
      <p:italic r:id="rId25"/>
      <p:boldItalic r:id="rId26"/>
    </p:embeddedFont>
    <p:embeddedFont>
      <p:font typeface="Superclarendon Rg" panose="02060605060000020003" pitchFamily="18" charset="0"/>
      <p:regular r:id="rId27"/>
      <p:bold r:id="rId28"/>
      <p:italic r:id="rId29"/>
      <p:boldItalic r:id="rId3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4B76"/>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5FE61E-C199-4E6F-B4AE-9CE5DC0201F2}" v="12" dt="2025-01-06T12:05:06.4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22"/>
    <p:restoredTop sz="96327"/>
  </p:normalViewPr>
  <p:slideViewPr>
    <p:cSldViewPr snapToGrid="0">
      <p:cViewPr varScale="1">
        <p:scale>
          <a:sx n="103" d="100"/>
          <a:sy n="103" d="100"/>
        </p:scale>
        <p:origin x="1326"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3C5FE61E-C199-4E6F-B4AE-9CE5DC0201F2}"/>
    <pc:docChg chg="modSld">
      <pc:chgData name="McHarg, Catherine" userId="88b8f76c-9ae3-4745-88eb-fe0667a22af5" providerId="ADAL" clId="{3C5FE61E-C199-4E6F-B4AE-9CE5DC0201F2}" dt="2025-01-06T12:05:06.444" v="47" actId="20577"/>
      <pc:docMkLst>
        <pc:docMk/>
      </pc:docMkLst>
      <pc:sldChg chg="modSp mod">
        <pc:chgData name="McHarg, Catherine" userId="88b8f76c-9ae3-4745-88eb-fe0667a22af5" providerId="ADAL" clId="{3C5FE61E-C199-4E6F-B4AE-9CE5DC0201F2}" dt="2025-01-06T11:55:32.565" v="3" actId="1076"/>
        <pc:sldMkLst>
          <pc:docMk/>
          <pc:sldMk cId="509281648" sldId="261"/>
        </pc:sldMkLst>
        <pc:spChg chg="mod">
          <ac:chgData name="McHarg, Catherine" userId="88b8f76c-9ae3-4745-88eb-fe0667a22af5" providerId="ADAL" clId="{3C5FE61E-C199-4E6F-B4AE-9CE5DC0201F2}" dt="2025-01-06T11:55:08.705" v="1" actId="1076"/>
          <ac:spMkLst>
            <pc:docMk/>
            <pc:sldMk cId="509281648" sldId="261"/>
            <ac:spMk id="2" creationId="{41F8940C-5945-4B76-3C97-B8DA09E52491}"/>
          </ac:spMkLst>
        </pc:spChg>
        <pc:spChg chg="mod">
          <ac:chgData name="McHarg, Catherine" userId="88b8f76c-9ae3-4745-88eb-fe0667a22af5" providerId="ADAL" clId="{3C5FE61E-C199-4E6F-B4AE-9CE5DC0201F2}" dt="2025-01-06T11:55:03.697" v="0" actId="1076"/>
          <ac:spMkLst>
            <pc:docMk/>
            <pc:sldMk cId="509281648" sldId="261"/>
            <ac:spMk id="3" creationId="{972D7143-BEF6-2391-0B7F-0F69D3BA0785}"/>
          </ac:spMkLst>
        </pc:spChg>
        <pc:spChg chg="mod">
          <ac:chgData name="McHarg, Catherine" userId="88b8f76c-9ae3-4745-88eb-fe0667a22af5" providerId="ADAL" clId="{3C5FE61E-C199-4E6F-B4AE-9CE5DC0201F2}" dt="2025-01-06T11:55:32.565" v="3" actId="1076"/>
          <ac:spMkLst>
            <pc:docMk/>
            <pc:sldMk cId="509281648" sldId="261"/>
            <ac:spMk id="4" creationId="{3629D10F-E4DE-69A0-09B0-081904E5EE65}"/>
          </ac:spMkLst>
        </pc:spChg>
      </pc:sldChg>
      <pc:sldChg chg="modSp mod">
        <pc:chgData name="McHarg, Catherine" userId="88b8f76c-9ae3-4745-88eb-fe0667a22af5" providerId="ADAL" clId="{3C5FE61E-C199-4E6F-B4AE-9CE5DC0201F2}" dt="2025-01-06T11:57:08.966" v="8" actId="14100"/>
        <pc:sldMkLst>
          <pc:docMk/>
          <pc:sldMk cId="2367187057" sldId="262"/>
        </pc:sldMkLst>
        <pc:spChg chg="mod">
          <ac:chgData name="McHarg, Catherine" userId="88b8f76c-9ae3-4745-88eb-fe0667a22af5" providerId="ADAL" clId="{3C5FE61E-C199-4E6F-B4AE-9CE5DC0201F2}" dt="2025-01-06T11:57:08.966" v="8" actId="14100"/>
          <ac:spMkLst>
            <pc:docMk/>
            <pc:sldMk cId="2367187057" sldId="262"/>
            <ac:spMk id="4" creationId="{0F3A7278-D98E-25FC-C100-D48B0FDCDF7B}"/>
          </ac:spMkLst>
        </pc:spChg>
      </pc:sldChg>
      <pc:sldChg chg="modSp mod">
        <pc:chgData name="McHarg, Catherine" userId="88b8f76c-9ae3-4745-88eb-fe0667a22af5" providerId="ADAL" clId="{3C5FE61E-C199-4E6F-B4AE-9CE5DC0201F2}" dt="2025-01-06T11:57:27.624" v="9" actId="14100"/>
        <pc:sldMkLst>
          <pc:docMk/>
          <pc:sldMk cId="1634211019" sldId="264"/>
        </pc:sldMkLst>
        <pc:spChg chg="mod">
          <ac:chgData name="McHarg, Catherine" userId="88b8f76c-9ae3-4745-88eb-fe0667a22af5" providerId="ADAL" clId="{3C5FE61E-C199-4E6F-B4AE-9CE5DC0201F2}" dt="2025-01-06T11:56:55.116" v="7" actId="1076"/>
          <ac:spMkLst>
            <pc:docMk/>
            <pc:sldMk cId="1634211019" sldId="264"/>
            <ac:spMk id="2" creationId="{4AC73742-1196-D517-3BE7-2E8E16E8D991}"/>
          </ac:spMkLst>
        </pc:spChg>
        <pc:spChg chg="mod">
          <ac:chgData name="McHarg, Catherine" userId="88b8f76c-9ae3-4745-88eb-fe0667a22af5" providerId="ADAL" clId="{3C5FE61E-C199-4E6F-B4AE-9CE5DC0201F2}" dt="2025-01-06T11:57:27.624" v="9" actId="14100"/>
          <ac:spMkLst>
            <pc:docMk/>
            <pc:sldMk cId="1634211019" sldId="264"/>
            <ac:spMk id="6" creationId="{A27BE302-0988-A94D-B736-6DE0E9FF017A}"/>
          </ac:spMkLst>
        </pc:spChg>
      </pc:sldChg>
      <pc:sldChg chg="modSp">
        <pc:chgData name="McHarg, Catherine" userId="88b8f76c-9ae3-4745-88eb-fe0667a22af5" providerId="ADAL" clId="{3C5FE61E-C199-4E6F-B4AE-9CE5DC0201F2}" dt="2025-01-06T11:57:42.564" v="10" actId="20577"/>
        <pc:sldMkLst>
          <pc:docMk/>
          <pc:sldMk cId="422039687" sldId="265"/>
        </pc:sldMkLst>
        <pc:spChg chg="mod">
          <ac:chgData name="McHarg, Catherine" userId="88b8f76c-9ae3-4745-88eb-fe0667a22af5" providerId="ADAL" clId="{3C5FE61E-C199-4E6F-B4AE-9CE5DC0201F2}" dt="2025-01-06T11:57:42.564" v="10" actId="20577"/>
          <ac:spMkLst>
            <pc:docMk/>
            <pc:sldMk cId="422039687" sldId="265"/>
            <ac:spMk id="8" creationId="{244C9015-73D2-F3E0-6561-9BADA40DA238}"/>
          </ac:spMkLst>
        </pc:spChg>
      </pc:sldChg>
      <pc:sldChg chg="modSp mod">
        <pc:chgData name="McHarg, Catherine" userId="88b8f76c-9ae3-4745-88eb-fe0667a22af5" providerId="ADAL" clId="{3C5FE61E-C199-4E6F-B4AE-9CE5DC0201F2}" dt="2025-01-06T11:58:40.997" v="14" actId="1076"/>
        <pc:sldMkLst>
          <pc:docMk/>
          <pc:sldMk cId="2612364107" sldId="268"/>
        </pc:sldMkLst>
        <pc:spChg chg="mod">
          <ac:chgData name="McHarg, Catherine" userId="88b8f76c-9ae3-4745-88eb-fe0667a22af5" providerId="ADAL" clId="{3C5FE61E-C199-4E6F-B4AE-9CE5DC0201F2}" dt="2025-01-06T11:58:40.997" v="14" actId="1076"/>
          <ac:spMkLst>
            <pc:docMk/>
            <pc:sldMk cId="2612364107" sldId="268"/>
            <ac:spMk id="5" creationId="{D19B21F9-8BF9-DEDB-FF91-B045E82F642D}"/>
          </ac:spMkLst>
        </pc:spChg>
        <pc:spChg chg="mod">
          <ac:chgData name="McHarg, Catherine" userId="88b8f76c-9ae3-4745-88eb-fe0667a22af5" providerId="ADAL" clId="{3C5FE61E-C199-4E6F-B4AE-9CE5DC0201F2}" dt="2025-01-06T11:58:40.997" v="14" actId="1076"/>
          <ac:spMkLst>
            <pc:docMk/>
            <pc:sldMk cId="2612364107" sldId="268"/>
            <ac:spMk id="6" creationId="{9C811912-0ED9-C1B2-BDD3-0728AE4ED39E}"/>
          </ac:spMkLst>
        </pc:spChg>
        <pc:spChg chg="mod">
          <ac:chgData name="McHarg, Catherine" userId="88b8f76c-9ae3-4745-88eb-fe0667a22af5" providerId="ADAL" clId="{3C5FE61E-C199-4E6F-B4AE-9CE5DC0201F2}" dt="2025-01-06T11:58:40.997" v="14" actId="1076"/>
          <ac:spMkLst>
            <pc:docMk/>
            <pc:sldMk cId="2612364107" sldId="268"/>
            <ac:spMk id="8" creationId="{41203EA8-5631-50EE-14DE-35C30FDCEBCF}"/>
          </ac:spMkLst>
        </pc:spChg>
      </pc:sldChg>
      <pc:sldChg chg="modSp mod">
        <pc:chgData name="McHarg, Catherine" userId="88b8f76c-9ae3-4745-88eb-fe0667a22af5" providerId="ADAL" clId="{3C5FE61E-C199-4E6F-B4AE-9CE5DC0201F2}" dt="2025-01-06T11:59:21.264" v="16" actId="14100"/>
        <pc:sldMkLst>
          <pc:docMk/>
          <pc:sldMk cId="2601485955" sldId="269"/>
        </pc:sldMkLst>
        <pc:spChg chg="mod">
          <ac:chgData name="McHarg, Catherine" userId="88b8f76c-9ae3-4745-88eb-fe0667a22af5" providerId="ADAL" clId="{3C5FE61E-C199-4E6F-B4AE-9CE5DC0201F2}" dt="2025-01-06T11:59:21.264" v="16" actId="14100"/>
          <ac:spMkLst>
            <pc:docMk/>
            <pc:sldMk cId="2601485955" sldId="269"/>
            <ac:spMk id="6" creationId="{9A0B6B37-CB99-2F81-A759-A82D1F6A2D6B}"/>
          </ac:spMkLst>
        </pc:spChg>
      </pc:sldChg>
      <pc:sldChg chg="modSp mod">
        <pc:chgData name="McHarg, Catherine" userId="88b8f76c-9ae3-4745-88eb-fe0667a22af5" providerId="ADAL" clId="{3C5FE61E-C199-4E6F-B4AE-9CE5DC0201F2}" dt="2025-01-06T12:00:31.630" v="22" actId="1076"/>
        <pc:sldMkLst>
          <pc:docMk/>
          <pc:sldMk cId="3919673643" sldId="270"/>
        </pc:sldMkLst>
        <pc:spChg chg="mod">
          <ac:chgData name="McHarg, Catherine" userId="88b8f76c-9ae3-4745-88eb-fe0667a22af5" providerId="ADAL" clId="{3C5FE61E-C199-4E6F-B4AE-9CE5DC0201F2}" dt="2025-01-06T12:00:31.630" v="22" actId="1076"/>
          <ac:spMkLst>
            <pc:docMk/>
            <pc:sldMk cId="3919673643" sldId="270"/>
            <ac:spMk id="5" creationId="{1178A454-78A7-BCF8-7BAE-FC60B408D32E}"/>
          </ac:spMkLst>
        </pc:spChg>
        <pc:spChg chg="mod">
          <ac:chgData name="McHarg, Catherine" userId="88b8f76c-9ae3-4745-88eb-fe0667a22af5" providerId="ADAL" clId="{3C5FE61E-C199-4E6F-B4AE-9CE5DC0201F2}" dt="2025-01-06T12:00:08.604" v="19" actId="14100"/>
          <ac:spMkLst>
            <pc:docMk/>
            <pc:sldMk cId="3919673643" sldId="270"/>
            <ac:spMk id="6" creationId="{E1E0C992-6D2C-3F7F-2118-1E453D62D7DD}"/>
          </ac:spMkLst>
        </pc:spChg>
        <pc:spChg chg="mod">
          <ac:chgData name="McHarg, Catherine" userId="88b8f76c-9ae3-4745-88eb-fe0667a22af5" providerId="ADAL" clId="{3C5FE61E-C199-4E6F-B4AE-9CE5DC0201F2}" dt="2025-01-06T12:00:21.725" v="21" actId="14100"/>
          <ac:spMkLst>
            <pc:docMk/>
            <pc:sldMk cId="3919673643" sldId="270"/>
            <ac:spMk id="9" creationId="{233743B6-B706-30EF-88DA-8CD82218C465}"/>
          </ac:spMkLst>
        </pc:spChg>
      </pc:sldChg>
      <pc:sldChg chg="modSp mod">
        <pc:chgData name="McHarg, Catherine" userId="88b8f76c-9ae3-4745-88eb-fe0667a22af5" providerId="ADAL" clId="{3C5FE61E-C199-4E6F-B4AE-9CE5DC0201F2}" dt="2025-01-06T12:01:34.156" v="28" actId="1076"/>
        <pc:sldMkLst>
          <pc:docMk/>
          <pc:sldMk cId="1020989222" sldId="271"/>
        </pc:sldMkLst>
        <pc:spChg chg="mod">
          <ac:chgData name="McHarg, Catherine" userId="88b8f76c-9ae3-4745-88eb-fe0667a22af5" providerId="ADAL" clId="{3C5FE61E-C199-4E6F-B4AE-9CE5DC0201F2}" dt="2025-01-06T12:01:34.156" v="28" actId="1076"/>
          <ac:spMkLst>
            <pc:docMk/>
            <pc:sldMk cId="1020989222" sldId="271"/>
            <ac:spMk id="2" creationId="{DF919F15-34C9-3CAB-C78D-61C644F60237}"/>
          </ac:spMkLst>
        </pc:spChg>
        <pc:spChg chg="mod">
          <ac:chgData name="McHarg, Catherine" userId="88b8f76c-9ae3-4745-88eb-fe0667a22af5" providerId="ADAL" clId="{3C5FE61E-C199-4E6F-B4AE-9CE5DC0201F2}" dt="2025-01-06T12:01:23.399" v="27" actId="14100"/>
          <ac:spMkLst>
            <pc:docMk/>
            <pc:sldMk cId="1020989222" sldId="271"/>
            <ac:spMk id="8" creationId="{2F0EE3DE-CE7B-C165-EFEE-566D3C044A3E}"/>
          </ac:spMkLst>
        </pc:spChg>
      </pc:sldChg>
      <pc:sldChg chg="modSp mod">
        <pc:chgData name="McHarg, Catherine" userId="88b8f76c-9ae3-4745-88eb-fe0667a22af5" providerId="ADAL" clId="{3C5FE61E-C199-4E6F-B4AE-9CE5DC0201F2}" dt="2025-01-06T12:02:41.431" v="37" actId="1076"/>
        <pc:sldMkLst>
          <pc:docMk/>
          <pc:sldMk cId="2240302781" sldId="272"/>
        </pc:sldMkLst>
        <pc:spChg chg="mod">
          <ac:chgData name="McHarg, Catherine" userId="88b8f76c-9ae3-4745-88eb-fe0667a22af5" providerId="ADAL" clId="{3C5FE61E-C199-4E6F-B4AE-9CE5DC0201F2}" dt="2025-01-06T12:02:15.685" v="33" actId="14100"/>
          <ac:spMkLst>
            <pc:docMk/>
            <pc:sldMk cId="2240302781" sldId="272"/>
            <ac:spMk id="2" creationId="{D5C895DC-748A-AD35-24D8-A0B12CB12435}"/>
          </ac:spMkLst>
        </pc:spChg>
        <pc:spChg chg="mod">
          <ac:chgData name="McHarg, Catherine" userId="88b8f76c-9ae3-4745-88eb-fe0667a22af5" providerId="ADAL" clId="{3C5FE61E-C199-4E6F-B4AE-9CE5DC0201F2}" dt="2025-01-06T12:02:41.431" v="37" actId="1076"/>
          <ac:spMkLst>
            <pc:docMk/>
            <pc:sldMk cId="2240302781" sldId="272"/>
            <ac:spMk id="4" creationId="{9E135098-174C-01FA-9024-FF6EB2666164}"/>
          </ac:spMkLst>
        </pc:spChg>
        <pc:spChg chg="mod">
          <ac:chgData name="McHarg, Catherine" userId="88b8f76c-9ae3-4745-88eb-fe0667a22af5" providerId="ADAL" clId="{3C5FE61E-C199-4E6F-B4AE-9CE5DC0201F2}" dt="2025-01-06T12:02:32.120" v="36" actId="14100"/>
          <ac:spMkLst>
            <pc:docMk/>
            <pc:sldMk cId="2240302781" sldId="272"/>
            <ac:spMk id="5" creationId="{A470D67F-E3EC-19F3-89D3-1C6435EB6539}"/>
          </ac:spMkLst>
        </pc:spChg>
        <pc:spChg chg="mod">
          <ac:chgData name="McHarg, Catherine" userId="88b8f76c-9ae3-4745-88eb-fe0667a22af5" providerId="ADAL" clId="{3C5FE61E-C199-4E6F-B4AE-9CE5DC0201F2}" dt="2025-01-06T12:02:04.612" v="31" actId="14100"/>
          <ac:spMkLst>
            <pc:docMk/>
            <pc:sldMk cId="2240302781" sldId="272"/>
            <ac:spMk id="8" creationId="{232F1BA1-E91D-1737-ECD6-D3AAAA79A986}"/>
          </ac:spMkLst>
        </pc:spChg>
      </pc:sldChg>
      <pc:sldChg chg="modSp mod">
        <pc:chgData name="McHarg, Catherine" userId="88b8f76c-9ae3-4745-88eb-fe0667a22af5" providerId="ADAL" clId="{3C5FE61E-C199-4E6F-B4AE-9CE5DC0201F2}" dt="2025-01-06T12:03:26.704" v="42" actId="20577"/>
        <pc:sldMkLst>
          <pc:docMk/>
          <pc:sldMk cId="673894991" sldId="273"/>
        </pc:sldMkLst>
        <pc:spChg chg="mod">
          <ac:chgData name="McHarg, Catherine" userId="88b8f76c-9ae3-4745-88eb-fe0667a22af5" providerId="ADAL" clId="{3C5FE61E-C199-4E6F-B4AE-9CE5DC0201F2}" dt="2025-01-06T12:03:15.581" v="39" actId="1076"/>
          <ac:spMkLst>
            <pc:docMk/>
            <pc:sldMk cId="673894991" sldId="273"/>
            <ac:spMk id="2" creationId="{7F928A19-1317-7619-7B97-3A154C2BCD08}"/>
          </ac:spMkLst>
        </pc:spChg>
        <pc:spChg chg="mod">
          <ac:chgData name="McHarg, Catherine" userId="88b8f76c-9ae3-4745-88eb-fe0667a22af5" providerId="ADAL" clId="{3C5FE61E-C199-4E6F-B4AE-9CE5DC0201F2}" dt="2025-01-06T12:03:26.704" v="42" actId="20577"/>
          <ac:spMkLst>
            <pc:docMk/>
            <pc:sldMk cId="673894991" sldId="273"/>
            <ac:spMk id="5" creationId="{6BFF8A11-EEFE-16C1-55B3-FCE00C6BF00F}"/>
          </ac:spMkLst>
        </pc:spChg>
      </pc:sldChg>
      <pc:sldChg chg="modSp mod">
        <pc:chgData name="McHarg, Catherine" userId="88b8f76c-9ae3-4745-88eb-fe0667a22af5" providerId="ADAL" clId="{3C5FE61E-C199-4E6F-B4AE-9CE5DC0201F2}" dt="2025-01-06T12:04:23.086" v="45" actId="14100"/>
        <pc:sldMkLst>
          <pc:docMk/>
          <pc:sldMk cId="3904711737" sldId="274"/>
        </pc:sldMkLst>
        <pc:spChg chg="mod">
          <ac:chgData name="McHarg, Catherine" userId="88b8f76c-9ae3-4745-88eb-fe0667a22af5" providerId="ADAL" clId="{3C5FE61E-C199-4E6F-B4AE-9CE5DC0201F2}" dt="2025-01-06T12:04:02.368" v="43" actId="1076"/>
          <ac:spMkLst>
            <pc:docMk/>
            <pc:sldMk cId="3904711737" sldId="274"/>
            <ac:spMk id="7" creationId="{212C02DC-2671-C230-D9D5-D9454EA3F29B}"/>
          </ac:spMkLst>
        </pc:spChg>
        <pc:grpChg chg="mod">
          <ac:chgData name="McHarg, Catherine" userId="88b8f76c-9ae3-4745-88eb-fe0667a22af5" providerId="ADAL" clId="{3C5FE61E-C199-4E6F-B4AE-9CE5DC0201F2}" dt="2025-01-06T12:04:23.086" v="45" actId="14100"/>
          <ac:grpSpMkLst>
            <pc:docMk/>
            <pc:sldMk cId="3904711737" sldId="274"/>
            <ac:grpSpMk id="15" creationId="{4B680FAB-7948-EEF6-0862-CDC7E68CC4D9}"/>
          </ac:grpSpMkLst>
        </pc:grpChg>
      </pc:sldChg>
      <pc:sldChg chg="modSp mod">
        <pc:chgData name="McHarg, Catherine" userId="88b8f76c-9ae3-4745-88eb-fe0667a22af5" providerId="ADAL" clId="{3C5FE61E-C199-4E6F-B4AE-9CE5DC0201F2}" dt="2025-01-06T12:05:06.444" v="47" actId="20577"/>
        <pc:sldMkLst>
          <pc:docMk/>
          <pc:sldMk cId="748283834" sldId="276"/>
        </pc:sldMkLst>
        <pc:spChg chg="mod">
          <ac:chgData name="McHarg, Catherine" userId="88b8f76c-9ae3-4745-88eb-fe0667a22af5" providerId="ADAL" clId="{3C5FE61E-C199-4E6F-B4AE-9CE5DC0201F2}" dt="2025-01-06T12:05:06.444" v="47" actId="20577"/>
          <ac:spMkLst>
            <pc:docMk/>
            <pc:sldMk cId="748283834" sldId="276"/>
            <ac:spMk id="4" creationId="{3087630D-B802-FFA6-CACB-F6621D08E29D}"/>
          </ac:spMkLst>
        </pc:spChg>
        <pc:spChg chg="mod">
          <ac:chgData name="McHarg, Catherine" userId="88b8f76c-9ae3-4745-88eb-fe0667a22af5" providerId="ADAL" clId="{3C5FE61E-C199-4E6F-B4AE-9CE5DC0201F2}" dt="2025-01-06T12:04:56.893" v="46" actId="14100"/>
          <ac:spMkLst>
            <pc:docMk/>
            <pc:sldMk cId="748283834" sldId="276"/>
            <ac:spMk id="8" creationId="{07AC154F-4F16-39F5-AD76-447A424F58C1}"/>
          </ac:spMkLst>
        </pc:spChg>
      </pc:sldChg>
      <pc:sldChg chg="modSp mod">
        <pc:chgData name="McHarg, Catherine" userId="88b8f76c-9ae3-4745-88eb-fe0667a22af5" providerId="ADAL" clId="{3C5FE61E-C199-4E6F-B4AE-9CE5DC0201F2}" dt="2025-01-06T11:58:11.382" v="11" actId="1076"/>
        <pc:sldMkLst>
          <pc:docMk/>
          <pc:sldMk cId="41534952" sldId="277"/>
        </pc:sldMkLst>
        <pc:spChg chg="mod">
          <ac:chgData name="McHarg, Catherine" userId="88b8f76c-9ae3-4745-88eb-fe0667a22af5" providerId="ADAL" clId="{3C5FE61E-C199-4E6F-B4AE-9CE5DC0201F2}" dt="2025-01-06T11:58:11.382" v="11" actId="1076"/>
          <ac:spMkLst>
            <pc:docMk/>
            <pc:sldMk cId="41534952" sldId="277"/>
            <ac:spMk id="5" creationId="{3961FE60-4E8E-E380-1321-638C40A5ED3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3.png"/><Relationship Id="rId5" Type="http://schemas.openxmlformats.org/officeDocument/2006/relationships/image" Target="../media/image26.png"/><Relationship Id="rId10" Type="http://schemas.openxmlformats.org/officeDocument/2006/relationships/image" Target="../media/image33.png"/><Relationship Id="rId4" Type="http://schemas.openxmlformats.org/officeDocument/2006/relationships/image" Target="../media/image28.png"/><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6.png"/><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1.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6F16C9-034B-4098-8A37-866B0C3F9FC9}"/>
              </a:ext>
            </a:extLst>
          </p:cNvPr>
          <p:cNvSpPr>
            <a:spLocks noGrp="1"/>
          </p:cNvSpPr>
          <p:nvPr>
            <p:ph type="ctrTitle"/>
          </p:nvPr>
        </p:nvSpPr>
        <p:spPr>
          <a:xfrm>
            <a:off x="2025567" y="-2387600"/>
            <a:ext cx="8140861" cy="2387600"/>
          </a:xfrm>
        </p:spPr>
        <p:txBody>
          <a:bodyPr vert="horz" lIns="91440" tIns="45720" rIns="91440" bIns="45720" rtlCol="0" anchor="b">
            <a:normAutofit/>
          </a:bodyPr>
          <a:lstStyle/>
          <a:p>
            <a:r>
              <a:rPr lang="en-US" dirty="0"/>
              <a:t>Maidstone and the Industrial Revolution</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66071">
                    <a:schemeClr val="tx1">
                      <a:alpha val="58000"/>
                    </a:schemeClr>
                  </a:glow>
                </a:effectLst>
                <a:latin typeface="Superclarendon Rg" panose="02000505080000020003" pitchFamily="2" charset="77"/>
              </a:rPr>
              <a:t>How did the Industrial Revolution change Maidstone?</a:t>
            </a:r>
          </a:p>
        </p:txBody>
      </p:sp>
      <p:pic>
        <p:nvPicPr>
          <p:cNvPr id="9" name="Picture 8" descr="Maidstone and the Industrial Revolution">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C1283AD-34EC-2A87-FE55-DF4D9BE8BC06}"/>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C3DCBFFC-B9B8-B91F-F4F8-62B3318697D7}"/>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The Industrial Revolution</a:t>
            </a:r>
          </a:p>
        </p:txBody>
      </p:sp>
      <p:sp>
        <p:nvSpPr>
          <p:cNvPr id="11" name="TextBox 10">
            <a:extLst>
              <a:ext uri="{FF2B5EF4-FFF2-40B4-BE49-F238E27FC236}">
                <a16:creationId xmlns:a16="http://schemas.microsoft.com/office/drawing/2014/main" id="{FD01FBC4-D1AB-F2BC-7568-D1825C647100}"/>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was the Industrial Revolution?</a:t>
            </a:r>
          </a:p>
        </p:txBody>
      </p:sp>
      <p:sp>
        <p:nvSpPr>
          <p:cNvPr id="4" name="Title 1">
            <a:extLst>
              <a:ext uri="{FF2B5EF4-FFF2-40B4-BE49-F238E27FC236}">
                <a16:creationId xmlns:a16="http://schemas.microsoft.com/office/drawing/2014/main" id="{4BB0FA4B-7B75-3E9C-E316-FC1105D7D0C5}"/>
              </a:ext>
            </a:extLst>
          </p:cNvPr>
          <p:cNvSpPr txBox="1">
            <a:spLocks/>
          </p:cNvSpPr>
          <p:nvPr/>
        </p:nvSpPr>
        <p:spPr>
          <a:xfrm>
            <a:off x="494269" y="1029830"/>
            <a:ext cx="599797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Industrial Revolution</a:t>
            </a:r>
          </a:p>
        </p:txBody>
      </p:sp>
      <p:sp>
        <p:nvSpPr>
          <p:cNvPr id="8" name="TextBox 7">
            <a:extLst>
              <a:ext uri="{FF2B5EF4-FFF2-40B4-BE49-F238E27FC236}">
                <a16:creationId xmlns:a16="http://schemas.microsoft.com/office/drawing/2014/main" id="{DEABF227-8A17-B300-FB15-CE5DF4F6F959}"/>
              </a:ext>
            </a:extLst>
          </p:cNvPr>
          <p:cNvSpPr txBox="1"/>
          <p:nvPr/>
        </p:nvSpPr>
        <p:spPr>
          <a:xfrm>
            <a:off x="494269" y="1874501"/>
            <a:ext cx="543917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Industrial Revolution was a significant period in history when there were big changes in how things were produced. </a:t>
            </a:r>
          </a:p>
        </p:txBody>
      </p:sp>
      <p:sp>
        <p:nvSpPr>
          <p:cNvPr id="5" name="TextBox 4">
            <a:extLst>
              <a:ext uri="{FF2B5EF4-FFF2-40B4-BE49-F238E27FC236}">
                <a16:creationId xmlns:a16="http://schemas.microsoft.com/office/drawing/2014/main" id="{3961FE60-4E8E-E380-1321-638C40A5ED35}"/>
              </a:ext>
            </a:extLst>
          </p:cNvPr>
          <p:cNvSpPr txBox="1"/>
          <p:nvPr/>
        </p:nvSpPr>
        <p:spPr>
          <a:xfrm>
            <a:off x="494269" y="2901315"/>
            <a:ext cx="543917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Before this time, many things were made by hand at home or in small workshops. </a:t>
            </a:r>
          </a:p>
        </p:txBody>
      </p:sp>
      <p:sp>
        <p:nvSpPr>
          <p:cNvPr id="6" name="TextBox 5">
            <a:extLst>
              <a:ext uri="{FF2B5EF4-FFF2-40B4-BE49-F238E27FC236}">
                <a16:creationId xmlns:a16="http://schemas.microsoft.com/office/drawing/2014/main" id="{62921059-7B00-9191-5DBA-0DB1C6C9B3DE}"/>
              </a:ext>
            </a:extLst>
          </p:cNvPr>
          <p:cNvSpPr txBox="1"/>
          <p:nvPr/>
        </p:nvSpPr>
        <p:spPr>
          <a:xfrm>
            <a:off x="494269" y="3895106"/>
            <a:ext cx="549949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But during the Industrial Revolution, new machines were invented that could make things much quicker and cheaper than ever before.</a:t>
            </a:r>
          </a:p>
        </p:txBody>
      </p:sp>
      <p:grpSp>
        <p:nvGrpSpPr>
          <p:cNvPr id="15" name="Group 14" descr="The Spinning Jenny, invented in 1764 by James Hargreaves, was a key development in the industrialisation of the textile industry.&#10;">
            <a:extLst>
              <a:ext uri="{FF2B5EF4-FFF2-40B4-BE49-F238E27FC236}">
                <a16:creationId xmlns:a16="http://schemas.microsoft.com/office/drawing/2014/main" id="{B1A01A7C-C332-EC78-1C19-365B79A21854}"/>
              </a:ext>
            </a:extLst>
          </p:cNvPr>
          <p:cNvGrpSpPr/>
          <p:nvPr/>
        </p:nvGrpSpPr>
        <p:grpSpPr>
          <a:xfrm>
            <a:off x="636673" y="5142366"/>
            <a:ext cx="5357087" cy="1034899"/>
            <a:chOff x="636673" y="5142366"/>
            <a:chExt cx="5357087" cy="1034899"/>
          </a:xfrm>
        </p:grpSpPr>
        <p:sp>
          <p:nvSpPr>
            <p:cNvPr id="10" name="TextBox 9">
              <a:extLst>
                <a:ext uri="{FF2B5EF4-FFF2-40B4-BE49-F238E27FC236}">
                  <a16:creationId xmlns:a16="http://schemas.microsoft.com/office/drawing/2014/main" id="{28D78453-00B7-A07D-E5AF-89852EBBB1AE}"/>
                </a:ext>
              </a:extLst>
            </p:cNvPr>
            <p:cNvSpPr txBox="1"/>
            <p:nvPr/>
          </p:nvSpPr>
          <p:spPr>
            <a:xfrm>
              <a:off x="636673" y="5142366"/>
              <a:ext cx="5006820" cy="1034899"/>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The Spinning Jenny, invented in 1764 by James Hargreaves, was a key development in the industrialisation of the textile industry.</a:t>
              </a:r>
            </a:p>
          </p:txBody>
        </p:sp>
        <p:pic>
          <p:nvPicPr>
            <p:cNvPr id="3" name="Picture 2">
              <a:extLst>
                <a:ext uri="{FF2B5EF4-FFF2-40B4-BE49-F238E27FC236}">
                  <a16:creationId xmlns:a16="http://schemas.microsoft.com/office/drawing/2014/main" id="{8B91FC41-6BA2-7B08-FE1F-DAD20AFEE8B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3493" y="5232828"/>
              <a:ext cx="350267" cy="248874"/>
            </a:xfrm>
            <a:prstGeom prst="rect">
              <a:avLst/>
            </a:prstGeom>
          </p:spPr>
        </p:pic>
      </p:grpSp>
      <p:grpSp>
        <p:nvGrpSpPr>
          <p:cNvPr id="14" name="Group 13" descr="A colour photograph of 'The Spinning Jenny', a large wooden machine. ">
            <a:extLst>
              <a:ext uri="{FF2B5EF4-FFF2-40B4-BE49-F238E27FC236}">
                <a16:creationId xmlns:a16="http://schemas.microsoft.com/office/drawing/2014/main" id="{F5D78480-C4B1-4E6A-01B9-2F7E0EF17624}"/>
              </a:ext>
            </a:extLst>
          </p:cNvPr>
          <p:cNvGrpSpPr/>
          <p:nvPr/>
        </p:nvGrpSpPr>
        <p:grpSpPr>
          <a:xfrm>
            <a:off x="6228079" y="480631"/>
            <a:ext cx="5490539" cy="5801642"/>
            <a:chOff x="6228079" y="480631"/>
            <a:chExt cx="5490539" cy="5801642"/>
          </a:xfrm>
        </p:grpSpPr>
        <p:pic>
          <p:nvPicPr>
            <p:cNvPr id="2" name="Picture 1" descr="A large machine in a room&#10;&#10;Description automatically generated">
              <a:extLst>
                <a:ext uri="{FF2B5EF4-FFF2-40B4-BE49-F238E27FC236}">
                  <a16:creationId xmlns:a16="http://schemas.microsoft.com/office/drawing/2014/main" id="{4E3B1DBB-B55E-CB73-4D11-B5C997F172A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228079" y="576306"/>
              <a:ext cx="5348854" cy="5705967"/>
            </a:xfrm>
            <a:prstGeom prst="rect">
              <a:avLst/>
            </a:prstGeom>
            <a:ln w="19050">
              <a:solidFill>
                <a:schemeClr val="tx1"/>
              </a:solidFill>
            </a:ln>
          </p:spPr>
        </p:pic>
        <p:sp>
          <p:nvSpPr>
            <p:cNvPr id="13" name="TextBox 12">
              <a:extLst>
                <a:ext uri="{FF2B5EF4-FFF2-40B4-BE49-F238E27FC236}">
                  <a16:creationId xmlns:a16="http://schemas.microsoft.com/office/drawing/2014/main" id="{96E9F713-4912-EDF5-BF5A-8A04235B5BF6}"/>
                </a:ext>
              </a:extLst>
            </p:cNvPr>
            <p:cNvSpPr txBox="1"/>
            <p:nvPr/>
          </p:nvSpPr>
          <p:spPr>
            <a:xfrm>
              <a:off x="9422412" y="480631"/>
              <a:ext cx="2296206" cy="230832"/>
            </a:xfrm>
            <a:prstGeom prst="rect">
              <a:avLst/>
            </a:prstGeom>
            <a:noFill/>
          </p:spPr>
          <p:txBody>
            <a:bodyPr wrap="square">
              <a:spAutoFit/>
            </a:bodyPr>
            <a:lstStyle/>
            <a:p>
              <a:pPr>
                <a:lnSpc>
                  <a:spcPct val="150000"/>
                </a:lnSpc>
              </a:pPr>
              <a:r>
                <a:rPr lang="en-GB" sz="800" dirty="0">
                  <a:solidFill>
                    <a:schemeClr val="tx1">
                      <a:lumMod val="50000"/>
                      <a:lumOff val="50000"/>
                    </a:schemeClr>
                  </a:solidFill>
                  <a:latin typeface="Nunito" panose="02000503000000000000" pitchFamily="2" charset="77"/>
                </a:rPr>
                <a:t>© Public Domain from Wikimedia Commons</a:t>
              </a:r>
            </a:p>
          </p:txBody>
        </p:sp>
      </p:grpSp>
      <p:pic>
        <p:nvPicPr>
          <p:cNvPr id="12" name="Picture 11">
            <a:extLst>
              <a:ext uri="{FF2B5EF4-FFF2-40B4-BE49-F238E27FC236}">
                <a16:creationId xmlns:a16="http://schemas.microsoft.com/office/drawing/2014/main" id="{5B5E85B7-BC2D-54F6-2E37-A124C63B1A3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415349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EBE9B6-7ECC-68EA-76BA-DDD60F57B26B}"/>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66FAB9C1-D40C-F79D-A39C-AB43ED157C8E}"/>
              </a:ext>
            </a:extLst>
          </p:cNvPr>
          <p:cNvSpPr>
            <a:spLocks noGrp="1"/>
          </p:cNvSpPr>
          <p:nvPr>
            <p:ph type="ctrTitle"/>
          </p:nvPr>
        </p:nvSpPr>
        <p:spPr>
          <a:xfrm>
            <a:off x="2025567" y="-1065581"/>
            <a:ext cx="8140861" cy="1065581"/>
          </a:xfrm>
        </p:spPr>
        <p:txBody>
          <a:bodyPr vert="horz" lIns="91440" tIns="45720" rIns="91440" bIns="45720" rtlCol="0" anchor="b">
            <a:normAutofit fontScale="90000"/>
          </a:bodyPr>
          <a:lstStyle/>
          <a:p>
            <a:r>
              <a:rPr lang="en-US" dirty="0"/>
              <a:t>The Industrial Revolution Part 2</a:t>
            </a:r>
          </a:p>
        </p:txBody>
      </p:sp>
      <p:sp>
        <p:nvSpPr>
          <p:cNvPr id="11" name="TextBox 10">
            <a:extLst>
              <a:ext uri="{FF2B5EF4-FFF2-40B4-BE49-F238E27FC236}">
                <a16:creationId xmlns:a16="http://schemas.microsoft.com/office/drawing/2014/main" id="{95ECA6EE-027A-C172-866E-65ABE29268C4}"/>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was the Industrial Revolution?</a:t>
            </a:r>
          </a:p>
        </p:txBody>
      </p:sp>
      <p:sp>
        <p:nvSpPr>
          <p:cNvPr id="4" name="Title 1">
            <a:extLst>
              <a:ext uri="{FF2B5EF4-FFF2-40B4-BE49-F238E27FC236}">
                <a16:creationId xmlns:a16="http://schemas.microsoft.com/office/drawing/2014/main" id="{04AE94CE-4F6F-7579-051D-5F43D056D8C7}"/>
              </a:ext>
            </a:extLst>
          </p:cNvPr>
          <p:cNvSpPr txBox="1">
            <a:spLocks/>
          </p:cNvSpPr>
          <p:nvPr/>
        </p:nvSpPr>
        <p:spPr>
          <a:xfrm>
            <a:off x="494269" y="1029830"/>
            <a:ext cx="599797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Industrial Revolution</a:t>
            </a:r>
          </a:p>
        </p:txBody>
      </p:sp>
      <p:sp>
        <p:nvSpPr>
          <p:cNvPr id="7" name="TextBox 6">
            <a:extLst>
              <a:ext uri="{FF2B5EF4-FFF2-40B4-BE49-F238E27FC236}">
                <a16:creationId xmlns:a16="http://schemas.microsoft.com/office/drawing/2014/main" id="{F4F19CE7-C74A-5BBC-83A7-115D3AACE3C4}"/>
              </a:ext>
            </a:extLst>
          </p:cNvPr>
          <p:cNvSpPr txBox="1"/>
          <p:nvPr/>
        </p:nvSpPr>
        <p:spPr>
          <a:xfrm>
            <a:off x="494269" y="1888956"/>
            <a:ext cx="531725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machines were often powered by steam or water, which meant they didn't need to rely on people or animals for power. </a:t>
            </a:r>
          </a:p>
        </p:txBody>
      </p:sp>
      <p:sp>
        <p:nvSpPr>
          <p:cNvPr id="9" name="TextBox 8">
            <a:extLst>
              <a:ext uri="{FF2B5EF4-FFF2-40B4-BE49-F238E27FC236}">
                <a16:creationId xmlns:a16="http://schemas.microsoft.com/office/drawing/2014/main" id="{7E6BC163-76F3-34F3-C8BC-2CC8033EC883}"/>
              </a:ext>
            </a:extLst>
          </p:cNvPr>
          <p:cNvSpPr txBox="1"/>
          <p:nvPr/>
        </p:nvSpPr>
        <p:spPr>
          <a:xfrm>
            <a:off x="494269" y="3057854"/>
            <a:ext cx="531725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led to the growth of big factories where lots of goods could be produced quickly and in large quantities.</a:t>
            </a:r>
          </a:p>
        </p:txBody>
      </p:sp>
      <p:grpSp>
        <p:nvGrpSpPr>
          <p:cNvPr id="17" name="Group 16" descr="The Spinning Jenny, invented in 1764 by James Hargreaves, was a key development in the industrialisation of the textile industry.&#10;">
            <a:extLst>
              <a:ext uri="{FF2B5EF4-FFF2-40B4-BE49-F238E27FC236}">
                <a16:creationId xmlns:a16="http://schemas.microsoft.com/office/drawing/2014/main" id="{B41AF72C-4422-3EE8-C70D-21A1EE89EA08}"/>
              </a:ext>
            </a:extLst>
          </p:cNvPr>
          <p:cNvGrpSpPr/>
          <p:nvPr/>
        </p:nvGrpSpPr>
        <p:grpSpPr>
          <a:xfrm>
            <a:off x="636673" y="5142366"/>
            <a:ext cx="5357087" cy="1034899"/>
            <a:chOff x="636673" y="5142366"/>
            <a:chExt cx="5357087" cy="1034899"/>
          </a:xfrm>
        </p:grpSpPr>
        <p:sp>
          <p:nvSpPr>
            <p:cNvPr id="10" name="TextBox 9">
              <a:extLst>
                <a:ext uri="{FF2B5EF4-FFF2-40B4-BE49-F238E27FC236}">
                  <a16:creationId xmlns:a16="http://schemas.microsoft.com/office/drawing/2014/main" id="{F7F521F6-660A-5203-891A-F409F03180DA}"/>
                </a:ext>
              </a:extLst>
            </p:cNvPr>
            <p:cNvSpPr txBox="1"/>
            <p:nvPr/>
          </p:nvSpPr>
          <p:spPr>
            <a:xfrm>
              <a:off x="636673" y="5142366"/>
              <a:ext cx="5006820" cy="1034899"/>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The Spinning Jenny, invented in 1764 by James Hargreaves, was a key development in the industrialisation of the textile industry.</a:t>
              </a:r>
            </a:p>
          </p:txBody>
        </p:sp>
        <p:pic>
          <p:nvPicPr>
            <p:cNvPr id="3" name="Picture 2">
              <a:extLst>
                <a:ext uri="{FF2B5EF4-FFF2-40B4-BE49-F238E27FC236}">
                  <a16:creationId xmlns:a16="http://schemas.microsoft.com/office/drawing/2014/main" id="{71722737-6D93-EFB1-2A4D-0485B3829AE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3493" y="5232828"/>
              <a:ext cx="350267" cy="248874"/>
            </a:xfrm>
            <a:prstGeom prst="rect">
              <a:avLst/>
            </a:prstGeom>
          </p:spPr>
        </p:pic>
      </p:grpSp>
      <p:grpSp>
        <p:nvGrpSpPr>
          <p:cNvPr id="13" name="Group 12" descr="A colour photograph of 'The Spinning Jenny', a large wooden machine. ">
            <a:extLst>
              <a:ext uri="{FF2B5EF4-FFF2-40B4-BE49-F238E27FC236}">
                <a16:creationId xmlns:a16="http://schemas.microsoft.com/office/drawing/2014/main" id="{751218AF-D009-33E3-9822-235B3852DB73}"/>
              </a:ext>
            </a:extLst>
          </p:cNvPr>
          <p:cNvGrpSpPr/>
          <p:nvPr/>
        </p:nvGrpSpPr>
        <p:grpSpPr>
          <a:xfrm>
            <a:off x="6228079" y="480631"/>
            <a:ext cx="5490539" cy="5801642"/>
            <a:chOff x="6228079" y="480631"/>
            <a:chExt cx="5490539" cy="5801642"/>
          </a:xfrm>
        </p:grpSpPr>
        <p:pic>
          <p:nvPicPr>
            <p:cNvPr id="14" name="Picture 13" descr="A large machine in a room&#10;&#10;Description automatically generated">
              <a:extLst>
                <a:ext uri="{FF2B5EF4-FFF2-40B4-BE49-F238E27FC236}">
                  <a16:creationId xmlns:a16="http://schemas.microsoft.com/office/drawing/2014/main" id="{752E5B13-2FAB-6852-EF0B-F0CF7B453F5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228079" y="576306"/>
              <a:ext cx="5348854" cy="5705967"/>
            </a:xfrm>
            <a:prstGeom prst="rect">
              <a:avLst/>
            </a:prstGeom>
            <a:ln w="19050">
              <a:solidFill>
                <a:schemeClr val="tx1"/>
              </a:solidFill>
            </a:ln>
          </p:spPr>
        </p:pic>
        <p:sp>
          <p:nvSpPr>
            <p:cNvPr id="15" name="TextBox 14">
              <a:extLst>
                <a:ext uri="{FF2B5EF4-FFF2-40B4-BE49-F238E27FC236}">
                  <a16:creationId xmlns:a16="http://schemas.microsoft.com/office/drawing/2014/main" id="{35541505-E91A-5345-5CEB-BA4B4CC01D74}"/>
                </a:ext>
              </a:extLst>
            </p:cNvPr>
            <p:cNvSpPr txBox="1"/>
            <p:nvPr/>
          </p:nvSpPr>
          <p:spPr>
            <a:xfrm>
              <a:off x="9422412" y="480631"/>
              <a:ext cx="2296206" cy="230832"/>
            </a:xfrm>
            <a:prstGeom prst="rect">
              <a:avLst/>
            </a:prstGeom>
            <a:noFill/>
          </p:spPr>
          <p:txBody>
            <a:bodyPr wrap="square">
              <a:spAutoFit/>
            </a:bodyPr>
            <a:lstStyle/>
            <a:p>
              <a:pPr>
                <a:lnSpc>
                  <a:spcPct val="150000"/>
                </a:lnSpc>
              </a:pPr>
              <a:r>
                <a:rPr lang="en-GB" sz="800" dirty="0">
                  <a:solidFill>
                    <a:schemeClr val="tx1">
                      <a:lumMod val="50000"/>
                      <a:lumOff val="50000"/>
                    </a:schemeClr>
                  </a:solidFill>
                  <a:latin typeface="Nunito" panose="02000503000000000000" pitchFamily="2" charset="77"/>
                </a:rPr>
                <a:t>© Public Domain from Wikimedia Commons</a:t>
              </a:r>
            </a:p>
          </p:txBody>
        </p:sp>
      </p:grpSp>
      <p:pic>
        <p:nvPicPr>
          <p:cNvPr id="12" name="Picture 11">
            <a:extLst>
              <a:ext uri="{FF2B5EF4-FFF2-40B4-BE49-F238E27FC236}">
                <a16:creationId xmlns:a16="http://schemas.microsoft.com/office/drawing/2014/main" id="{FA070815-15D9-A0DB-1D90-835112150E2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180032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1226E20-4779-DC74-503F-E32106A732E9}"/>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794EEB1F-C730-C883-1BAF-7973DFC5D27D}"/>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Paper Mills</a:t>
            </a:r>
          </a:p>
        </p:txBody>
      </p:sp>
      <p:sp>
        <p:nvSpPr>
          <p:cNvPr id="11" name="TextBox 10">
            <a:extLst>
              <a:ext uri="{FF2B5EF4-FFF2-40B4-BE49-F238E27FC236}">
                <a16:creationId xmlns:a16="http://schemas.microsoft.com/office/drawing/2014/main" id="{43D3E34D-23FE-8F1A-68CD-3542D15C3DA0}"/>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Which industries took off in Maidstone during the Industrial Revolution?</a:t>
            </a:r>
          </a:p>
        </p:txBody>
      </p:sp>
      <p:sp>
        <p:nvSpPr>
          <p:cNvPr id="4" name="Title 1">
            <a:extLst>
              <a:ext uri="{FF2B5EF4-FFF2-40B4-BE49-F238E27FC236}">
                <a16:creationId xmlns:a16="http://schemas.microsoft.com/office/drawing/2014/main" id="{8CD03EEB-164A-1B78-F79A-D79E9D4C6933}"/>
              </a:ext>
            </a:extLst>
          </p:cNvPr>
          <p:cNvSpPr txBox="1">
            <a:spLocks/>
          </p:cNvSpPr>
          <p:nvPr/>
        </p:nvSpPr>
        <p:spPr>
          <a:xfrm>
            <a:off x="588469" y="538648"/>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Paper Mills</a:t>
            </a:r>
          </a:p>
        </p:txBody>
      </p:sp>
      <p:grpSp>
        <p:nvGrpSpPr>
          <p:cNvPr id="12" name="Group 11" descr="A black and white illustration of the Turkey Mill in Maidstone. It shows two men working at the paper mill. ">
            <a:extLst>
              <a:ext uri="{FF2B5EF4-FFF2-40B4-BE49-F238E27FC236}">
                <a16:creationId xmlns:a16="http://schemas.microsoft.com/office/drawing/2014/main" id="{57FCA0DB-D167-A00F-6A5D-44B4C3BD71A0}"/>
              </a:ext>
            </a:extLst>
          </p:cNvPr>
          <p:cNvGrpSpPr/>
          <p:nvPr/>
        </p:nvGrpSpPr>
        <p:grpSpPr>
          <a:xfrm>
            <a:off x="1190606" y="1337396"/>
            <a:ext cx="6484059" cy="4408187"/>
            <a:chOff x="1190606" y="1337396"/>
            <a:chExt cx="6484059" cy="4408187"/>
          </a:xfrm>
        </p:grpSpPr>
        <p:pic>
          <p:nvPicPr>
            <p:cNvPr id="3" name="Picture 2">
              <a:extLst>
                <a:ext uri="{FF2B5EF4-FFF2-40B4-BE49-F238E27FC236}">
                  <a16:creationId xmlns:a16="http://schemas.microsoft.com/office/drawing/2014/main" id="{1378F9F9-58DD-A3E5-88C7-8847D127909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90606" y="1397000"/>
              <a:ext cx="6423099" cy="4348583"/>
            </a:xfrm>
            <a:prstGeom prst="rect">
              <a:avLst/>
            </a:prstGeom>
            <a:ln w="19050">
              <a:solidFill>
                <a:schemeClr val="tx1"/>
              </a:solidFill>
            </a:ln>
          </p:spPr>
        </p:pic>
        <p:sp>
          <p:nvSpPr>
            <p:cNvPr id="7" name="TextBox 6">
              <a:extLst>
                <a:ext uri="{FF2B5EF4-FFF2-40B4-BE49-F238E27FC236}">
                  <a16:creationId xmlns:a16="http://schemas.microsoft.com/office/drawing/2014/main" id="{DA273FDC-E0E7-2144-7EE6-27867FC00F9D}"/>
                </a:ext>
              </a:extLst>
            </p:cNvPr>
            <p:cNvSpPr txBox="1"/>
            <p:nvPr/>
          </p:nvSpPr>
          <p:spPr>
            <a:xfrm>
              <a:off x="6502400" y="1337396"/>
              <a:ext cx="1172265" cy="230832"/>
            </a:xfrm>
            <a:prstGeom prst="rect">
              <a:avLst/>
            </a:prstGeom>
            <a:noFill/>
          </p:spPr>
          <p:txBody>
            <a:bodyPr wrap="square">
              <a:spAutoFit/>
            </a:bodyPr>
            <a:lstStyle/>
            <a:p>
              <a:pPr>
                <a:lnSpc>
                  <a:spcPct val="150000"/>
                </a:lnSpc>
              </a:pPr>
              <a:r>
                <a:rPr lang="en-GB" sz="800" dirty="0">
                  <a:solidFill>
                    <a:schemeClr val="tx1">
                      <a:lumMod val="50000"/>
                      <a:lumOff val="50000"/>
                    </a:schemeClr>
                  </a:solidFill>
                  <a:latin typeface="Nunito" panose="02000503000000000000" pitchFamily="2" charset="77"/>
                </a:rPr>
                <a:t>© </a:t>
              </a:r>
              <a:r>
                <a:rPr lang="en-GB" sz="800" dirty="0" err="1">
                  <a:solidFill>
                    <a:schemeClr val="tx1">
                      <a:lumMod val="50000"/>
                      <a:lumOff val="50000"/>
                    </a:schemeClr>
                  </a:solidFill>
                  <a:latin typeface="Nunito" panose="02000503000000000000" pitchFamily="2" charset="77"/>
                </a:rPr>
                <a:t>Alamy</a:t>
              </a:r>
              <a:r>
                <a:rPr lang="en-GB" sz="800" dirty="0">
                  <a:solidFill>
                    <a:schemeClr val="tx1">
                      <a:lumMod val="50000"/>
                      <a:lumOff val="50000"/>
                    </a:schemeClr>
                  </a:solidFill>
                  <a:latin typeface="Nunito" panose="02000503000000000000" pitchFamily="2" charset="77"/>
                </a:rPr>
                <a:t> ref: P9FRFB</a:t>
              </a:r>
            </a:p>
          </p:txBody>
        </p:sp>
      </p:grpSp>
      <p:pic>
        <p:nvPicPr>
          <p:cNvPr id="10" name="Picture 9" descr="An illustration of a paper mill worker. She is a woman wearing a white apron, stood next to a brown bag full of paper scraps. ">
            <a:extLst>
              <a:ext uri="{FF2B5EF4-FFF2-40B4-BE49-F238E27FC236}">
                <a16:creationId xmlns:a16="http://schemas.microsoft.com/office/drawing/2014/main" id="{1AA001DF-E8D1-506A-2D8A-6CBA773C29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5334" y="1955795"/>
            <a:ext cx="1910080" cy="4179799"/>
          </a:xfrm>
          <a:prstGeom prst="rect">
            <a:avLst/>
          </a:prstGeom>
        </p:spPr>
      </p:pic>
      <p:grpSp>
        <p:nvGrpSpPr>
          <p:cNvPr id="15" name="Group 14" descr="Turkey Mill, Maidstone&#10;">
            <a:extLst>
              <a:ext uri="{FF2B5EF4-FFF2-40B4-BE49-F238E27FC236}">
                <a16:creationId xmlns:a16="http://schemas.microsoft.com/office/drawing/2014/main" id="{E7FC9376-98FE-30E2-9C3F-16AF627C1C3C}"/>
              </a:ext>
            </a:extLst>
          </p:cNvPr>
          <p:cNvGrpSpPr/>
          <p:nvPr/>
        </p:nvGrpSpPr>
        <p:grpSpPr>
          <a:xfrm>
            <a:off x="3480440" y="5973309"/>
            <a:ext cx="2850823" cy="388569"/>
            <a:chOff x="3480440" y="5973309"/>
            <a:chExt cx="2850823" cy="388569"/>
          </a:xfrm>
        </p:grpSpPr>
        <p:sp>
          <p:nvSpPr>
            <p:cNvPr id="13" name="TextBox 12">
              <a:extLst>
                <a:ext uri="{FF2B5EF4-FFF2-40B4-BE49-F238E27FC236}">
                  <a16:creationId xmlns:a16="http://schemas.microsoft.com/office/drawing/2014/main" id="{82755026-404A-A0E2-909B-ABA8FDC2E920}"/>
                </a:ext>
              </a:extLst>
            </p:cNvPr>
            <p:cNvSpPr txBox="1"/>
            <p:nvPr/>
          </p:nvSpPr>
          <p:spPr>
            <a:xfrm>
              <a:off x="3675636" y="5973310"/>
              <a:ext cx="2655627"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Turkey Mill, Maidstone</a:t>
              </a:r>
            </a:p>
          </p:txBody>
        </p:sp>
        <p:pic>
          <p:nvPicPr>
            <p:cNvPr id="14" name="Picture 13">
              <a:extLst>
                <a:ext uri="{FF2B5EF4-FFF2-40B4-BE49-F238E27FC236}">
                  <a16:creationId xmlns:a16="http://schemas.microsoft.com/office/drawing/2014/main" id="{B5E8085C-8143-A4F5-22E6-0BCCE8F0C63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3429743" y="6024006"/>
              <a:ext cx="350267" cy="248874"/>
            </a:xfrm>
            <a:prstGeom prst="rect">
              <a:avLst/>
            </a:prstGeom>
          </p:spPr>
        </p:pic>
      </p:grpSp>
      <p:sp>
        <p:nvSpPr>
          <p:cNvPr id="8" name="TextBox 7">
            <a:extLst>
              <a:ext uri="{FF2B5EF4-FFF2-40B4-BE49-F238E27FC236}">
                <a16:creationId xmlns:a16="http://schemas.microsoft.com/office/drawing/2014/main" id="{41203EA8-5631-50EE-14DE-35C30FDCEBCF}"/>
              </a:ext>
            </a:extLst>
          </p:cNvPr>
          <p:cNvSpPr txBox="1"/>
          <p:nvPr/>
        </p:nvSpPr>
        <p:spPr>
          <a:xfrm>
            <a:off x="7816186" y="1278053"/>
            <a:ext cx="384048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Although Maidstone didn’t have huge factories, it became well known for paper making. </a:t>
            </a:r>
          </a:p>
        </p:txBody>
      </p:sp>
      <p:sp>
        <p:nvSpPr>
          <p:cNvPr id="5" name="TextBox 4">
            <a:extLst>
              <a:ext uri="{FF2B5EF4-FFF2-40B4-BE49-F238E27FC236}">
                <a16:creationId xmlns:a16="http://schemas.microsoft.com/office/drawing/2014/main" id="{D19B21F9-8BF9-DEDB-FF91-B045E82F642D}"/>
              </a:ext>
            </a:extLst>
          </p:cNvPr>
          <p:cNvSpPr txBox="1"/>
          <p:nvPr/>
        </p:nvSpPr>
        <p:spPr>
          <a:xfrm>
            <a:off x="7816186" y="2536403"/>
            <a:ext cx="3840480"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Paper making had been brought to the town, in the 1560s, by the Protestant refugees from Europe, who were invited by the people of Maidstone because of their skills.</a:t>
            </a:r>
          </a:p>
        </p:txBody>
      </p:sp>
      <p:sp>
        <p:nvSpPr>
          <p:cNvPr id="6" name="TextBox 5">
            <a:extLst>
              <a:ext uri="{FF2B5EF4-FFF2-40B4-BE49-F238E27FC236}">
                <a16:creationId xmlns:a16="http://schemas.microsoft.com/office/drawing/2014/main" id="{9C811912-0ED9-C1B2-BDD3-0728AE4ED39E}"/>
              </a:ext>
            </a:extLst>
          </p:cNvPr>
          <p:cNvSpPr txBox="1"/>
          <p:nvPr/>
        </p:nvSpPr>
        <p:spPr>
          <a:xfrm>
            <a:off x="7816186" y="4441083"/>
            <a:ext cx="3840480"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the 18th and 19th centuries, the town became a hub for paper production, thanks to </a:t>
            </a:r>
          </a:p>
          <a:p>
            <a:pPr>
              <a:lnSpc>
                <a:spcPct val="150000"/>
              </a:lnSpc>
            </a:pPr>
            <a:r>
              <a:rPr lang="en-GB" sz="1400" dirty="0">
                <a:latin typeface="Linkpen 17a Print" panose="03050602060000000000" pitchFamily="66" charset="77"/>
              </a:rPr>
              <a:t>the work of pioneering families like the </a:t>
            </a:r>
            <a:r>
              <a:rPr lang="en-GB" sz="1400" dirty="0" err="1">
                <a:latin typeface="Linkpen 17a Print" panose="03050602060000000000" pitchFamily="66" charset="77"/>
              </a:rPr>
              <a:t>Whatmans</a:t>
            </a:r>
            <a:r>
              <a:rPr lang="en-GB" sz="1400" dirty="0">
                <a:latin typeface="Linkpen 17a Print" panose="03050602060000000000" pitchFamily="66" charset="77"/>
              </a:rPr>
              <a:t> and the </a:t>
            </a:r>
            <a:r>
              <a:rPr lang="en-GB" sz="1400" dirty="0" err="1">
                <a:latin typeface="Linkpen 17a Print" panose="03050602060000000000" pitchFamily="66" charset="77"/>
              </a:rPr>
              <a:t>Balstons</a:t>
            </a:r>
            <a:r>
              <a:rPr lang="en-GB" sz="1400" dirty="0">
                <a:latin typeface="Linkpen 17a Print" panose="03050602060000000000" pitchFamily="66" charset="77"/>
              </a:rPr>
              <a:t>. </a:t>
            </a:r>
          </a:p>
        </p:txBody>
      </p:sp>
      <p:pic>
        <p:nvPicPr>
          <p:cNvPr id="2" name="Picture 1">
            <a:extLst>
              <a:ext uri="{FF2B5EF4-FFF2-40B4-BE49-F238E27FC236}">
                <a16:creationId xmlns:a16="http://schemas.microsoft.com/office/drawing/2014/main" id="{80092E81-349D-4AE9-EA8C-262AE5F68B5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2612364107"/>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2" presetClass="entr" presetSubtype="8" fill="hold" nodeType="afterEffect" p14:presetBounceEnd="50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0000">
                                          <p:cBhvr additive="base">
                                            <p:cTn id="31" dur="7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32" dur="7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00" fill="hold"/>
                                            <p:tgtEl>
                                              <p:spTgt spid="10"/>
                                            </p:tgtEl>
                                            <p:attrNameLst>
                                              <p:attrName>ppt_x</p:attrName>
                                            </p:attrNameLst>
                                          </p:cBhvr>
                                          <p:tavLst>
                                            <p:tav tm="0">
                                              <p:val>
                                                <p:strVal val="0-#ppt_w/2"/>
                                              </p:val>
                                            </p:tav>
                                            <p:tav tm="100000">
                                              <p:val>
                                                <p:strVal val="#ppt_x"/>
                                              </p:val>
                                            </p:tav>
                                          </p:tavLst>
                                        </p:anim>
                                        <p:anim calcmode="lin" valueType="num">
                                          <p:cBhvr additive="base">
                                            <p:cTn id="32" dur="7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5" grpId="0"/>
          <p:bldP spid="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BB21FE4-3F61-1301-536F-A0AC4DE2CEEA}"/>
            </a:ext>
          </a:extLst>
        </p:cNvPr>
        <p:cNvGrpSpPr/>
        <p:nvPr/>
      </p:nvGrpSpPr>
      <p:grpSpPr>
        <a:xfrm>
          <a:off x="0" y="0"/>
          <a:ext cx="0" cy="0"/>
          <a:chOff x="0" y="0"/>
          <a:chExt cx="0" cy="0"/>
        </a:xfrm>
      </p:grpSpPr>
      <p:sp>
        <p:nvSpPr>
          <p:cNvPr id="28" name="Title 2">
            <a:extLst>
              <a:ext uri="{FF2B5EF4-FFF2-40B4-BE49-F238E27FC236}">
                <a16:creationId xmlns:a16="http://schemas.microsoft.com/office/drawing/2014/main" id="{39FD526B-C3CE-4E22-33CB-C257957B481F}"/>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James Whatman</a:t>
            </a:r>
          </a:p>
        </p:txBody>
      </p:sp>
      <p:sp>
        <p:nvSpPr>
          <p:cNvPr id="11" name="TextBox 10">
            <a:extLst>
              <a:ext uri="{FF2B5EF4-FFF2-40B4-BE49-F238E27FC236}">
                <a16:creationId xmlns:a16="http://schemas.microsoft.com/office/drawing/2014/main" id="{2C2325A6-AB02-3C5C-CB66-AD7FA83C287A}"/>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Which industries took off in Maidstone during the Industrial Revolution?</a:t>
            </a:r>
          </a:p>
        </p:txBody>
      </p:sp>
      <p:sp>
        <p:nvSpPr>
          <p:cNvPr id="4" name="Title 1">
            <a:extLst>
              <a:ext uri="{FF2B5EF4-FFF2-40B4-BE49-F238E27FC236}">
                <a16:creationId xmlns:a16="http://schemas.microsoft.com/office/drawing/2014/main" id="{04EB5B71-344A-C908-C6F7-38CFF2E9790E}"/>
              </a:ext>
            </a:extLst>
          </p:cNvPr>
          <p:cNvSpPr txBox="1">
            <a:spLocks/>
          </p:cNvSpPr>
          <p:nvPr/>
        </p:nvSpPr>
        <p:spPr>
          <a:xfrm>
            <a:off x="428037" y="920981"/>
            <a:ext cx="447314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James Whatman</a:t>
            </a:r>
          </a:p>
        </p:txBody>
      </p:sp>
      <p:sp>
        <p:nvSpPr>
          <p:cNvPr id="8" name="TextBox 7">
            <a:extLst>
              <a:ext uri="{FF2B5EF4-FFF2-40B4-BE49-F238E27FC236}">
                <a16:creationId xmlns:a16="http://schemas.microsoft.com/office/drawing/2014/main" id="{04FE4596-5203-BA59-422B-91CCDF3BB070}"/>
              </a:ext>
            </a:extLst>
          </p:cNvPr>
          <p:cNvSpPr txBox="1"/>
          <p:nvPr/>
        </p:nvSpPr>
        <p:spPr>
          <a:xfrm>
            <a:off x="428037" y="1706686"/>
            <a:ext cx="4308555"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Before the Industrial Revolution, Maidstone’s mills were mostly used for fulling, a process to treat wool. </a:t>
            </a:r>
          </a:p>
        </p:txBody>
      </p:sp>
      <p:sp>
        <p:nvSpPr>
          <p:cNvPr id="5" name="TextBox 4">
            <a:extLst>
              <a:ext uri="{FF2B5EF4-FFF2-40B4-BE49-F238E27FC236}">
                <a16:creationId xmlns:a16="http://schemas.microsoft.com/office/drawing/2014/main" id="{69608956-EDE7-FB10-F0CA-C068780AC99C}"/>
              </a:ext>
            </a:extLst>
          </p:cNvPr>
          <p:cNvSpPr txBox="1"/>
          <p:nvPr/>
        </p:nvSpPr>
        <p:spPr>
          <a:xfrm>
            <a:off x="428037" y="2839524"/>
            <a:ext cx="4395183"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James Whatman, one of the most famous papermakers in the area, transformed a former fulling mill on the River Len into a paper mill in 1733. </a:t>
            </a:r>
          </a:p>
        </p:txBody>
      </p:sp>
      <p:sp>
        <p:nvSpPr>
          <p:cNvPr id="6" name="TextBox 5">
            <a:extLst>
              <a:ext uri="{FF2B5EF4-FFF2-40B4-BE49-F238E27FC236}">
                <a16:creationId xmlns:a16="http://schemas.microsoft.com/office/drawing/2014/main" id="{9A0B6B37-CB99-2F81-A759-A82D1F6A2D6B}"/>
              </a:ext>
            </a:extLst>
          </p:cNvPr>
          <p:cNvSpPr txBox="1"/>
          <p:nvPr/>
        </p:nvSpPr>
        <p:spPr>
          <a:xfrm>
            <a:off x="428037" y="4295527"/>
            <a:ext cx="3111875" cy="102842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mill became known as Turkey Mill, and it played a vital role in advancing papermaking technology in Maidstone.</a:t>
            </a:r>
          </a:p>
        </p:txBody>
      </p:sp>
      <p:grpSp>
        <p:nvGrpSpPr>
          <p:cNvPr id="27" name="Group 26" descr="An aged photograph of the Turkey Mills in Maidstone. ">
            <a:extLst>
              <a:ext uri="{FF2B5EF4-FFF2-40B4-BE49-F238E27FC236}">
                <a16:creationId xmlns:a16="http://schemas.microsoft.com/office/drawing/2014/main" id="{DE7B777C-CD89-FA37-F98B-9F1BDB642AFC}"/>
              </a:ext>
            </a:extLst>
          </p:cNvPr>
          <p:cNvGrpSpPr/>
          <p:nvPr/>
        </p:nvGrpSpPr>
        <p:grpSpPr>
          <a:xfrm>
            <a:off x="4949992" y="493846"/>
            <a:ext cx="6764456" cy="5913262"/>
            <a:chOff x="4949992" y="493846"/>
            <a:chExt cx="6764456" cy="5913262"/>
          </a:xfrm>
        </p:grpSpPr>
        <p:pic>
          <p:nvPicPr>
            <p:cNvPr id="10" name="Picture 9">
              <a:extLst>
                <a:ext uri="{FF2B5EF4-FFF2-40B4-BE49-F238E27FC236}">
                  <a16:creationId xmlns:a16="http://schemas.microsoft.com/office/drawing/2014/main" id="{FF370468-3AAB-2E30-8089-20B58046A96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949992" y="561044"/>
              <a:ext cx="6660197" cy="5846064"/>
            </a:xfrm>
            <a:prstGeom prst="rect">
              <a:avLst/>
            </a:prstGeom>
            <a:ln w="22225">
              <a:solidFill>
                <a:schemeClr val="tx1"/>
              </a:solidFill>
            </a:ln>
          </p:spPr>
        </p:pic>
        <p:sp>
          <p:nvSpPr>
            <p:cNvPr id="12" name="TextBox 11">
              <a:extLst>
                <a:ext uri="{FF2B5EF4-FFF2-40B4-BE49-F238E27FC236}">
                  <a16:creationId xmlns:a16="http://schemas.microsoft.com/office/drawing/2014/main" id="{4C988D63-C79D-DA8A-C81B-58F36B071F6F}"/>
                </a:ext>
              </a:extLst>
            </p:cNvPr>
            <p:cNvSpPr txBox="1"/>
            <p:nvPr/>
          </p:nvSpPr>
          <p:spPr>
            <a:xfrm>
              <a:off x="10341561" y="493846"/>
              <a:ext cx="1372887"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panose="02000503000000000000" pitchFamily="2" charset="77"/>
                </a:rPr>
                <a:t>© </a:t>
              </a:r>
              <a:r>
                <a:rPr lang="en-GB" sz="800" dirty="0" err="1">
                  <a:solidFill>
                    <a:schemeClr val="bg1">
                      <a:lumMod val="65000"/>
                    </a:schemeClr>
                  </a:solidFill>
                  <a:latin typeface="Nunito" panose="02000503000000000000" pitchFamily="2" charset="77"/>
                </a:rPr>
                <a:t>Alamy</a:t>
              </a:r>
              <a:r>
                <a:rPr lang="en-GB" sz="800" dirty="0">
                  <a:solidFill>
                    <a:schemeClr val="bg1">
                      <a:lumMod val="65000"/>
                    </a:schemeClr>
                  </a:solidFill>
                  <a:latin typeface="Nunito" panose="02000503000000000000" pitchFamily="2" charset="77"/>
                </a:rPr>
                <a:t> ref: 2WT0WGY</a:t>
              </a:r>
            </a:p>
          </p:txBody>
        </p:sp>
      </p:grpSp>
      <p:grpSp>
        <p:nvGrpSpPr>
          <p:cNvPr id="24" name="Group 23" descr=" In 1772, Whatman made the world's largest sheet paper. &#10;It was 49¼” x 27” (125 x 68 cm). &#10;">
            <a:extLst>
              <a:ext uri="{FF2B5EF4-FFF2-40B4-BE49-F238E27FC236}">
                <a16:creationId xmlns:a16="http://schemas.microsoft.com/office/drawing/2014/main" id="{729DB223-732F-B674-C6AD-FDE82FF1E47C}"/>
              </a:ext>
            </a:extLst>
          </p:cNvPr>
          <p:cNvGrpSpPr/>
          <p:nvPr/>
        </p:nvGrpSpPr>
        <p:grpSpPr>
          <a:xfrm rot="21540000">
            <a:off x="4600026" y="752534"/>
            <a:ext cx="3485945" cy="1281828"/>
            <a:chOff x="3180095" y="2492749"/>
            <a:chExt cx="3485945" cy="1281828"/>
          </a:xfrm>
        </p:grpSpPr>
        <p:pic>
          <p:nvPicPr>
            <p:cNvPr id="19" name="Picture 18" descr="A person standing in front of a white wall&#10;&#10;Description automatically generated">
              <a:extLst>
                <a:ext uri="{FF2B5EF4-FFF2-40B4-BE49-F238E27FC236}">
                  <a16:creationId xmlns:a16="http://schemas.microsoft.com/office/drawing/2014/main" id="{6DB1E212-ED20-03FB-8DE4-9A5151F7B3D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80095" y="2492749"/>
              <a:ext cx="3485945" cy="1281828"/>
            </a:xfrm>
            <a:prstGeom prst="rect">
              <a:avLst/>
            </a:prstGeom>
          </p:spPr>
        </p:pic>
        <p:sp>
          <p:nvSpPr>
            <p:cNvPr id="2" name="TextBox 1">
              <a:extLst>
                <a:ext uri="{FF2B5EF4-FFF2-40B4-BE49-F238E27FC236}">
                  <a16:creationId xmlns:a16="http://schemas.microsoft.com/office/drawing/2014/main" id="{7436707B-D687-36DA-57CE-8210D2B3DD71}"/>
                </a:ext>
              </a:extLst>
            </p:cNvPr>
            <p:cNvSpPr txBox="1"/>
            <p:nvPr/>
          </p:nvSpPr>
          <p:spPr>
            <a:xfrm>
              <a:off x="3282094" y="2649877"/>
              <a:ext cx="3325713"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 In 1772, Whatman made the world's largest sheet paper. </a:t>
              </a:r>
            </a:p>
            <a:p>
              <a:pPr>
                <a:lnSpc>
                  <a:spcPct val="150000"/>
                </a:lnSpc>
              </a:pPr>
              <a:r>
                <a:rPr lang="en-GB" sz="1300" dirty="0">
                  <a:latin typeface="Linkpen 17a Print" panose="03050602060000000000" pitchFamily="66" charset="77"/>
                </a:rPr>
                <a:t>It was 49¼” x 27” (125 x 68 cm). </a:t>
              </a:r>
            </a:p>
          </p:txBody>
        </p:sp>
      </p:grpSp>
      <p:grpSp>
        <p:nvGrpSpPr>
          <p:cNvPr id="25" name="Group 24" descr="Today, Whatman’s name is still used in other languages, such as Russian and French, as a word for high-quality paper used for drawing and watercolours.&#10;">
            <a:extLst>
              <a:ext uri="{FF2B5EF4-FFF2-40B4-BE49-F238E27FC236}">
                <a16:creationId xmlns:a16="http://schemas.microsoft.com/office/drawing/2014/main" id="{BEB35488-33A5-B881-B719-E51C352A8384}"/>
              </a:ext>
            </a:extLst>
          </p:cNvPr>
          <p:cNvGrpSpPr/>
          <p:nvPr/>
        </p:nvGrpSpPr>
        <p:grpSpPr>
          <a:xfrm rot="60000">
            <a:off x="8202458" y="2570654"/>
            <a:ext cx="3563218" cy="1922741"/>
            <a:chOff x="7064608" y="866007"/>
            <a:chExt cx="3563218" cy="1922741"/>
          </a:xfrm>
        </p:grpSpPr>
        <p:pic>
          <p:nvPicPr>
            <p:cNvPr id="21" name="Picture 20" descr="A white background with black border&#10;&#10;Description automatically generated">
              <a:extLst>
                <a:ext uri="{FF2B5EF4-FFF2-40B4-BE49-F238E27FC236}">
                  <a16:creationId xmlns:a16="http://schemas.microsoft.com/office/drawing/2014/main" id="{5C4315F2-4BF3-BC00-2556-EC983737687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64608" y="866007"/>
              <a:ext cx="3548473" cy="1922741"/>
            </a:xfrm>
            <a:prstGeom prst="rect">
              <a:avLst/>
            </a:prstGeom>
          </p:spPr>
        </p:pic>
        <p:sp>
          <p:nvSpPr>
            <p:cNvPr id="7" name="TextBox 6">
              <a:extLst>
                <a:ext uri="{FF2B5EF4-FFF2-40B4-BE49-F238E27FC236}">
                  <a16:creationId xmlns:a16="http://schemas.microsoft.com/office/drawing/2014/main" id="{7A3E9DDF-6EA6-E2D3-78D4-E0DE84C8C406}"/>
                </a:ext>
              </a:extLst>
            </p:cNvPr>
            <p:cNvSpPr txBox="1"/>
            <p:nvPr/>
          </p:nvSpPr>
          <p:spPr>
            <a:xfrm>
              <a:off x="7123119" y="1036174"/>
              <a:ext cx="3504707"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Today, Whatman’s name is still used in other languages, such as Russian and French, as a word for high-quality paper used for drawing and watercolours.</a:t>
              </a:r>
            </a:p>
          </p:txBody>
        </p:sp>
      </p:grpSp>
      <p:grpSp>
        <p:nvGrpSpPr>
          <p:cNvPr id="26" name="Group 25" descr="Whatman’s invention of woven paper in the mid-18th century revolutionised the paper industry. This type of paper became highly sought after by artists and printers around the world.&#10;">
            <a:extLst>
              <a:ext uri="{FF2B5EF4-FFF2-40B4-BE49-F238E27FC236}">
                <a16:creationId xmlns:a16="http://schemas.microsoft.com/office/drawing/2014/main" id="{EAB59DB2-9A13-3293-B876-39D700D6FD45}"/>
              </a:ext>
            </a:extLst>
          </p:cNvPr>
          <p:cNvGrpSpPr/>
          <p:nvPr/>
        </p:nvGrpSpPr>
        <p:grpSpPr>
          <a:xfrm rot="21540000">
            <a:off x="3661896" y="4083890"/>
            <a:ext cx="3689161" cy="2063430"/>
            <a:chOff x="6797495" y="3965139"/>
            <a:chExt cx="3689161" cy="2063430"/>
          </a:xfrm>
        </p:grpSpPr>
        <p:pic>
          <p:nvPicPr>
            <p:cNvPr id="23" name="Picture 22" descr="A white background with black border&#10;&#10;Description automatically generated">
              <a:extLst>
                <a:ext uri="{FF2B5EF4-FFF2-40B4-BE49-F238E27FC236}">
                  <a16:creationId xmlns:a16="http://schemas.microsoft.com/office/drawing/2014/main" id="{0843C98F-384E-0D9A-DDD4-731D8B79D03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97495" y="3965139"/>
              <a:ext cx="3689161" cy="2063430"/>
            </a:xfrm>
            <a:prstGeom prst="rect">
              <a:avLst/>
            </a:prstGeom>
          </p:spPr>
        </p:pic>
        <p:sp>
          <p:nvSpPr>
            <p:cNvPr id="3" name="TextBox 2">
              <a:extLst>
                <a:ext uri="{FF2B5EF4-FFF2-40B4-BE49-F238E27FC236}">
                  <a16:creationId xmlns:a16="http://schemas.microsoft.com/office/drawing/2014/main" id="{F47965E9-7C7E-FEF0-CA3B-2A4272E5E1F3}"/>
                </a:ext>
              </a:extLst>
            </p:cNvPr>
            <p:cNvSpPr txBox="1"/>
            <p:nvPr/>
          </p:nvSpPr>
          <p:spPr>
            <a:xfrm>
              <a:off x="6894428" y="4025840"/>
              <a:ext cx="3504707" cy="1867819"/>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Whatman’s invention of woven paper in the mid-18th century revolutionised the paper industry. This type of paper became highly sought after by artists and printers around the world.</a:t>
              </a:r>
            </a:p>
          </p:txBody>
        </p:sp>
      </p:grpSp>
      <p:pic>
        <p:nvPicPr>
          <p:cNvPr id="9" name="Picture 8">
            <a:extLst>
              <a:ext uri="{FF2B5EF4-FFF2-40B4-BE49-F238E27FC236}">
                <a16:creationId xmlns:a16="http://schemas.microsoft.com/office/drawing/2014/main" id="{D77CCE05-50E4-ECE3-0448-4189E8D17BC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2601485955"/>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 presetClass="entr" presetSubtype="1" fill="hold" nodeType="afterEffect" p14:presetBounceEnd="50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50000">
                                          <p:cBhvr additive="base">
                                            <p:cTn id="27"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3000"/>
                                </p:stCondLst>
                                <p:childTnLst>
                                  <p:par>
                                    <p:cTn id="30" presetID="2" presetClass="entr" presetSubtype="2" fill="hold" nodeType="afterEffect" p14:presetBounceEnd="50000">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14:bounceEnd="50000">
                                          <p:cBhvr additive="base">
                                            <p:cTn id="32" dur="5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33" dur="500" fill="hold"/>
                                            <p:tgtEl>
                                              <p:spTgt spid="25"/>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4" fill="hold" nodeType="afterEffect" p14:presetBounceEnd="50000">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14:bounceEnd="50000">
                                          <p:cBhvr additive="base">
                                            <p:cTn id="37"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3000"/>
                                </p:stCondLst>
                                <p:childTnLst>
                                  <p:par>
                                    <p:cTn id="30" presetID="2" presetClass="entr" presetSubtype="2"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5" grpId="0"/>
          <p:bldP spid="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757EBEB-C59A-22E7-C420-7FB3C649718D}"/>
            </a:ext>
          </a:extLst>
        </p:cNvPr>
        <p:cNvGrpSpPr/>
        <p:nvPr/>
      </p:nvGrpSpPr>
      <p:grpSpPr>
        <a:xfrm>
          <a:off x="0" y="0"/>
          <a:ext cx="0" cy="0"/>
          <a:chOff x="0" y="0"/>
          <a:chExt cx="0" cy="0"/>
        </a:xfrm>
      </p:grpSpPr>
      <p:sp>
        <p:nvSpPr>
          <p:cNvPr id="15" name="Title 2">
            <a:extLst>
              <a:ext uri="{FF2B5EF4-FFF2-40B4-BE49-F238E27FC236}">
                <a16:creationId xmlns:a16="http://schemas.microsoft.com/office/drawing/2014/main" id="{1B5650AC-C907-F493-AC47-096ECCB200C4}"/>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err="1"/>
              <a:t>Balston’s</a:t>
            </a:r>
            <a:r>
              <a:rPr lang="en-US" dirty="0"/>
              <a:t> Mills </a:t>
            </a:r>
          </a:p>
        </p:txBody>
      </p:sp>
      <p:sp>
        <p:nvSpPr>
          <p:cNvPr id="11" name="TextBox 10">
            <a:extLst>
              <a:ext uri="{FF2B5EF4-FFF2-40B4-BE49-F238E27FC236}">
                <a16:creationId xmlns:a16="http://schemas.microsoft.com/office/drawing/2014/main" id="{C0E5D33E-CCAC-164C-30DE-3D105C773753}"/>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Which industries took off in Maidstone during the Industrial Revolution?</a:t>
            </a:r>
          </a:p>
        </p:txBody>
      </p:sp>
      <p:sp>
        <p:nvSpPr>
          <p:cNvPr id="8" name="TextBox 7">
            <a:extLst>
              <a:ext uri="{FF2B5EF4-FFF2-40B4-BE49-F238E27FC236}">
                <a16:creationId xmlns:a16="http://schemas.microsoft.com/office/drawing/2014/main" id="{44614533-1E3A-5F9F-8606-CB905E40482A}"/>
              </a:ext>
            </a:extLst>
          </p:cNvPr>
          <p:cNvSpPr txBox="1"/>
          <p:nvPr/>
        </p:nvSpPr>
        <p:spPr>
          <a:xfrm>
            <a:off x="691211" y="1070659"/>
            <a:ext cx="355957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William </a:t>
            </a:r>
            <a:r>
              <a:rPr lang="en-GB" sz="1500" dirty="0" err="1">
                <a:latin typeface="Linkpen 17a Print" panose="03050602060000000000" pitchFamily="66" charset="77"/>
              </a:rPr>
              <a:t>Balston</a:t>
            </a:r>
            <a:r>
              <a:rPr lang="en-GB" sz="1500" dirty="0">
                <a:latin typeface="Linkpen 17a Print" panose="03050602060000000000" pitchFamily="66" charset="77"/>
              </a:rPr>
              <a:t> was trained by the Whatman family. </a:t>
            </a:r>
          </a:p>
        </p:txBody>
      </p:sp>
      <p:sp>
        <p:nvSpPr>
          <p:cNvPr id="5" name="TextBox 4">
            <a:extLst>
              <a:ext uri="{FF2B5EF4-FFF2-40B4-BE49-F238E27FC236}">
                <a16:creationId xmlns:a16="http://schemas.microsoft.com/office/drawing/2014/main" id="{1178A454-78A7-BCF8-7BAE-FC60B408D32E}"/>
              </a:ext>
            </a:extLst>
          </p:cNvPr>
          <p:cNvSpPr txBox="1"/>
          <p:nvPr/>
        </p:nvSpPr>
        <p:spPr>
          <a:xfrm>
            <a:off x="691210" y="2087278"/>
            <a:ext cx="3844052"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He went on to set up his own mill in Springfield, Maidstone, in 1807. </a:t>
            </a:r>
          </a:p>
        </p:txBody>
      </p:sp>
      <p:sp>
        <p:nvSpPr>
          <p:cNvPr id="6" name="TextBox 5">
            <a:extLst>
              <a:ext uri="{FF2B5EF4-FFF2-40B4-BE49-F238E27FC236}">
                <a16:creationId xmlns:a16="http://schemas.microsoft.com/office/drawing/2014/main" id="{E1E0C992-6D2C-3F7F-2118-1E453D62D7DD}"/>
              </a:ext>
            </a:extLst>
          </p:cNvPr>
          <p:cNvSpPr txBox="1"/>
          <p:nvPr/>
        </p:nvSpPr>
        <p:spPr>
          <a:xfrm>
            <a:off x="691210" y="3120174"/>
            <a:ext cx="3697909"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was the first steam-powered paper mill in the world.</a:t>
            </a:r>
          </a:p>
        </p:txBody>
      </p:sp>
      <p:sp>
        <p:nvSpPr>
          <p:cNvPr id="9" name="TextBox 8">
            <a:extLst>
              <a:ext uri="{FF2B5EF4-FFF2-40B4-BE49-F238E27FC236}">
                <a16:creationId xmlns:a16="http://schemas.microsoft.com/office/drawing/2014/main" id="{233743B6-B706-30EF-88DA-8CD82218C465}"/>
              </a:ext>
            </a:extLst>
          </p:cNvPr>
          <p:cNvSpPr txBox="1"/>
          <p:nvPr/>
        </p:nvSpPr>
        <p:spPr>
          <a:xfrm>
            <a:off x="691210" y="4136793"/>
            <a:ext cx="3559573" cy="1095300"/>
          </a:xfrm>
          <a:prstGeom prst="rect">
            <a:avLst/>
          </a:prstGeom>
          <a:noFill/>
        </p:spPr>
        <p:txBody>
          <a:bodyPr wrap="square">
            <a:spAutoFit/>
          </a:bodyPr>
          <a:lstStyle/>
          <a:p>
            <a:pPr>
              <a:lnSpc>
                <a:spcPct val="150000"/>
              </a:lnSpc>
            </a:pPr>
            <a:r>
              <a:rPr lang="en-GB" sz="1500" dirty="0" err="1">
                <a:latin typeface="Linkpen 17a Print" panose="03050602060000000000" pitchFamily="66" charset="77"/>
              </a:rPr>
              <a:t>Balston’s</a:t>
            </a:r>
            <a:r>
              <a:rPr lang="en-GB" sz="1500" dirty="0">
                <a:latin typeface="Linkpen 17a Print" panose="03050602060000000000" pitchFamily="66" charset="77"/>
              </a:rPr>
              <a:t> mills became some of the most important in Maidstone, producing </a:t>
            </a:r>
          </a:p>
          <a:p>
            <a:pPr>
              <a:lnSpc>
                <a:spcPct val="150000"/>
              </a:lnSpc>
            </a:pPr>
            <a:r>
              <a:rPr lang="en-GB" sz="1500" dirty="0">
                <a:latin typeface="Linkpen 17a Print" panose="03050602060000000000" pitchFamily="66" charset="77"/>
              </a:rPr>
              <a:t>high-quality handmade paper.</a:t>
            </a:r>
          </a:p>
        </p:txBody>
      </p:sp>
      <p:grpSp>
        <p:nvGrpSpPr>
          <p:cNvPr id="14" name="Group 13" descr="A black and white photograph of the Springfield Mill in Maidstone. It shows rows of women paper mill workers sat at desks. ">
            <a:extLst>
              <a:ext uri="{FF2B5EF4-FFF2-40B4-BE49-F238E27FC236}">
                <a16:creationId xmlns:a16="http://schemas.microsoft.com/office/drawing/2014/main" id="{75DDFB18-75C5-5933-6991-8C450C2AA10C}"/>
              </a:ext>
            </a:extLst>
          </p:cNvPr>
          <p:cNvGrpSpPr/>
          <p:nvPr/>
        </p:nvGrpSpPr>
        <p:grpSpPr>
          <a:xfrm>
            <a:off x="4639356" y="1062078"/>
            <a:ext cx="6169342" cy="4523189"/>
            <a:chOff x="4639356" y="1062078"/>
            <a:chExt cx="6169342" cy="4523189"/>
          </a:xfrm>
        </p:grpSpPr>
        <p:pic>
          <p:nvPicPr>
            <p:cNvPr id="2" name="Picture 1" descr="A group of people in a room with sheep&#10;&#10;Description automatically generated">
              <a:extLst>
                <a:ext uri="{FF2B5EF4-FFF2-40B4-BE49-F238E27FC236}">
                  <a16:creationId xmlns:a16="http://schemas.microsoft.com/office/drawing/2014/main" id="{A604EE86-0DDC-5F53-CEED-2029A6BE7A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639356" y="1159307"/>
              <a:ext cx="6034768" cy="4425960"/>
            </a:xfrm>
            <a:prstGeom prst="rect">
              <a:avLst/>
            </a:prstGeom>
            <a:ln w="22225">
              <a:solidFill>
                <a:schemeClr val="tx1"/>
              </a:solidFill>
            </a:ln>
          </p:spPr>
        </p:pic>
        <p:sp>
          <p:nvSpPr>
            <p:cNvPr id="13" name="TextBox 12">
              <a:extLst>
                <a:ext uri="{FF2B5EF4-FFF2-40B4-BE49-F238E27FC236}">
                  <a16:creationId xmlns:a16="http://schemas.microsoft.com/office/drawing/2014/main" id="{09479A68-19D3-2FB3-BE5C-9AE418A43866}"/>
                </a:ext>
              </a:extLst>
            </p:cNvPr>
            <p:cNvSpPr txBox="1"/>
            <p:nvPr/>
          </p:nvSpPr>
          <p:spPr>
            <a:xfrm>
              <a:off x="8512492" y="1062078"/>
              <a:ext cx="2296206" cy="230832"/>
            </a:xfrm>
            <a:prstGeom prst="rect">
              <a:avLst/>
            </a:prstGeom>
            <a:noFill/>
          </p:spPr>
          <p:txBody>
            <a:bodyPr wrap="square">
              <a:spAutoFit/>
            </a:bodyPr>
            <a:lstStyle/>
            <a:p>
              <a:pPr>
                <a:lnSpc>
                  <a:spcPct val="150000"/>
                </a:lnSpc>
              </a:pPr>
              <a:r>
                <a:rPr lang="en-GB" sz="800" dirty="0">
                  <a:solidFill>
                    <a:schemeClr val="bg1">
                      <a:lumMod val="85000"/>
                    </a:schemeClr>
                  </a:solidFill>
                  <a:latin typeface="Nunito" panose="02000503000000000000" pitchFamily="2" charset="77"/>
                </a:rPr>
                <a:t>© Public Domain from Wikimedia Commons</a:t>
              </a:r>
            </a:p>
          </p:txBody>
        </p:sp>
      </p:grpSp>
      <p:grpSp>
        <p:nvGrpSpPr>
          <p:cNvPr id="4" name="Group 3" descr="Springfield Mill, Maidstone&#10;">
            <a:extLst>
              <a:ext uri="{FF2B5EF4-FFF2-40B4-BE49-F238E27FC236}">
                <a16:creationId xmlns:a16="http://schemas.microsoft.com/office/drawing/2014/main" id="{88D82BCB-B0B4-628E-1D43-025E6F84A0F2}"/>
              </a:ext>
            </a:extLst>
          </p:cNvPr>
          <p:cNvGrpSpPr/>
          <p:nvPr/>
        </p:nvGrpSpPr>
        <p:grpSpPr>
          <a:xfrm>
            <a:off x="5725798" y="5753736"/>
            <a:ext cx="3189792" cy="388569"/>
            <a:chOff x="3480440" y="5973309"/>
            <a:chExt cx="3189792" cy="388569"/>
          </a:xfrm>
        </p:grpSpPr>
        <p:sp>
          <p:nvSpPr>
            <p:cNvPr id="7" name="TextBox 6">
              <a:extLst>
                <a:ext uri="{FF2B5EF4-FFF2-40B4-BE49-F238E27FC236}">
                  <a16:creationId xmlns:a16="http://schemas.microsoft.com/office/drawing/2014/main" id="{364E7DCC-2513-6A06-B810-5CAFB92007AF}"/>
                </a:ext>
              </a:extLst>
            </p:cNvPr>
            <p:cNvSpPr txBox="1"/>
            <p:nvPr/>
          </p:nvSpPr>
          <p:spPr>
            <a:xfrm>
              <a:off x="3675636" y="5973310"/>
              <a:ext cx="2994596"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Springfield Mill, Maidstone</a:t>
              </a:r>
            </a:p>
          </p:txBody>
        </p:sp>
        <p:pic>
          <p:nvPicPr>
            <p:cNvPr id="10" name="Picture 9">
              <a:extLst>
                <a:ext uri="{FF2B5EF4-FFF2-40B4-BE49-F238E27FC236}">
                  <a16:creationId xmlns:a16="http://schemas.microsoft.com/office/drawing/2014/main" id="{354496F1-7AF8-5AD4-EF13-877ABF9240B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3429743" y="6024006"/>
              <a:ext cx="350267" cy="248874"/>
            </a:xfrm>
            <a:prstGeom prst="rect">
              <a:avLst/>
            </a:prstGeom>
          </p:spPr>
        </p:pic>
      </p:grpSp>
      <p:pic>
        <p:nvPicPr>
          <p:cNvPr id="3" name="Picture 2" descr="An illustration of a paper mill worker. She is a woman wearing a white apron, stood next to a brown bag full of paper scraps. &#10;">
            <a:extLst>
              <a:ext uri="{FF2B5EF4-FFF2-40B4-BE49-F238E27FC236}">
                <a16:creationId xmlns:a16="http://schemas.microsoft.com/office/drawing/2014/main" id="{C8B34B90-880A-A104-694B-08834B92D5E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9405299" y="1636703"/>
            <a:ext cx="2058965" cy="4505602"/>
          </a:xfrm>
          <a:prstGeom prst="rect">
            <a:avLst/>
          </a:prstGeom>
        </p:spPr>
      </p:pic>
      <p:pic>
        <p:nvPicPr>
          <p:cNvPr id="12" name="Picture 11">
            <a:extLst>
              <a:ext uri="{FF2B5EF4-FFF2-40B4-BE49-F238E27FC236}">
                <a16:creationId xmlns:a16="http://schemas.microsoft.com/office/drawing/2014/main" id="{4B749503-7A9C-F00F-907C-DF707530741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3919673643"/>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3000"/>
                                </p:stCondLst>
                                <p:childTnLst>
                                  <p:par>
                                    <p:cTn id="28" presetID="2" presetClass="entr" presetSubtype="2" fill="hold" nodeType="afterEffect" p14:presetBounceEnd="50000">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14:bounceEnd="50000">
                                          <p:cBhvr additive="base">
                                            <p:cTn id="30"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6"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3000"/>
                                </p:stCondLst>
                                <p:childTnLst>
                                  <p:par>
                                    <p:cTn id="28" presetID="2" presetClass="entr" presetSubtype="2"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1+#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6" grpId="0"/>
          <p:bldP spid="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E6319C9-E72C-2E06-1D72-058CBBE2D0CF}"/>
            </a:ext>
          </a:extLst>
        </p:cNvPr>
        <p:cNvGrpSpPr/>
        <p:nvPr/>
      </p:nvGrpSpPr>
      <p:grpSpPr>
        <a:xfrm>
          <a:off x="0" y="0"/>
          <a:ext cx="0" cy="0"/>
          <a:chOff x="0" y="0"/>
          <a:chExt cx="0" cy="0"/>
        </a:xfrm>
      </p:grpSpPr>
      <p:sp>
        <p:nvSpPr>
          <p:cNvPr id="26" name="Title 2">
            <a:extLst>
              <a:ext uri="{FF2B5EF4-FFF2-40B4-BE49-F238E27FC236}">
                <a16:creationId xmlns:a16="http://schemas.microsoft.com/office/drawing/2014/main" id="{B1EA69EE-CC82-D36F-2A78-23D829F5FD1C}"/>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Queen Victoria</a:t>
            </a:r>
          </a:p>
        </p:txBody>
      </p:sp>
      <p:sp>
        <p:nvSpPr>
          <p:cNvPr id="11" name="TextBox 10">
            <a:extLst>
              <a:ext uri="{FF2B5EF4-FFF2-40B4-BE49-F238E27FC236}">
                <a16:creationId xmlns:a16="http://schemas.microsoft.com/office/drawing/2014/main" id="{7E22E129-3AA2-65D8-FBA7-CB0D20D3A5E8}"/>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Which industries took off in Maidstone during the Industrial Revolution?</a:t>
            </a:r>
          </a:p>
        </p:txBody>
      </p:sp>
      <p:pic>
        <p:nvPicPr>
          <p:cNvPr id="10" name="Picture 9" descr="A folded sheet of paper. ">
            <a:extLst>
              <a:ext uri="{FF2B5EF4-FFF2-40B4-BE49-F238E27FC236}">
                <a16:creationId xmlns:a16="http://schemas.microsoft.com/office/drawing/2014/main" id="{BAC25B34-1272-2994-339F-3021E6EE8E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366049">
            <a:off x="1238986" y="574059"/>
            <a:ext cx="651537" cy="785981"/>
          </a:xfrm>
          <a:prstGeom prst="rect">
            <a:avLst/>
          </a:prstGeom>
        </p:spPr>
      </p:pic>
      <p:pic>
        <p:nvPicPr>
          <p:cNvPr id="25" name="Picture 24" descr="A folded sheet of paper. &#10;">
            <a:extLst>
              <a:ext uri="{FF2B5EF4-FFF2-40B4-BE49-F238E27FC236}">
                <a16:creationId xmlns:a16="http://schemas.microsoft.com/office/drawing/2014/main" id="{78DB6E39-68A8-2AAC-3AD0-D96E44BCE2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7248318">
            <a:off x="1871135" y="545115"/>
            <a:ext cx="837690" cy="620511"/>
          </a:xfrm>
          <a:prstGeom prst="rect">
            <a:avLst/>
          </a:prstGeom>
        </p:spPr>
      </p:pic>
      <p:pic>
        <p:nvPicPr>
          <p:cNvPr id="7" name="Picture 6" descr="An illustration of a paper mill worker. She is a woman wearing a white apron, stood next to a brown bag full of paper scraps. &#10;">
            <a:extLst>
              <a:ext uri="{FF2B5EF4-FFF2-40B4-BE49-F238E27FC236}">
                <a16:creationId xmlns:a16="http://schemas.microsoft.com/office/drawing/2014/main" id="{F0D4B6C9-DCCF-4DB5-D858-3964C75D78C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6384" y="1420983"/>
            <a:ext cx="2058965" cy="4505602"/>
          </a:xfrm>
          <a:prstGeom prst="rect">
            <a:avLst/>
          </a:prstGeom>
        </p:spPr>
      </p:pic>
      <p:sp>
        <p:nvSpPr>
          <p:cNvPr id="8" name="TextBox 7">
            <a:extLst>
              <a:ext uri="{FF2B5EF4-FFF2-40B4-BE49-F238E27FC236}">
                <a16:creationId xmlns:a16="http://schemas.microsoft.com/office/drawing/2014/main" id="{2F0EE3DE-CE7B-C165-EFEE-566D3C044A3E}"/>
              </a:ext>
            </a:extLst>
          </p:cNvPr>
          <p:cNvSpPr txBox="1"/>
          <p:nvPr/>
        </p:nvSpPr>
        <p:spPr>
          <a:xfrm>
            <a:off x="2575249" y="1259628"/>
            <a:ext cx="4802277" cy="1441548"/>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Throughout the 19th century, Maidstone’s reputation as a centre of papermaking grew, with its mills supplying paper to major clients like the East India Company and even Queen Victoria herself. </a:t>
            </a:r>
          </a:p>
        </p:txBody>
      </p:sp>
      <p:pic>
        <p:nvPicPr>
          <p:cNvPr id="15" name="Picture 14" descr="A folded sheet of paper. ">
            <a:extLst>
              <a:ext uri="{FF2B5EF4-FFF2-40B4-BE49-F238E27FC236}">
                <a16:creationId xmlns:a16="http://schemas.microsoft.com/office/drawing/2014/main" id="{86707A70-924B-F037-82C0-458E0225686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46570">
            <a:off x="2501848" y="3086041"/>
            <a:ext cx="599827" cy="837689"/>
          </a:xfrm>
          <a:prstGeom prst="rect">
            <a:avLst/>
          </a:prstGeom>
        </p:spPr>
      </p:pic>
      <p:sp>
        <p:nvSpPr>
          <p:cNvPr id="2" name="TextBox 1">
            <a:extLst>
              <a:ext uri="{FF2B5EF4-FFF2-40B4-BE49-F238E27FC236}">
                <a16:creationId xmlns:a16="http://schemas.microsoft.com/office/drawing/2014/main" id="{DF919F15-34C9-3CAB-C78D-61C644F60237}"/>
              </a:ext>
            </a:extLst>
          </p:cNvPr>
          <p:cNvSpPr txBox="1"/>
          <p:nvPr/>
        </p:nvSpPr>
        <p:spPr>
          <a:xfrm>
            <a:off x="3130415" y="3582679"/>
            <a:ext cx="3553359" cy="1095300"/>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It wasn’t until the 20th century that hand-made paper began to be replaced by fully machine-made paper in Maidstone.</a:t>
            </a:r>
          </a:p>
        </p:txBody>
      </p:sp>
      <p:pic>
        <p:nvPicPr>
          <p:cNvPr id="17" name="Picture 16" descr="A folded sheet of paper. ">
            <a:extLst>
              <a:ext uri="{FF2B5EF4-FFF2-40B4-BE49-F238E27FC236}">
                <a16:creationId xmlns:a16="http://schemas.microsoft.com/office/drawing/2014/main" id="{E9650A22-05E0-10E6-1739-D5D567B097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236138">
            <a:off x="4557623" y="5531546"/>
            <a:ext cx="703246" cy="682562"/>
          </a:xfrm>
          <a:prstGeom prst="rect">
            <a:avLst/>
          </a:prstGeom>
        </p:spPr>
      </p:pic>
      <p:pic>
        <p:nvPicPr>
          <p:cNvPr id="23" name="Picture 22" descr="A folded sheet of paper. ">
            <a:extLst>
              <a:ext uri="{FF2B5EF4-FFF2-40B4-BE49-F238E27FC236}">
                <a16:creationId xmlns:a16="http://schemas.microsoft.com/office/drawing/2014/main" id="{5CDB75E6-C36A-5B5C-02BF-07754AC701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11363" y="5434230"/>
            <a:ext cx="837690" cy="620511"/>
          </a:xfrm>
          <a:prstGeom prst="rect">
            <a:avLst/>
          </a:prstGeom>
        </p:spPr>
      </p:pic>
      <p:pic>
        <p:nvPicPr>
          <p:cNvPr id="19" name="Picture 18" descr="A folded sheet of paper. ">
            <a:extLst>
              <a:ext uri="{FF2B5EF4-FFF2-40B4-BE49-F238E27FC236}">
                <a16:creationId xmlns:a16="http://schemas.microsoft.com/office/drawing/2014/main" id="{D177DC9C-8FBE-C35D-2F3A-E6EB5139AAA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5971112">
            <a:off x="6757972" y="3076812"/>
            <a:ext cx="548118" cy="858373"/>
          </a:xfrm>
          <a:prstGeom prst="rect">
            <a:avLst/>
          </a:prstGeom>
        </p:spPr>
      </p:pic>
      <p:pic>
        <p:nvPicPr>
          <p:cNvPr id="13" name="Picture 12" descr="A folded sheet of paper. ">
            <a:extLst>
              <a:ext uri="{FF2B5EF4-FFF2-40B4-BE49-F238E27FC236}">
                <a16:creationId xmlns:a16="http://schemas.microsoft.com/office/drawing/2014/main" id="{00BD50ED-4263-70F7-FCB6-7429A73CC4B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6793216">
            <a:off x="7427161" y="490973"/>
            <a:ext cx="672220" cy="754955"/>
          </a:xfrm>
          <a:prstGeom prst="rect">
            <a:avLst/>
          </a:prstGeom>
        </p:spPr>
      </p:pic>
      <p:pic>
        <p:nvPicPr>
          <p:cNvPr id="5" name="Picture 4" descr="An illustration of Queen Victoria. She wears a gold crown, blue sash and white headdress. ">
            <a:extLst>
              <a:ext uri="{FF2B5EF4-FFF2-40B4-BE49-F238E27FC236}">
                <a16:creationId xmlns:a16="http://schemas.microsoft.com/office/drawing/2014/main" id="{0FA15630-20C2-2899-45EE-929E3BE4CD93}"/>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6285262" y="644619"/>
            <a:ext cx="5456110" cy="5959381"/>
          </a:xfrm>
          <a:prstGeom prst="rect">
            <a:avLst/>
          </a:prstGeom>
        </p:spPr>
      </p:pic>
      <p:pic>
        <p:nvPicPr>
          <p:cNvPr id="3" name="Picture 2">
            <a:extLst>
              <a:ext uri="{FF2B5EF4-FFF2-40B4-BE49-F238E27FC236}">
                <a16:creationId xmlns:a16="http://schemas.microsoft.com/office/drawing/2014/main" id="{BDBC213C-B90D-CA21-8AAC-47E1720D177E}"/>
              </a:ext>
              <a:ext uri="{C183D7F6-B498-43B3-948B-1728B52AA6E4}">
                <adec:decorative xmlns:adec="http://schemas.microsoft.com/office/drawing/2017/decorative" val="1"/>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1020989222"/>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7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8" dur="7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2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2" presetClass="entr" presetSubtype="8" fill="hold" nodeType="with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7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20" dur="7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900"/>
                                </p:stCondLst>
                                <p:childTnLst>
                                  <p:par>
                                    <p:cTn id="22" presetID="2" presetClass="entr" presetSubtype="1" fill="hold" nodeType="afterEffect" p14:presetBounceEnd="50000">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14:bounceEnd="50000">
                                          <p:cBhvr additive="base">
                                            <p:cTn id="24"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10"/>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14:presetBounceEnd="50000">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14:bounceEnd="50000">
                                          <p:cBhvr additive="base">
                                            <p:cTn id="28"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25"/>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14:presetBounceEnd="50000">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14:bounceEnd="50000">
                                          <p:cBhvr additive="base">
                                            <p:cTn id="32"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14:presetBounceEnd="50000">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14:bounceEnd="50000">
                                          <p:cBhvr additive="base">
                                            <p:cTn id="36"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17"/>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14:presetBounceEnd="50000">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14:bounceEnd="50000">
                                          <p:cBhvr additive="base">
                                            <p:cTn id="40"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3"/>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14:presetBounceEnd="50000">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14:bounceEnd="50000">
                                          <p:cBhvr additive="base">
                                            <p:cTn id="44"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9"/>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14:presetBounceEnd="50000">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14:bounceEnd="50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00" fill="hold"/>
                                            <p:tgtEl>
                                              <p:spTgt spid="5"/>
                                            </p:tgtEl>
                                            <p:attrNameLst>
                                              <p:attrName>ppt_x</p:attrName>
                                            </p:attrNameLst>
                                          </p:cBhvr>
                                          <p:tavLst>
                                            <p:tav tm="0">
                                              <p:val>
                                                <p:strVal val="1+#ppt_w/2"/>
                                              </p:val>
                                            </p:tav>
                                            <p:tav tm="100000">
                                              <p:val>
                                                <p:strVal val="#ppt_x"/>
                                              </p:val>
                                            </p:tav>
                                          </p:tavLst>
                                        </p:anim>
                                        <p:anim calcmode="lin" valueType="num">
                                          <p:cBhvr additive="base">
                                            <p:cTn id="8" dur="7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2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00" fill="hold"/>
                                            <p:tgtEl>
                                              <p:spTgt spid="7"/>
                                            </p:tgtEl>
                                            <p:attrNameLst>
                                              <p:attrName>ppt_x</p:attrName>
                                            </p:attrNameLst>
                                          </p:cBhvr>
                                          <p:tavLst>
                                            <p:tav tm="0">
                                              <p:val>
                                                <p:strVal val="0-#ppt_w/2"/>
                                              </p:val>
                                            </p:tav>
                                            <p:tav tm="100000">
                                              <p:val>
                                                <p:strVal val="#ppt_x"/>
                                              </p:val>
                                            </p:tav>
                                          </p:tavLst>
                                        </p:anim>
                                        <p:anim calcmode="lin" valueType="num">
                                          <p:cBhvr additive="base">
                                            <p:cTn id="20" dur="7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900"/>
                                </p:stCondLst>
                                <p:childTnLst>
                                  <p:par>
                                    <p:cTn id="22" presetID="2" presetClass="entr" presetSubtype="1"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ppt_x"/>
                                              </p:val>
                                            </p:tav>
                                            <p:tav tm="100000">
                                              <p:val>
                                                <p:strVal val="#ppt_x"/>
                                              </p:val>
                                            </p:tav>
                                          </p:tavLst>
                                        </p:anim>
                                        <p:anim calcmode="lin" valueType="num">
                                          <p:cBhvr additive="base">
                                            <p:cTn id="29" dur="500" fill="hold"/>
                                            <p:tgtEl>
                                              <p:spTgt spid="25"/>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328FAFA-0B64-4AEB-B604-EA907F695499}"/>
            </a:ext>
          </a:extLst>
        </p:cNvPr>
        <p:cNvGrpSpPr/>
        <p:nvPr/>
      </p:nvGrpSpPr>
      <p:grpSpPr>
        <a:xfrm>
          <a:off x="0" y="0"/>
          <a:ext cx="0" cy="0"/>
          <a:chOff x="0" y="0"/>
          <a:chExt cx="0" cy="0"/>
        </a:xfrm>
      </p:grpSpPr>
      <p:sp>
        <p:nvSpPr>
          <p:cNvPr id="22" name="Title 2">
            <a:extLst>
              <a:ext uri="{FF2B5EF4-FFF2-40B4-BE49-F238E27FC236}">
                <a16:creationId xmlns:a16="http://schemas.microsoft.com/office/drawing/2014/main" id="{4A47E47F-398F-B3BB-B0BD-76251201E0CD}"/>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Brewing Beer</a:t>
            </a:r>
          </a:p>
        </p:txBody>
      </p:sp>
      <p:sp>
        <p:nvSpPr>
          <p:cNvPr id="11" name="TextBox 10">
            <a:extLst>
              <a:ext uri="{FF2B5EF4-FFF2-40B4-BE49-F238E27FC236}">
                <a16:creationId xmlns:a16="http://schemas.microsoft.com/office/drawing/2014/main" id="{3811D146-BE17-0359-E8F0-9F43C8124894}"/>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Which industries took off in Maidstone during the Industrial Revolution?</a:t>
            </a:r>
          </a:p>
        </p:txBody>
      </p:sp>
      <p:sp>
        <p:nvSpPr>
          <p:cNvPr id="3" name="Title 1">
            <a:extLst>
              <a:ext uri="{FF2B5EF4-FFF2-40B4-BE49-F238E27FC236}">
                <a16:creationId xmlns:a16="http://schemas.microsoft.com/office/drawing/2014/main" id="{629CDFEB-2932-3D8C-DB83-9990EA1F1401}"/>
              </a:ext>
            </a:extLst>
          </p:cNvPr>
          <p:cNvSpPr txBox="1">
            <a:spLocks/>
          </p:cNvSpPr>
          <p:nvPr/>
        </p:nvSpPr>
        <p:spPr>
          <a:xfrm>
            <a:off x="607162" y="541163"/>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Brewing beer</a:t>
            </a:r>
          </a:p>
        </p:txBody>
      </p:sp>
      <p:sp>
        <p:nvSpPr>
          <p:cNvPr id="8" name="TextBox 7">
            <a:extLst>
              <a:ext uri="{FF2B5EF4-FFF2-40B4-BE49-F238E27FC236}">
                <a16:creationId xmlns:a16="http://schemas.microsoft.com/office/drawing/2014/main" id="{232F1BA1-E91D-1737-ECD6-D3AAAA79A986}"/>
              </a:ext>
            </a:extLst>
          </p:cNvPr>
          <p:cNvSpPr txBox="1"/>
          <p:nvPr/>
        </p:nvSpPr>
        <p:spPr>
          <a:xfrm>
            <a:off x="607163" y="1356134"/>
            <a:ext cx="536443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Fremlin's Brewery, founded around 1790 on Earl Street  in Maidstone, became one of the largest breweries in Kent. </a:t>
            </a:r>
          </a:p>
        </p:txBody>
      </p:sp>
      <p:pic>
        <p:nvPicPr>
          <p:cNvPr id="10" name="Picture 9" descr="An illustration of two brown horses pulling a wooden cart. ">
            <a:extLst>
              <a:ext uri="{FF2B5EF4-FFF2-40B4-BE49-F238E27FC236}">
                <a16:creationId xmlns:a16="http://schemas.microsoft.com/office/drawing/2014/main" id="{503392F1-70DB-778E-B30F-A8902F8BC4E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70944" y="1869440"/>
            <a:ext cx="4206495" cy="4749680"/>
          </a:xfrm>
          <a:prstGeom prst="rect">
            <a:avLst/>
          </a:prstGeom>
        </p:spPr>
      </p:pic>
      <p:sp>
        <p:nvSpPr>
          <p:cNvPr id="2" name="TextBox 1">
            <a:extLst>
              <a:ext uri="{FF2B5EF4-FFF2-40B4-BE49-F238E27FC236}">
                <a16:creationId xmlns:a16="http://schemas.microsoft.com/office/drawing/2014/main" id="{D5C895DC-748A-AD35-24D8-A0B12CB12435}"/>
              </a:ext>
            </a:extLst>
          </p:cNvPr>
          <p:cNvSpPr txBox="1"/>
          <p:nvPr/>
        </p:nvSpPr>
        <p:spPr>
          <a:xfrm>
            <a:off x="3722046" y="2215545"/>
            <a:ext cx="3310485"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was famous for its bottled beer, which was delivered door-to-door in the town by horse and cart. </a:t>
            </a:r>
          </a:p>
        </p:txBody>
      </p:sp>
      <p:sp>
        <p:nvSpPr>
          <p:cNvPr id="4" name="TextBox 3">
            <a:extLst>
              <a:ext uri="{FF2B5EF4-FFF2-40B4-BE49-F238E27FC236}">
                <a16:creationId xmlns:a16="http://schemas.microsoft.com/office/drawing/2014/main" id="{9E135098-174C-01FA-9024-FF6EB2666164}"/>
              </a:ext>
            </a:extLst>
          </p:cNvPr>
          <p:cNvSpPr txBox="1"/>
          <p:nvPr/>
        </p:nvSpPr>
        <p:spPr>
          <a:xfrm>
            <a:off x="3722046" y="3539022"/>
            <a:ext cx="3233667"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brewery’s logo, a distinctive elephant, became a familiar sight. </a:t>
            </a:r>
          </a:p>
        </p:txBody>
      </p:sp>
      <p:sp>
        <p:nvSpPr>
          <p:cNvPr id="5" name="TextBox 4">
            <a:extLst>
              <a:ext uri="{FF2B5EF4-FFF2-40B4-BE49-F238E27FC236}">
                <a16:creationId xmlns:a16="http://schemas.microsoft.com/office/drawing/2014/main" id="{A470D67F-E3EC-19F3-89D3-1C6435EB6539}"/>
              </a:ext>
            </a:extLst>
          </p:cNvPr>
          <p:cNvSpPr txBox="1"/>
          <p:nvPr/>
        </p:nvSpPr>
        <p:spPr>
          <a:xfrm>
            <a:off x="3722046" y="4586245"/>
            <a:ext cx="3130852"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Although the brewery closed in 1967, the site where Fremlin's once stood is now a popular shopping centre called Fremlin Walk. </a:t>
            </a:r>
          </a:p>
        </p:txBody>
      </p:sp>
      <p:grpSp>
        <p:nvGrpSpPr>
          <p:cNvPr id="21" name="Group 20" descr="A modern day colour photograph of the site where Fremlins once stood, now a popular shopping centre. ">
            <a:extLst>
              <a:ext uri="{FF2B5EF4-FFF2-40B4-BE49-F238E27FC236}">
                <a16:creationId xmlns:a16="http://schemas.microsoft.com/office/drawing/2014/main" id="{4D2865DF-B1BA-A0E0-9F52-C2212389DCFE}"/>
              </a:ext>
            </a:extLst>
          </p:cNvPr>
          <p:cNvGrpSpPr/>
          <p:nvPr/>
        </p:nvGrpSpPr>
        <p:grpSpPr>
          <a:xfrm>
            <a:off x="7397989" y="435907"/>
            <a:ext cx="4003588" cy="5916416"/>
            <a:chOff x="7397989" y="435907"/>
            <a:chExt cx="4003588" cy="5916416"/>
          </a:xfrm>
        </p:grpSpPr>
        <p:pic>
          <p:nvPicPr>
            <p:cNvPr id="7" name="Picture 6">
              <a:extLst>
                <a:ext uri="{FF2B5EF4-FFF2-40B4-BE49-F238E27FC236}">
                  <a16:creationId xmlns:a16="http://schemas.microsoft.com/office/drawing/2014/main" id="{F56BA9FE-97DC-F2AD-3AE9-C9972300CD8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397989" y="505677"/>
              <a:ext cx="3910481" cy="5846646"/>
            </a:xfrm>
            <a:prstGeom prst="rect">
              <a:avLst/>
            </a:prstGeom>
            <a:ln w="19050">
              <a:solidFill>
                <a:schemeClr val="tx1"/>
              </a:solidFill>
            </a:ln>
          </p:spPr>
        </p:pic>
        <p:sp>
          <p:nvSpPr>
            <p:cNvPr id="20" name="TextBox 19">
              <a:extLst>
                <a:ext uri="{FF2B5EF4-FFF2-40B4-BE49-F238E27FC236}">
                  <a16:creationId xmlns:a16="http://schemas.microsoft.com/office/drawing/2014/main" id="{E8F40D22-2A8A-0D65-0729-F0934B1A02E8}"/>
                </a:ext>
              </a:extLst>
            </p:cNvPr>
            <p:cNvSpPr txBox="1"/>
            <p:nvPr/>
          </p:nvSpPr>
          <p:spPr>
            <a:xfrm>
              <a:off x="10208679" y="435907"/>
              <a:ext cx="1192898" cy="230832"/>
            </a:xfrm>
            <a:prstGeom prst="rect">
              <a:avLst/>
            </a:prstGeom>
            <a:noFill/>
          </p:spPr>
          <p:txBody>
            <a:bodyPr wrap="square">
              <a:spAutoFit/>
            </a:bodyPr>
            <a:lstStyle/>
            <a:p>
              <a:pPr>
                <a:lnSpc>
                  <a:spcPct val="150000"/>
                </a:lnSpc>
              </a:pPr>
              <a:r>
                <a:rPr lang="en-GB" sz="800" dirty="0">
                  <a:solidFill>
                    <a:schemeClr val="bg1">
                      <a:lumMod val="75000"/>
                    </a:schemeClr>
                  </a:solidFill>
                  <a:latin typeface="Nunito" panose="02000503000000000000" pitchFamily="2" charset="77"/>
                </a:rPr>
                <a:t>© </a:t>
              </a:r>
              <a:r>
                <a:rPr lang="en-GB" sz="800" dirty="0" err="1">
                  <a:solidFill>
                    <a:schemeClr val="bg1">
                      <a:lumMod val="75000"/>
                    </a:schemeClr>
                  </a:solidFill>
                  <a:latin typeface="Nunito" panose="02000503000000000000" pitchFamily="2" charset="77"/>
                </a:rPr>
                <a:t>Alamy</a:t>
              </a:r>
              <a:r>
                <a:rPr lang="en-GB" sz="800" dirty="0">
                  <a:solidFill>
                    <a:schemeClr val="bg1">
                      <a:lumMod val="75000"/>
                    </a:schemeClr>
                  </a:solidFill>
                  <a:latin typeface="Nunito" panose="02000503000000000000" pitchFamily="2" charset="77"/>
                </a:rPr>
                <a:t> ref: CF5448</a:t>
              </a:r>
            </a:p>
          </p:txBody>
        </p:sp>
      </p:grpSp>
      <p:grpSp>
        <p:nvGrpSpPr>
          <p:cNvPr id="19" name="Group 18" descr="Did you know? The logo is an Indian elephant because of Fremlin’s connection to the East India Company.&#10;">
            <a:extLst>
              <a:ext uri="{FF2B5EF4-FFF2-40B4-BE49-F238E27FC236}">
                <a16:creationId xmlns:a16="http://schemas.microsoft.com/office/drawing/2014/main" id="{41AF1B80-1CBB-1D41-77C6-9CE457978C47}"/>
              </a:ext>
            </a:extLst>
          </p:cNvPr>
          <p:cNvGrpSpPr/>
          <p:nvPr/>
        </p:nvGrpSpPr>
        <p:grpSpPr>
          <a:xfrm rot="120000">
            <a:off x="8029165" y="2279335"/>
            <a:ext cx="3689162" cy="1922214"/>
            <a:chOff x="7755035" y="3912113"/>
            <a:chExt cx="3689162" cy="1922214"/>
          </a:xfrm>
        </p:grpSpPr>
        <p:pic>
          <p:nvPicPr>
            <p:cNvPr id="13" name="Picture 12" descr="A white background with black border&#10;&#10;Description automatically generated">
              <a:extLst>
                <a:ext uri="{FF2B5EF4-FFF2-40B4-BE49-F238E27FC236}">
                  <a16:creationId xmlns:a16="http://schemas.microsoft.com/office/drawing/2014/main" id="{88D1502C-1B79-AA46-6B59-A18B6F7DF82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55036" y="3912113"/>
              <a:ext cx="3689161" cy="1922214"/>
            </a:xfrm>
            <a:prstGeom prst="rect">
              <a:avLst/>
            </a:prstGeom>
          </p:spPr>
        </p:pic>
        <p:sp>
          <p:nvSpPr>
            <p:cNvPr id="14" name="TextBox 13">
              <a:extLst>
                <a:ext uri="{FF2B5EF4-FFF2-40B4-BE49-F238E27FC236}">
                  <a16:creationId xmlns:a16="http://schemas.microsoft.com/office/drawing/2014/main" id="{D1A140D9-AE1C-EAFA-F3B1-2A2512B3FA16}"/>
                </a:ext>
              </a:extLst>
            </p:cNvPr>
            <p:cNvSpPr txBox="1"/>
            <p:nvPr/>
          </p:nvSpPr>
          <p:spPr>
            <a:xfrm>
              <a:off x="7886709" y="4601798"/>
              <a:ext cx="350470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logo is an Indian elephant because of Fremlin’s connection to the East India Company.</a:t>
              </a:r>
            </a:p>
          </p:txBody>
        </p:sp>
        <p:sp>
          <p:nvSpPr>
            <p:cNvPr id="15" name="Title 1">
              <a:extLst>
                <a:ext uri="{FF2B5EF4-FFF2-40B4-BE49-F238E27FC236}">
                  <a16:creationId xmlns:a16="http://schemas.microsoft.com/office/drawing/2014/main" id="{BE2ABD97-9863-EFA0-7E67-71557F33351B}"/>
                </a:ext>
              </a:extLst>
            </p:cNvPr>
            <p:cNvSpPr txBox="1">
              <a:spLocks/>
            </p:cNvSpPr>
            <p:nvPr/>
          </p:nvSpPr>
          <p:spPr>
            <a:xfrm>
              <a:off x="7755035" y="4240740"/>
              <a:ext cx="3636381" cy="3268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600" dirty="0">
                  <a:ln w="12700">
                    <a:noFill/>
                  </a:ln>
                  <a:latin typeface="Superclarendon Rg" panose="02060605060000020003" pitchFamily="18" charset="77"/>
                </a:rPr>
                <a:t>Did you know?</a:t>
              </a:r>
            </a:p>
          </p:txBody>
        </p:sp>
      </p:grpSp>
      <p:pic>
        <p:nvPicPr>
          <p:cNvPr id="6" name="Picture 5">
            <a:extLst>
              <a:ext uri="{FF2B5EF4-FFF2-40B4-BE49-F238E27FC236}">
                <a16:creationId xmlns:a16="http://schemas.microsoft.com/office/drawing/2014/main" id="{50930E29-B135-F2E5-F9E1-114140BA7E4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2240302781"/>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8" fill="hold" nodeType="withEffect" p14:presetBounceEnd="50000">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50000">
                                          <p:cBhvr additive="base">
                                            <p:cTn id="22" dur="7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3" dur="7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27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200"/>
                                </p:stCondLst>
                                <p:childTnLst>
                                  <p:par>
                                    <p:cTn id="33" presetID="2" presetClass="entr" presetSubtype="2" fill="hold" nodeType="afterEffect" p14:presetBounceEnd="50000">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14:bounceEnd="50000">
                                          <p:cBhvr additive="base">
                                            <p:cTn id="35" dur="7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36" dur="7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 grpId="0"/>
          <p:bldP spid="4" grpId="0"/>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8"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700" fill="hold"/>
                                            <p:tgtEl>
                                              <p:spTgt spid="10"/>
                                            </p:tgtEl>
                                            <p:attrNameLst>
                                              <p:attrName>ppt_x</p:attrName>
                                            </p:attrNameLst>
                                          </p:cBhvr>
                                          <p:tavLst>
                                            <p:tav tm="0">
                                              <p:val>
                                                <p:strVal val="0-#ppt_w/2"/>
                                              </p:val>
                                            </p:tav>
                                            <p:tav tm="100000">
                                              <p:val>
                                                <p:strVal val="#ppt_x"/>
                                              </p:val>
                                            </p:tav>
                                          </p:tavLst>
                                        </p:anim>
                                        <p:anim calcmode="lin" valueType="num">
                                          <p:cBhvr additive="base">
                                            <p:cTn id="23" dur="7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27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200"/>
                                </p:stCondLst>
                                <p:childTnLst>
                                  <p:par>
                                    <p:cTn id="33" presetID="2" presetClass="entr" presetSubtype="2"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700" fill="hold"/>
                                            <p:tgtEl>
                                              <p:spTgt spid="19"/>
                                            </p:tgtEl>
                                            <p:attrNameLst>
                                              <p:attrName>ppt_x</p:attrName>
                                            </p:attrNameLst>
                                          </p:cBhvr>
                                          <p:tavLst>
                                            <p:tav tm="0">
                                              <p:val>
                                                <p:strVal val="1+#ppt_w/2"/>
                                              </p:val>
                                            </p:tav>
                                            <p:tav tm="100000">
                                              <p:val>
                                                <p:strVal val="#ppt_x"/>
                                              </p:val>
                                            </p:tav>
                                          </p:tavLst>
                                        </p:anim>
                                        <p:anim calcmode="lin" valueType="num">
                                          <p:cBhvr additive="base">
                                            <p:cTn id="36" dur="7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 grpId="0"/>
          <p:bldP spid="4" grpId="0"/>
          <p:bldP spid="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1F85660-FE21-03F5-AEDC-B15719546889}"/>
            </a:ext>
          </a:extLst>
        </p:cNvPr>
        <p:cNvGrpSpPr/>
        <p:nvPr/>
      </p:nvGrpSpPr>
      <p:grpSpPr>
        <a:xfrm>
          <a:off x="0" y="0"/>
          <a:ext cx="0" cy="0"/>
          <a:chOff x="0" y="0"/>
          <a:chExt cx="0" cy="0"/>
        </a:xfrm>
      </p:grpSpPr>
      <p:sp>
        <p:nvSpPr>
          <p:cNvPr id="17" name="Title 2">
            <a:extLst>
              <a:ext uri="{FF2B5EF4-FFF2-40B4-BE49-F238E27FC236}">
                <a16:creationId xmlns:a16="http://schemas.microsoft.com/office/drawing/2014/main" id="{5444A285-9179-6B7A-6243-E91079F633C0}"/>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Transport</a:t>
            </a:r>
          </a:p>
        </p:txBody>
      </p:sp>
      <p:sp>
        <p:nvSpPr>
          <p:cNvPr id="11" name="TextBox 10">
            <a:extLst>
              <a:ext uri="{FF2B5EF4-FFF2-40B4-BE49-F238E27FC236}">
                <a16:creationId xmlns:a16="http://schemas.microsoft.com/office/drawing/2014/main" id="{35515DFD-FFCF-F809-D3C1-C7716E5086AC}"/>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impact did the Industrial Revolution have on Maidstone?</a:t>
            </a:r>
          </a:p>
        </p:txBody>
      </p:sp>
      <p:sp>
        <p:nvSpPr>
          <p:cNvPr id="3" name="Title 1">
            <a:extLst>
              <a:ext uri="{FF2B5EF4-FFF2-40B4-BE49-F238E27FC236}">
                <a16:creationId xmlns:a16="http://schemas.microsoft.com/office/drawing/2014/main" id="{6D1627BD-DB6C-8091-3FF4-8F3B24FEBA57}"/>
              </a:ext>
            </a:extLst>
          </p:cNvPr>
          <p:cNvSpPr txBox="1">
            <a:spLocks/>
          </p:cNvSpPr>
          <p:nvPr/>
        </p:nvSpPr>
        <p:spPr>
          <a:xfrm>
            <a:off x="598949" y="633166"/>
            <a:ext cx="424501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Transport</a:t>
            </a:r>
          </a:p>
        </p:txBody>
      </p:sp>
      <p:grpSp>
        <p:nvGrpSpPr>
          <p:cNvPr id="14" name="Group 13" descr="A black and white illustrated sketch of a group of people travelling via a horse drawn stagecoach. ">
            <a:extLst>
              <a:ext uri="{FF2B5EF4-FFF2-40B4-BE49-F238E27FC236}">
                <a16:creationId xmlns:a16="http://schemas.microsoft.com/office/drawing/2014/main" id="{73336755-B2A0-8171-265B-0B34D6CF8A30}"/>
              </a:ext>
            </a:extLst>
          </p:cNvPr>
          <p:cNvGrpSpPr/>
          <p:nvPr/>
        </p:nvGrpSpPr>
        <p:grpSpPr>
          <a:xfrm>
            <a:off x="535630" y="1500008"/>
            <a:ext cx="4806307" cy="3591567"/>
            <a:chOff x="535630" y="1500008"/>
            <a:chExt cx="4806307" cy="3591567"/>
          </a:xfrm>
        </p:grpSpPr>
        <p:pic>
          <p:nvPicPr>
            <p:cNvPr id="9" name="Picture 8" descr="A horse drawn carriage with people in it&#10;&#10;Description automatically generated">
              <a:extLst>
                <a:ext uri="{FF2B5EF4-FFF2-40B4-BE49-F238E27FC236}">
                  <a16:creationId xmlns:a16="http://schemas.microsoft.com/office/drawing/2014/main" id="{B744406A-1102-7CAF-560F-F417B8FE9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630" y="1535529"/>
              <a:ext cx="4702211" cy="3556046"/>
            </a:xfrm>
            <a:prstGeom prst="rect">
              <a:avLst/>
            </a:prstGeom>
          </p:spPr>
        </p:pic>
        <p:sp>
          <p:nvSpPr>
            <p:cNvPr id="13" name="TextBox 12">
              <a:extLst>
                <a:ext uri="{FF2B5EF4-FFF2-40B4-BE49-F238E27FC236}">
                  <a16:creationId xmlns:a16="http://schemas.microsoft.com/office/drawing/2014/main" id="{12BDEF15-BB4D-C01F-435B-400BD159F6A5}"/>
                </a:ext>
              </a:extLst>
            </p:cNvPr>
            <p:cNvSpPr txBox="1"/>
            <p:nvPr/>
          </p:nvSpPr>
          <p:spPr>
            <a:xfrm>
              <a:off x="3886936" y="1500008"/>
              <a:ext cx="1455001" cy="230832"/>
            </a:xfrm>
            <a:prstGeom prst="rect">
              <a:avLst/>
            </a:prstGeom>
            <a:noFill/>
          </p:spPr>
          <p:txBody>
            <a:bodyPr wrap="square">
              <a:spAutoFit/>
            </a:bodyPr>
            <a:lstStyle/>
            <a:p>
              <a:pPr>
                <a:lnSpc>
                  <a:spcPct val="150000"/>
                </a:lnSpc>
              </a:pPr>
              <a:r>
                <a:rPr lang="en-GB" sz="800" dirty="0">
                  <a:solidFill>
                    <a:schemeClr val="bg1">
                      <a:lumMod val="75000"/>
                    </a:schemeClr>
                  </a:solidFill>
                  <a:latin typeface="Nunito" panose="02000503000000000000" pitchFamily="2" charset="77"/>
                </a:rPr>
                <a:t>© </a:t>
              </a:r>
              <a:r>
                <a:rPr lang="en-GB" sz="800" dirty="0" err="1">
                  <a:solidFill>
                    <a:schemeClr val="bg1">
                      <a:lumMod val="75000"/>
                    </a:schemeClr>
                  </a:solidFill>
                  <a:latin typeface="Nunito" panose="02000503000000000000" pitchFamily="2" charset="77"/>
                </a:rPr>
                <a:t>Alamy</a:t>
              </a:r>
              <a:r>
                <a:rPr lang="en-GB" sz="800" dirty="0">
                  <a:solidFill>
                    <a:schemeClr val="bg1">
                      <a:lumMod val="75000"/>
                    </a:schemeClr>
                  </a:solidFill>
                  <a:latin typeface="Nunito" panose="02000503000000000000" pitchFamily="2" charset="77"/>
                </a:rPr>
                <a:t> ref:2C5P3NW</a:t>
              </a:r>
            </a:p>
          </p:txBody>
        </p:sp>
      </p:grpSp>
      <p:sp>
        <p:nvSpPr>
          <p:cNvPr id="8" name="TextBox 7">
            <a:extLst>
              <a:ext uri="{FF2B5EF4-FFF2-40B4-BE49-F238E27FC236}">
                <a16:creationId xmlns:a16="http://schemas.microsoft.com/office/drawing/2014/main" id="{176B182E-545D-E751-9336-8A244AEBC7B1}"/>
              </a:ext>
            </a:extLst>
          </p:cNvPr>
          <p:cNvSpPr txBox="1"/>
          <p:nvPr/>
        </p:nvSpPr>
        <p:spPr>
          <a:xfrm>
            <a:off x="598949" y="5254533"/>
            <a:ext cx="457557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New modes of transport were key to growth during the Industrial Revolution. </a:t>
            </a:r>
          </a:p>
        </p:txBody>
      </p:sp>
      <p:sp>
        <p:nvSpPr>
          <p:cNvPr id="2" name="TextBox 1">
            <a:extLst>
              <a:ext uri="{FF2B5EF4-FFF2-40B4-BE49-F238E27FC236}">
                <a16:creationId xmlns:a16="http://schemas.microsoft.com/office/drawing/2014/main" id="{7F928A19-1317-7619-7B97-3A154C2BCD08}"/>
              </a:ext>
            </a:extLst>
          </p:cNvPr>
          <p:cNvSpPr txBox="1"/>
          <p:nvPr/>
        </p:nvSpPr>
        <p:spPr>
          <a:xfrm>
            <a:off x="5446034" y="696003"/>
            <a:ext cx="6054064"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1830s, nine stagecoaches a day travelled to London from Maidstone, and there were also services to nearby Kent towns.</a:t>
            </a:r>
          </a:p>
        </p:txBody>
      </p:sp>
      <p:sp>
        <p:nvSpPr>
          <p:cNvPr id="4" name="TextBox 3">
            <a:extLst>
              <a:ext uri="{FF2B5EF4-FFF2-40B4-BE49-F238E27FC236}">
                <a16:creationId xmlns:a16="http://schemas.microsoft.com/office/drawing/2014/main" id="{BBFFD564-55FE-BB67-2C25-4C729EE224BC}"/>
              </a:ext>
            </a:extLst>
          </p:cNvPr>
          <p:cNvSpPr txBox="1"/>
          <p:nvPr/>
        </p:nvSpPr>
        <p:spPr>
          <a:xfrm>
            <a:off x="5446034" y="1645883"/>
            <a:ext cx="6054064"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One of the quickest, The Balloon, left the Queen’s Head Inn on the High Street every morning at 9.00am and took just over three hours to reach the George Inn in Southwark, London. </a:t>
            </a:r>
          </a:p>
        </p:txBody>
      </p:sp>
      <p:grpSp>
        <p:nvGrpSpPr>
          <p:cNvPr id="16" name="Group 15" descr="A modern day colour photograph of the buildings that housed the Queen's Head Inn. They are white, timber framed buildings on the high street. ">
            <a:extLst>
              <a:ext uri="{FF2B5EF4-FFF2-40B4-BE49-F238E27FC236}">
                <a16:creationId xmlns:a16="http://schemas.microsoft.com/office/drawing/2014/main" id="{8F017838-CAB5-032B-9BAD-9D945D17AAD3}"/>
              </a:ext>
            </a:extLst>
          </p:cNvPr>
          <p:cNvGrpSpPr/>
          <p:nvPr/>
        </p:nvGrpSpPr>
        <p:grpSpPr>
          <a:xfrm>
            <a:off x="5516778" y="3100414"/>
            <a:ext cx="4636532" cy="3253035"/>
            <a:chOff x="5516778" y="3100414"/>
            <a:chExt cx="4636532" cy="3253035"/>
          </a:xfrm>
        </p:grpSpPr>
        <p:pic>
          <p:nvPicPr>
            <p:cNvPr id="7" name="Picture 6" descr="A building with a cannon in front of it&#10;&#10;Description automatically generated">
              <a:extLst>
                <a:ext uri="{FF2B5EF4-FFF2-40B4-BE49-F238E27FC236}">
                  <a16:creationId xmlns:a16="http://schemas.microsoft.com/office/drawing/2014/main" id="{1DCADFA4-1E28-A5BB-3EE6-53E0F164637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577738" y="3174675"/>
              <a:ext cx="4575572" cy="3178774"/>
            </a:xfrm>
            <a:prstGeom prst="rect">
              <a:avLst/>
            </a:prstGeom>
            <a:ln w="19050">
              <a:solidFill>
                <a:schemeClr val="tx1"/>
              </a:solidFill>
            </a:ln>
          </p:spPr>
        </p:pic>
        <p:sp>
          <p:nvSpPr>
            <p:cNvPr id="15" name="TextBox 14">
              <a:extLst>
                <a:ext uri="{FF2B5EF4-FFF2-40B4-BE49-F238E27FC236}">
                  <a16:creationId xmlns:a16="http://schemas.microsoft.com/office/drawing/2014/main" id="{B847C8FE-6A89-70EC-E7BB-CA1D33D7CB4A}"/>
                </a:ext>
              </a:extLst>
            </p:cNvPr>
            <p:cNvSpPr txBox="1"/>
            <p:nvPr/>
          </p:nvSpPr>
          <p:spPr>
            <a:xfrm>
              <a:off x="5516778" y="3100414"/>
              <a:ext cx="1001479" cy="230832"/>
            </a:xfrm>
            <a:prstGeom prst="rect">
              <a:avLst/>
            </a:prstGeom>
            <a:noFill/>
          </p:spPr>
          <p:txBody>
            <a:bodyPr wrap="square">
              <a:spAutoFit/>
            </a:bodyPr>
            <a:lstStyle/>
            <a:p>
              <a:pPr>
                <a:lnSpc>
                  <a:spcPct val="150000"/>
                </a:lnSpc>
              </a:pPr>
              <a:r>
                <a:rPr lang="en-GB" sz="800" dirty="0">
                  <a:solidFill>
                    <a:schemeClr val="bg1">
                      <a:lumMod val="85000"/>
                    </a:schemeClr>
                  </a:solidFill>
                  <a:latin typeface="Nunito" panose="02000503000000000000" pitchFamily="2" charset="77"/>
                </a:rPr>
                <a:t>© Google Street</a:t>
              </a:r>
            </a:p>
          </p:txBody>
        </p:sp>
      </p:grpSp>
      <p:grpSp>
        <p:nvGrpSpPr>
          <p:cNvPr id="12" name="Group 11" descr="The buildings that housed the Queen’s Head Inn.">
            <a:extLst>
              <a:ext uri="{FF2B5EF4-FFF2-40B4-BE49-F238E27FC236}">
                <a16:creationId xmlns:a16="http://schemas.microsoft.com/office/drawing/2014/main" id="{9E40097B-0054-87C1-57F0-BDA3D3C01690}"/>
              </a:ext>
            </a:extLst>
          </p:cNvPr>
          <p:cNvGrpSpPr/>
          <p:nvPr/>
        </p:nvGrpSpPr>
        <p:grpSpPr>
          <a:xfrm>
            <a:off x="10320487" y="3410346"/>
            <a:ext cx="1543024" cy="1028423"/>
            <a:chOff x="10320487" y="3410346"/>
            <a:chExt cx="1543024" cy="1028423"/>
          </a:xfrm>
        </p:grpSpPr>
        <p:sp>
          <p:nvSpPr>
            <p:cNvPr id="5" name="TextBox 4">
              <a:extLst>
                <a:ext uri="{FF2B5EF4-FFF2-40B4-BE49-F238E27FC236}">
                  <a16:creationId xmlns:a16="http://schemas.microsoft.com/office/drawing/2014/main" id="{6BFF8A11-EEFE-16C1-55B3-FCE00C6BF00F}"/>
                </a:ext>
              </a:extLst>
            </p:cNvPr>
            <p:cNvSpPr txBox="1"/>
            <p:nvPr/>
          </p:nvSpPr>
          <p:spPr>
            <a:xfrm>
              <a:off x="10320487" y="3410346"/>
              <a:ext cx="1543024" cy="102842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    T  The buildings that housed the Queen’s Head Inn.</a:t>
              </a:r>
            </a:p>
          </p:txBody>
        </p:sp>
        <p:pic>
          <p:nvPicPr>
            <p:cNvPr id="10" name="Picture 9">
              <a:extLst>
                <a:ext uri="{FF2B5EF4-FFF2-40B4-BE49-F238E27FC236}">
                  <a16:creationId xmlns:a16="http://schemas.microsoft.com/office/drawing/2014/main" id="{364DDC31-6706-47E5-8BCF-785933BA4F2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10383807" y="3479800"/>
              <a:ext cx="350267" cy="248874"/>
            </a:xfrm>
            <a:prstGeom prst="rect">
              <a:avLst/>
            </a:prstGeom>
          </p:spPr>
        </p:pic>
      </p:grpSp>
      <p:pic>
        <p:nvPicPr>
          <p:cNvPr id="6" name="Picture 5">
            <a:extLst>
              <a:ext uri="{FF2B5EF4-FFF2-40B4-BE49-F238E27FC236}">
                <a16:creationId xmlns:a16="http://schemas.microsoft.com/office/drawing/2014/main" id="{BB1C543D-AC86-995F-1AFD-2BA49C18AD9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673894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5B21C09-2189-F465-A72D-E38D729E6F43}"/>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AE6CE3A9-033D-92F0-4D8A-9E3C3A47EB5F}"/>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Maidstone West Station</a:t>
            </a:r>
          </a:p>
        </p:txBody>
      </p:sp>
      <p:sp>
        <p:nvSpPr>
          <p:cNvPr id="11" name="TextBox 10">
            <a:extLst>
              <a:ext uri="{FF2B5EF4-FFF2-40B4-BE49-F238E27FC236}">
                <a16:creationId xmlns:a16="http://schemas.microsoft.com/office/drawing/2014/main" id="{CEB5151A-26A5-490A-5BDA-61828D17420E}"/>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impact did the Industrial Revolution have on Maidstone?</a:t>
            </a:r>
          </a:p>
        </p:txBody>
      </p:sp>
      <p:sp>
        <p:nvSpPr>
          <p:cNvPr id="8" name="TextBox 7">
            <a:extLst>
              <a:ext uri="{FF2B5EF4-FFF2-40B4-BE49-F238E27FC236}">
                <a16:creationId xmlns:a16="http://schemas.microsoft.com/office/drawing/2014/main" id="{D73E1BE3-80F6-6FF7-1988-E7DCAB7997F3}"/>
              </a:ext>
            </a:extLst>
          </p:cNvPr>
          <p:cNvSpPr txBox="1"/>
          <p:nvPr/>
        </p:nvSpPr>
        <p:spPr>
          <a:xfrm>
            <a:off x="494268" y="507964"/>
            <a:ext cx="10874772"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1844, Maidstone had its first railway line making travel faster and more reliable.</a:t>
            </a:r>
          </a:p>
        </p:txBody>
      </p:sp>
      <p:sp>
        <p:nvSpPr>
          <p:cNvPr id="2" name="TextBox 1">
            <a:extLst>
              <a:ext uri="{FF2B5EF4-FFF2-40B4-BE49-F238E27FC236}">
                <a16:creationId xmlns:a16="http://schemas.microsoft.com/office/drawing/2014/main" id="{7624ADFF-5F79-B035-0347-3CBB5DC29D3C}"/>
              </a:ext>
            </a:extLst>
          </p:cNvPr>
          <p:cNvSpPr txBox="1"/>
          <p:nvPr/>
        </p:nvSpPr>
        <p:spPr>
          <a:xfrm>
            <a:off x="494268" y="1080037"/>
            <a:ext cx="823825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line was mainly built to help transport goods like hops and fruit, important to the town’s farming and brewing industries. </a:t>
            </a:r>
          </a:p>
        </p:txBody>
      </p:sp>
      <p:sp>
        <p:nvSpPr>
          <p:cNvPr id="4" name="TextBox 3">
            <a:extLst>
              <a:ext uri="{FF2B5EF4-FFF2-40B4-BE49-F238E27FC236}">
                <a16:creationId xmlns:a16="http://schemas.microsoft.com/office/drawing/2014/main" id="{5563074E-AA5F-D61F-ED4D-47A40E2C429F}"/>
              </a:ext>
            </a:extLst>
          </p:cNvPr>
          <p:cNvSpPr txBox="1"/>
          <p:nvPr/>
        </p:nvSpPr>
        <p:spPr>
          <a:xfrm>
            <a:off x="494267" y="1975275"/>
            <a:ext cx="823825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became known as Maidstone West Station. It transformed how people and goods moved in and out of Maidstone. </a:t>
            </a:r>
          </a:p>
        </p:txBody>
      </p:sp>
      <p:grpSp>
        <p:nvGrpSpPr>
          <p:cNvPr id="14" name="Group 13" descr="A black and white illustrated sketch of the opening of Maidstone Branch Railway. It shows a large crowd of people gathered to watch. ">
            <a:extLst>
              <a:ext uri="{FF2B5EF4-FFF2-40B4-BE49-F238E27FC236}">
                <a16:creationId xmlns:a16="http://schemas.microsoft.com/office/drawing/2014/main" id="{8CADE95A-FA67-5FC4-1F52-4A0FCF2C5BEF}"/>
              </a:ext>
            </a:extLst>
          </p:cNvPr>
          <p:cNvGrpSpPr/>
          <p:nvPr/>
        </p:nvGrpSpPr>
        <p:grpSpPr>
          <a:xfrm>
            <a:off x="622223" y="2902741"/>
            <a:ext cx="8357522" cy="3209818"/>
            <a:chOff x="622223" y="2902741"/>
            <a:chExt cx="8357522" cy="3209818"/>
          </a:xfrm>
        </p:grpSpPr>
        <p:pic>
          <p:nvPicPr>
            <p:cNvPr id="3" name="Picture 2">
              <a:extLst>
                <a:ext uri="{FF2B5EF4-FFF2-40B4-BE49-F238E27FC236}">
                  <a16:creationId xmlns:a16="http://schemas.microsoft.com/office/drawing/2014/main" id="{6B154ED7-BD0E-BCBA-6838-C07E3E994DB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2223" y="2902741"/>
              <a:ext cx="8118951" cy="3209818"/>
            </a:xfrm>
            <a:prstGeom prst="rect">
              <a:avLst/>
            </a:prstGeom>
            <a:ln w="19050">
              <a:solidFill>
                <a:schemeClr val="tx1"/>
              </a:solidFill>
            </a:ln>
          </p:spPr>
        </p:pic>
        <p:sp>
          <p:nvSpPr>
            <p:cNvPr id="13" name="TextBox 12">
              <a:extLst>
                <a:ext uri="{FF2B5EF4-FFF2-40B4-BE49-F238E27FC236}">
                  <a16:creationId xmlns:a16="http://schemas.microsoft.com/office/drawing/2014/main" id="{ED86029E-934D-3836-F94F-8C0F87C2B6B6}"/>
                </a:ext>
              </a:extLst>
            </p:cNvPr>
            <p:cNvSpPr txBox="1"/>
            <p:nvPr/>
          </p:nvSpPr>
          <p:spPr>
            <a:xfrm>
              <a:off x="7557345" y="5881063"/>
              <a:ext cx="1422400" cy="230832"/>
            </a:xfrm>
            <a:prstGeom prst="rect">
              <a:avLst/>
            </a:prstGeom>
            <a:noFill/>
          </p:spPr>
          <p:txBody>
            <a:bodyPr wrap="square">
              <a:spAutoFit/>
            </a:bodyPr>
            <a:lstStyle/>
            <a:p>
              <a:pPr>
                <a:lnSpc>
                  <a:spcPct val="150000"/>
                </a:lnSpc>
              </a:pPr>
              <a:r>
                <a:rPr lang="en-GB" sz="800" dirty="0">
                  <a:solidFill>
                    <a:schemeClr val="tx1">
                      <a:lumMod val="75000"/>
                      <a:lumOff val="25000"/>
                    </a:schemeClr>
                  </a:solidFill>
                  <a:latin typeface="Nunito" panose="02000503000000000000" pitchFamily="2" charset="77"/>
                </a:rPr>
                <a:t>© </a:t>
              </a:r>
              <a:r>
                <a:rPr lang="en-GB" sz="800" dirty="0" err="1">
                  <a:solidFill>
                    <a:schemeClr val="tx1">
                      <a:lumMod val="75000"/>
                      <a:lumOff val="25000"/>
                    </a:schemeClr>
                  </a:solidFill>
                  <a:latin typeface="Nunito" panose="02000503000000000000" pitchFamily="2" charset="77"/>
                </a:rPr>
                <a:t>Alamy</a:t>
              </a:r>
              <a:r>
                <a:rPr lang="en-GB" sz="800" dirty="0">
                  <a:solidFill>
                    <a:schemeClr val="tx1">
                      <a:lumMod val="75000"/>
                      <a:lumOff val="25000"/>
                    </a:schemeClr>
                  </a:solidFill>
                  <a:latin typeface="Nunito" panose="02000503000000000000" pitchFamily="2" charset="77"/>
                </a:rPr>
                <a:t> ref: KGX9M6</a:t>
              </a:r>
            </a:p>
          </p:txBody>
        </p:sp>
      </p:grpSp>
      <p:pic>
        <p:nvPicPr>
          <p:cNvPr id="12" name="Picture 11" descr="An illustration of a blue steam train. ">
            <a:extLst>
              <a:ext uri="{FF2B5EF4-FFF2-40B4-BE49-F238E27FC236}">
                <a16:creationId xmlns:a16="http://schemas.microsoft.com/office/drawing/2014/main" id="{478F6DA8-AB6A-4D8F-72B6-F4C90B82D7C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flipH="1">
            <a:off x="9238140" y="-859096"/>
            <a:ext cx="3969860" cy="3633176"/>
          </a:xfrm>
          <a:prstGeom prst="rect">
            <a:avLst/>
          </a:prstGeom>
        </p:spPr>
      </p:pic>
      <p:sp>
        <p:nvSpPr>
          <p:cNvPr id="6" name="TextBox 5">
            <a:extLst>
              <a:ext uri="{FF2B5EF4-FFF2-40B4-BE49-F238E27FC236}">
                <a16:creationId xmlns:a16="http://schemas.microsoft.com/office/drawing/2014/main" id="{AF6E70F0-6349-B49F-5837-C726BFF85CBF}"/>
              </a:ext>
            </a:extLst>
          </p:cNvPr>
          <p:cNvSpPr txBox="1"/>
          <p:nvPr/>
        </p:nvSpPr>
        <p:spPr>
          <a:xfrm>
            <a:off x="8986518" y="2969429"/>
            <a:ext cx="2565402"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 East and Maidstone Barracks Stations were opened in 1874.  </a:t>
            </a:r>
          </a:p>
        </p:txBody>
      </p:sp>
      <p:grpSp>
        <p:nvGrpSpPr>
          <p:cNvPr id="15" name="Group 14" descr="Opening of the Maidstone Branch Railway, 1844 – The Illustrated London News">
            <a:extLst>
              <a:ext uri="{FF2B5EF4-FFF2-40B4-BE49-F238E27FC236}">
                <a16:creationId xmlns:a16="http://schemas.microsoft.com/office/drawing/2014/main" id="{4B680FAB-7948-EEF6-0862-CDC7E68CC4D9}"/>
              </a:ext>
            </a:extLst>
          </p:cNvPr>
          <p:cNvGrpSpPr/>
          <p:nvPr/>
        </p:nvGrpSpPr>
        <p:grpSpPr>
          <a:xfrm>
            <a:off x="9063006" y="4430666"/>
            <a:ext cx="2506771" cy="1681229"/>
            <a:chOff x="9063007" y="4430666"/>
            <a:chExt cx="2404318" cy="1681229"/>
          </a:xfrm>
        </p:grpSpPr>
        <p:sp>
          <p:nvSpPr>
            <p:cNvPr id="7" name="TextBox 6">
              <a:extLst>
                <a:ext uri="{FF2B5EF4-FFF2-40B4-BE49-F238E27FC236}">
                  <a16:creationId xmlns:a16="http://schemas.microsoft.com/office/drawing/2014/main" id="{212C02DC-2671-C230-D9D5-D9454EA3F29B}"/>
                </a:ext>
              </a:extLst>
            </p:cNvPr>
            <p:cNvSpPr txBox="1"/>
            <p:nvPr/>
          </p:nvSpPr>
          <p:spPr>
            <a:xfrm>
              <a:off x="9237203" y="4430666"/>
              <a:ext cx="2230122"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    Opening of the Maidstone Branch Railway, 1844 – The Illustrated London News</a:t>
              </a:r>
            </a:p>
          </p:txBody>
        </p:sp>
        <p:pic>
          <p:nvPicPr>
            <p:cNvPr id="5" name="Picture 4">
              <a:extLst>
                <a:ext uri="{FF2B5EF4-FFF2-40B4-BE49-F238E27FC236}">
                  <a16:creationId xmlns:a16="http://schemas.microsoft.com/office/drawing/2014/main" id="{37ECB282-7EB8-2D40-68F8-DAED27DB901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9063007" y="4552862"/>
              <a:ext cx="350267" cy="248874"/>
            </a:xfrm>
            <a:prstGeom prst="rect">
              <a:avLst/>
            </a:prstGeom>
          </p:spPr>
        </p:pic>
      </p:grpSp>
      <p:pic>
        <p:nvPicPr>
          <p:cNvPr id="9" name="Picture 8">
            <a:extLst>
              <a:ext uri="{FF2B5EF4-FFF2-40B4-BE49-F238E27FC236}">
                <a16:creationId xmlns:a16="http://schemas.microsoft.com/office/drawing/2014/main" id="{BD2D47B7-238E-68B3-A382-4F3FC929C54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390471173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2" presetClass="entr" presetSubtype="2" fill="hold" nodeType="withEffect" p14:presetBounceEnd="50000">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14:bounceEnd="50000">
                                          <p:cBhvr additive="base">
                                            <p:cTn id="18" dur="7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19" dur="70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17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7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2" presetClass="entr" presetSubtype="2"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700" fill="hold"/>
                                            <p:tgtEl>
                                              <p:spTgt spid="12"/>
                                            </p:tgtEl>
                                            <p:attrNameLst>
                                              <p:attrName>ppt_x</p:attrName>
                                            </p:attrNameLst>
                                          </p:cBhvr>
                                          <p:tavLst>
                                            <p:tav tm="0">
                                              <p:val>
                                                <p:strVal val="1+#ppt_w/2"/>
                                              </p:val>
                                            </p:tav>
                                            <p:tav tm="100000">
                                              <p:val>
                                                <p:strVal val="#ppt_x"/>
                                              </p:val>
                                            </p:tav>
                                          </p:tavLst>
                                        </p:anim>
                                        <p:anim calcmode="lin" valueType="num">
                                          <p:cBhvr additive="base">
                                            <p:cTn id="19" dur="70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17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7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P spid="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5122221-75EB-E891-BA86-97CCAE2DF6EC}"/>
            </a:ext>
          </a:extLst>
        </p:cNvPr>
        <p:cNvGrpSpPr/>
        <p:nvPr/>
      </p:nvGrpSpPr>
      <p:grpSpPr>
        <a:xfrm>
          <a:off x="0" y="0"/>
          <a:ext cx="0" cy="0"/>
          <a:chOff x="0" y="0"/>
          <a:chExt cx="0" cy="0"/>
        </a:xfrm>
      </p:grpSpPr>
      <p:sp>
        <p:nvSpPr>
          <p:cNvPr id="7" name="Title 2">
            <a:extLst>
              <a:ext uri="{FF2B5EF4-FFF2-40B4-BE49-F238E27FC236}">
                <a16:creationId xmlns:a16="http://schemas.microsoft.com/office/drawing/2014/main" id="{941F2386-0ECC-11A4-986A-AF283C32284F}"/>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Kent's County Town</a:t>
            </a:r>
          </a:p>
        </p:txBody>
      </p:sp>
      <p:sp>
        <p:nvSpPr>
          <p:cNvPr id="11" name="TextBox 10">
            <a:extLst>
              <a:ext uri="{FF2B5EF4-FFF2-40B4-BE49-F238E27FC236}">
                <a16:creationId xmlns:a16="http://schemas.microsoft.com/office/drawing/2014/main" id="{750E7C31-1C02-E622-1D46-624FB0BA6EB0}"/>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impact did the Industrial Revolution have on Maidstone?</a:t>
            </a:r>
          </a:p>
        </p:txBody>
      </p:sp>
      <p:grpSp>
        <p:nvGrpSpPr>
          <p:cNvPr id="10" name="Group 9" descr="A colour photograph of a blue sign that reads 'Welcome to Maidstone The County Town of Kent'. ">
            <a:extLst>
              <a:ext uri="{FF2B5EF4-FFF2-40B4-BE49-F238E27FC236}">
                <a16:creationId xmlns:a16="http://schemas.microsoft.com/office/drawing/2014/main" id="{41BC2768-C019-F418-6726-5102B2CF8796}"/>
              </a:ext>
            </a:extLst>
          </p:cNvPr>
          <p:cNvGrpSpPr/>
          <p:nvPr/>
        </p:nvGrpSpPr>
        <p:grpSpPr>
          <a:xfrm>
            <a:off x="324091" y="253442"/>
            <a:ext cx="6308203" cy="6358215"/>
            <a:chOff x="324091" y="253442"/>
            <a:chExt cx="6308203" cy="6358215"/>
          </a:xfrm>
        </p:grpSpPr>
        <p:sp>
          <p:nvSpPr>
            <p:cNvPr id="6" name="TextBox 5">
              <a:extLst>
                <a:ext uri="{FF2B5EF4-FFF2-40B4-BE49-F238E27FC236}">
                  <a16:creationId xmlns:a16="http://schemas.microsoft.com/office/drawing/2014/main" id="{76C5EEF0-1AEE-75F9-0061-A8CA34E6AD7C}"/>
                </a:ext>
              </a:extLst>
            </p:cNvPr>
            <p:cNvSpPr txBox="1"/>
            <p:nvPr/>
          </p:nvSpPr>
          <p:spPr>
            <a:xfrm>
              <a:off x="4562250" y="6380825"/>
              <a:ext cx="1422400" cy="230832"/>
            </a:xfrm>
            <a:prstGeom prst="rect">
              <a:avLst/>
            </a:prstGeom>
            <a:noFill/>
          </p:spPr>
          <p:txBody>
            <a:bodyPr wrap="square">
              <a:spAutoFit/>
            </a:bodyPr>
            <a:lstStyle/>
            <a:p>
              <a:pPr>
                <a:lnSpc>
                  <a:spcPct val="150000"/>
                </a:lnSpc>
              </a:pPr>
              <a:r>
                <a:rPr lang="en-GB" sz="800" dirty="0">
                  <a:solidFill>
                    <a:schemeClr val="bg1"/>
                  </a:solidFill>
                  <a:latin typeface="Nunito" panose="02000503000000000000" pitchFamily="2" charset="77"/>
                </a:rPr>
                <a:t>© </a:t>
              </a:r>
              <a:r>
                <a:rPr lang="en-GB" sz="800" dirty="0" err="1">
                  <a:solidFill>
                    <a:schemeClr val="bg1"/>
                  </a:solidFill>
                  <a:latin typeface="Nunito" panose="02000503000000000000" pitchFamily="2" charset="77"/>
                </a:rPr>
                <a:t>Alamy</a:t>
              </a:r>
              <a:r>
                <a:rPr lang="en-GB" sz="800" dirty="0">
                  <a:solidFill>
                    <a:schemeClr val="bg1"/>
                  </a:solidFill>
                  <a:latin typeface="Nunito" panose="02000503000000000000" pitchFamily="2" charset="77"/>
                </a:rPr>
                <a:t> ref: 2F64HT2</a:t>
              </a:r>
            </a:p>
          </p:txBody>
        </p:sp>
        <p:sp>
          <p:nvSpPr>
            <p:cNvPr id="9" name="Rectangle 8">
              <a:extLst>
                <a:ext uri="{FF2B5EF4-FFF2-40B4-BE49-F238E27FC236}">
                  <a16:creationId xmlns:a16="http://schemas.microsoft.com/office/drawing/2014/main" id="{8CB8A6F7-30D8-E00C-8A11-7AC55758042A}"/>
                </a:ext>
              </a:extLst>
            </p:cNvPr>
            <p:cNvSpPr/>
            <p:nvPr/>
          </p:nvSpPr>
          <p:spPr>
            <a:xfrm>
              <a:off x="324091" y="253442"/>
              <a:ext cx="6308203" cy="635821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F3CE5A00-810E-AE18-8FB7-33AEA60804A2}"/>
              </a:ext>
            </a:extLst>
          </p:cNvPr>
          <p:cNvSpPr txBox="1"/>
          <p:nvPr/>
        </p:nvSpPr>
        <p:spPr>
          <a:xfrm>
            <a:off x="7280892" y="851496"/>
            <a:ext cx="4006611"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As Maidstone grew, it became more important than Canterbury, the only city in Kent.</a:t>
            </a:r>
          </a:p>
        </p:txBody>
      </p:sp>
      <p:sp>
        <p:nvSpPr>
          <p:cNvPr id="5" name="TextBox 4">
            <a:extLst>
              <a:ext uri="{FF2B5EF4-FFF2-40B4-BE49-F238E27FC236}">
                <a16:creationId xmlns:a16="http://schemas.microsoft.com/office/drawing/2014/main" id="{8466E9EC-94ED-B0F4-85C6-AD09F11C4904}"/>
              </a:ext>
            </a:extLst>
          </p:cNvPr>
          <p:cNvSpPr txBox="1"/>
          <p:nvPr/>
        </p:nvSpPr>
        <p:spPr>
          <a:xfrm>
            <a:off x="7291323" y="2186394"/>
            <a:ext cx="3862043"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Maidstone had important buildings like a prison (opened in 1830), the police headquarters (opened in 1857), and was the base for the Royal West Kent Regiment (from 1881). </a:t>
            </a:r>
          </a:p>
        </p:txBody>
      </p:sp>
      <p:sp>
        <p:nvSpPr>
          <p:cNvPr id="2" name="TextBox 1">
            <a:extLst>
              <a:ext uri="{FF2B5EF4-FFF2-40B4-BE49-F238E27FC236}">
                <a16:creationId xmlns:a16="http://schemas.microsoft.com/office/drawing/2014/main" id="{1EDEA32B-2B9A-0CF1-66A4-24C4335A3A81}"/>
              </a:ext>
            </a:extLst>
          </p:cNvPr>
          <p:cNvSpPr txBox="1"/>
          <p:nvPr/>
        </p:nvSpPr>
        <p:spPr>
          <a:xfrm>
            <a:off x="7291323" y="4570006"/>
            <a:ext cx="3732292"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For these reasons, Maidstone became Kent's County Town in 1889 when the county council was set up.</a:t>
            </a:r>
          </a:p>
        </p:txBody>
      </p:sp>
      <p:pic>
        <p:nvPicPr>
          <p:cNvPr id="3" name="Picture 2">
            <a:extLst>
              <a:ext uri="{FF2B5EF4-FFF2-40B4-BE49-F238E27FC236}">
                <a16:creationId xmlns:a16="http://schemas.microsoft.com/office/drawing/2014/main" id="{4DD11273-C593-79BB-D1BA-2F711B3B0F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40316988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5" grpId="0" build="allAtOnce"/>
      <p:bldP spid="2"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0987A7-C341-E4D4-2F61-ACD584E46F89}"/>
              </a:ext>
            </a:extLst>
          </p:cNvPr>
          <p:cNvSpPr>
            <a:spLocks noGrp="1"/>
          </p:cNvSpPr>
          <p:nvPr>
            <p:ph type="ctrTitle"/>
          </p:nvPr>
        </p:nvSpPr>
        <p:spPr>
          <a:xfrm>
            <a:off x="2025567" y="-2387600"/>
            <a:ext cx="8140861" cy="2387600"/>
          </a:xfrm>
        </p:spPr>
        <p:txBody>
          <a:bodyPr vert="horz" lIns="91440" tIns="45720" rIns="91440" bIns="45720" rtlCol="0" anchor="b">
            <a:normAutofit fontScale="90000"/>
          </a:bodyPr>
          <a:lstStyle/>
          <a:p>
            <a:r>
              <a:rPr lang="en-US" dirty="0"/>
              <a:t>How did the Industrial Revolution change Maidstone?</a:t>
            </a:r>
          </a:p>
        </p:txBody>
      </p:sp>
      <p:grpSp>
        <p:nvGrpSpPr>
          <p:cNvPr id="14" name="Group 13" descr="What trades were important to Maidstone before the Industrial Revolution?&#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685758"/>
              <a:ext cx="4547679"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What trades were important to Maidstone before the Industrial Revolution?</a:t>
              </a:r>
            </a:p>
          </p:txBody>
        </p:sp>
      </p:grpSp>
      <p:grpSp>
        <p:nvGrpSpPr>
          <p:cNvPr id="17" name="Group 16" descr="What was the Industrial Revolution?&#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04525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the Industrial Revolution?</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133003" y="2753413"/>
            <a:ext cx="7925993" cy="1077218"/>
          </a:xfrm>
          <a:prstGeom prst="rect">
            <a:avLst/>
          </a:prstGeom>
          <a:noFill/>
        </p:spPr>
        <p:txBody>
          <a:bodyPr wrap="square">
            <a:spAutoFit/>
          </a:bodyPr>
          <a:lstStyle/>
          <a:p>
            <a:pPr algn="ctr"/>
            <a:r>
              <a:rPr lang="en-GB" sz="3200" dirty="0">
                <a:solidFill>
                  <a:srgbClr val="B64B76"/>
                </a:solidFill>
                <a:latin typeface="Superclarendon Rg" panose="02000505080000020003" pitchFamily="2" charset="77"/>
              </a:rPr>
              <a:t>How did the Industrial Revolution change Maidstone?</a:t>
            </a:r>
          </a:p>
        </p:txBody>
      </p:sp>
      <p:grpSp>
        <p:nvGrpSpPr>
          <p:cNvPr id="20" name="Group 19" descr="Which industries took off in Maidstone during the Industrial Revolution?&#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464035"/>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Which industries took off in Maidstone during the Industrial Revolution?</a:t>
              </a:r>
            </a:p>
          </p:txBody>
        </p:sp>
      </p:grpSp>
      <p:grpSp>
        <p:nvGrpSpPr>
          <p:cNvPr id="23" name="Group 22" descr="What impact did the Industrial Revolution have on Maidstone?&#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495806"/>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impact did the Industrial Revolution have on Maidstone?</a:t>
              </a:r>
            </a:p>
          </p:txBody>
        </p:sp>
      </p:grpSp>
      <p:pic>
        <p:nvPicPr>
          <p:cNvPr id="2" name="Picture 1">
            <a:extLst>
              <a:ext uri="{FF2B5EF4-FFF2-40B4-BE49-F238E27FC236}">
                <a16:creationId xmlns:a16="http://schemas.microsoft.com/office/drawing/2014/main" id="{099B9DE8-6772-DDB6-6814-F9F8EA4D185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7B3E4AD-D67A-D258-57DF-B9C400EE95D9}"/>
            </a:ext>
          </a:extLst>
        </p:cNvPr>
        <p:cNvGrpSpPr/>
        <p:nvPr/>
      </p:nvGrpSpPr>
      <p:grpSpPr>
        <a:xfrm>
          <a:off x="0" y="0"/>
          <a:ext cx="0" cy="0"/>
          <a:chOff x="0" y="0"/>
          <a:chExt cx="0" cy="0"/>
        </a:xfrm>
      </p:grpSpPr>
      <p:sp>
        <p:nvSpPr>
          <p:cNvPr id="12" name="Title 2">
            <a:extLst>
              <a:ext uri="{FF2B5EF4-FFF2-40B4-BE49-F238E27FC236}">
                <a16:creationId xmlns:a16="http://schemas.microsoft.com/office/drawing/2014/main" id="{FDCCAE87-CE43-DF3F-BC29-548F1880E91A}"/>
              </a:ext>
            </a:extLst>
          </p:cNvPr>
          <p:cNvSpPr>
            <a:spLocks noGrp="1"/>
          </p:cNvSpPr>
          <p:nvPr>
            <p:ph type="ctrTitle"/>
          </p:nvPr>
        </p:nvSpPr>
        <p:spPr>
          <a:xfrm>
            <a:off x="1579518" y="-1193883"/>
            <a:ext cx="9705516" cy="1065581"/>
          </a:xfrm>
        </p:spPr>
        <p:txBody>
          <a:bodyPr vert="horz" lIns="91440" tIns="45720" rIns="91440" bIns="45720" rtlCol="0" anchor="b">
            <a:normAutofit fontScale="90000"/>
          </a:bodyPr>
          <a:lstStyle/>
          <a:p>
            <a:r>
              <a:rPr lang="en-US" dirty="0"/>
              <a:t>Population of Maidstone District</a:t>
            </a:r>
          </a:p>
        </p:txBody>
      </p:sp>
      <p:sp>
        <p:nvSpPr>
          <p:cNvPr id="11" name="TextBox 10">
            <a:extLst>
              <a:ext uri="{FF2B5EF4-FFF2-40B4-BE49-F238E27FC236}">
                <a16:creationId xmlns:a16="http://schemas.microsoft.com/office/drawing/2014/main" id="{128FA760-CE2A-AA58-A686-F40768AD02DF}"/>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impact did the Industrial Revolution have on Maidstone?</a:t>
            </a:r>
          </a:p>
        </p:txBody>
      </p:sp>
      <p:sp>
        <p:nvSpPr>
          <p:cNvPr id="3" name="Title 1">
            <a:extLst>
              <a:ext uri="{FF2B5EF4-FFF2-40B4-BE49-F238E27FC236}">
                <a16:creationId xmlns:a16="http://schemas.microsoft.com/office/drawing/2014/main" id="{4E3E9477-D83F-69BC-62AC-553D789AD959}"/>
              </a:ext>
            </a:extLst>
          </p:cNvPr>
          <p:cNvSpPr txBox="1">
            <a:spLocks/>
          </p:cNvSpPr>
          <p:nvPr/>
        </p:nvSpPr>
        <p:spPr>
          <a:xfrm>
            <a:off x="494268" y="504585"/>
            <a:ext cx="1132602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Population of Maidstone District</a:t>
            </a:r>
          </a:p>
        </p:txBody>
      </p:sp>
      <p:sp>
        <p:nvSpPr>
          <p:cNvPr id="8" name="TextBox 7">
            <a:extLst>
              <a:ext uri="{FF2B5EF4-FFF2-40B4-BE49-F238E27FC236}">
                <a16:creationId xmlns:a16="http://schemas.microsoft.com/office/drawing/2014/main" id="{07AC154F-4F16-39F5-AD76-447A424F58C1}"/>
              </a:ext>
            </a:extLst>
          </p:cNvPr>
          <p:cNvSpPr txBox="1"/>
          <p:nvPr/>
        </p:nvSpPr>
        <p:spPr>
          <a:xfrm>
            <a:off x="494268" y="1347753"/>
            <a:ext cx="4377398" cy="38209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1086, the population of Maidstone was just over 100.</a:t>
            </a:r>
          </a:p>
        </p:txBody>
      </p:sp>
      <p:sp>
        <p:nvSpPr>
          <p:cNvPr id="2" name="TextBox 1">
            <a:extLst>
              <a:ext uri="{FF2B5EF4-FFF2-40B4-BE49-F238E27FC236}">
                <a16:creationId xmlns:a16="http://schemas.microsoft.com/office/drawing/2014/main" id="{735828FE-4EFB-D224-5D6D-5E344BEF4C03}"/>
              </a:ext>
            </a:extLst>
          </p:cNvPr>
          <p:cNvSpPr txBox="1"/>
          <p:nvPr/>
        </p:nvSpPr>
        <p:spPr>
          <a:xfrm>
            <a:off x="494269" y="2214781"/>
            <a:ext cx="3905010"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town’s population fluctuated, but by the early 14th century, around 2,000 people lived </a:t>
            </a:r>
          </a:p>
          <a:p>
            <a:pPr>
              <a:lnSpc>
                <a:spcPct val="150000"/>
              </a:lnSpc>
            </a:pPr>
            <a:r>
              <a:rPr lang="en-GB" sz="1400" dirty="0">
                <a:latin typeface="Linkpen 17a Print" panose="03050602060000000000" pitchFamily="66" charset="77"/>
              </a:rPr>
              <a:t>in Maidstone. By 1714, it </a:t>
            </a:r>
          </a:p>
          <a:p>
            <a:pPr>
              <a:lnSpc>
                <a:spcPct val="150000"/>
              </a:lnSpc>
            </a:pPr>
            <a:r>
              <a:rPr lang="en-GB" sz="1400" dirty="0">
                <a:latin typeface="Linkpen 17a Print" panose="03050602060000000000" pitchFamily="66" charset="77"/>
              </a:rPr>
              <a:t>was around 4,000.</a:t>
            </a:r>
          </a:p>
        </p:txBody>
      </p:sp>
      <p:sp>
        <p:nvSpPr>
          <p:cNvPr id="4" name="TextBox 3">
            <a:extLst>
              <a:ext uri="{FF2B5EF4-FFF2-40B4-BE49-F238E27FC236}">
                <a16:creationId xmlns:a16="http://schemas.microsoft.com/office/drawing/2014/main" id="{3087630D-B802-FFA6-CACB-F6621D08E29D}"/>
              </a:ext>
            </a:extLst>
          </p:cNvPr>
          <p:cNvSpPr txBox="1"/>
          <p:nvPr/>
        </p:nvSpPr>
        <p:spPr>
          <a:xfrm>
            <a:off x="494268" y="4051305"/>
            <a:ext cx="2789169"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first official census was held in 1801 and the population of Maidstone was 27,208. By 1911, this </a:t>
            </a:r>
            <a:r>
              <a:rPr lang="en-GB" sz="1400">
                <a:latin typeface="Linkpen 17a Print" panose="03050602060000000000" pitchFamily="66" charset="77"/>
              </a:rPr>
              <a:t>had grown </a:t>
            </a:r>
            <a:r>
              <a:rPr lang="en-GB" sz="1400" dirty="0">
                <a:latin typeface="Linkpen 17a Print" panose="03050602060000000000" pitchFamily="66" charset="77"/>
              </a:rPr>
              <a:t>to 66,128.</a:t>
            </a:r>
          </a:p>
        </p:txBody>
      </p:sp>
      <p:pic>
        <p:nvPicPr>
          <p:cNvPr id="10" name="Picture 9" descr="An illustration of a hop picker. She is a little girl holding a brown basket, wearing a white dress and a green hat.">
            <a:extLst>
              <a:ext uri="{FF2B5EF4-FFF2-40B4-BE49-F238E27FC236}">
                <a16:creationId xmlns:a16="http://schemas.microsoft.com/office/drawing/2014/main" id="{72393FDB-91BF-CE66-A13B-4E12C57D5A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270503" y="3136510"/>
            <a:ext cx="1601163" cy="4722928"/>
          </a:xfrm>
          <a:prstGeom prst="rect">
            <a:avLst/>
          </a:prstGeom>
        </p:spPr>
      </p:pic>
      <p:pic>
        <p:nvPicPr>
          <p:cNvPr id="9" name="Picture 8" descr="A graph showing the growth of the population of Maidstone. ">
            <a:extLst>
              <a:ext uri="{FF2B5EF4-FFF2-40B4-BE49-F238E27FC236}">
                <a16:creationId xmlns:a16="http://schemas.microsoft.com/office/drawing/2014/main" id="{7EE3501B-1FDC-BB34-5CA6-1DF62A209332}"/>
              </a:ext>
            </a:extLst>
          </p:cNvPr>
          <p:cNvPicPr>
            <a:picLocks noChangeAspect="1"/>
          </p:cNvPicPr>
          <p:nvPr/>
        </p:nvPicPr>
        <p:blipFill>
          <a:blip r:embed="rId4" cstate="screen">
            <a:extLst>
              <a:ext uri="{28A0092B-C50C-407E-A947-70E740481C1C}">
                <a14:useLocalDpi xmlns:a14="http://schemas.microsoft.com/office/drawing/2010/main"/>
              </a:ext>
            </a:extLst>
          </a:blip>
          <a:srcRect t="13999"/>
          <a:stretch/>
        </p:blipFill>
        <p:spPr>
          <a:xfrm>
            <a:off x="4714240" y="1495133"/>
            <a:ext cx="6898143" cy="3945659"/>
          </a:xfrm>
          <a:prstGeom prst="rect">
            <a:avLst/>
          </a:prstGeom>
        </p:spPr>
      </p:pic>
      <p:sp>
        <p:nvSpPr>
          <p:cNvPr id="5" name="TextBox 4">
            <a:extLst>
              <a:ext uri="{FF2B5EF4-FFF2-40B4-BE49-F238E27FC236}">
                <a16:creationId xmlns:a16="http://schemas.microsoft.com/office/drawing/2014/main" id="{AC8AE247-D604-D053-05EA-A0FC2E1A1F82}"/>
              </a:ext>
            </a:extLst>
          </p:cNvPr>
          <p:cNvSpPr txBox="1"/>
          <p:nvPr/>
        </p:nvSpPr>
        <p:spPr>
          <a:xfrm>
            <a:off x="5565644" y="5716253"/>
            <a:ext cx="4848355"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population in 2021 was 175,782.</a:t>
            </a:r>
          </a:p>
        </p:txBody>
      </p:sp>
      <p:pic>
        <p:nvPicPr>
          <p:cNvPr id="6" name="Picture 5">
            <a:extLst>
              <a:ext uri="{FF2B5EF4-FFF2-40B4-BE49-F238E27FC236}">
                <a16:creationId xmlns:a16="http://schemas.microsoft.com/office/drawing/2014/main" id="{95BD173C-B7B0-7EB2-2000-B21236A656E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748283834"/>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2" presetClass="entr" presetSubtype="4" fill="hold" nodeType="afterEffect" p14:presetBounceEnd="50000">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14:bounceEnd="50000">
                                          <p:cBhvr additive="base">
                                            <p:cTn id="27" dur="7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8" dur="7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32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 grpId="0"/>
          <p:bldP spid="4" grpId="0"/>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700" fill="hold"/>
                                            <p:tgtEl>
                                              <p:spTgt spid="10"/>
                                            </p:tgtEl>
                                            <p:attrNameLst>
                                              <p:attrName>ppt_x</p:attrName>
                                            </p:attrNameLst>
                                          </p:cBhvr>
                                          <p:tavLst>
                                            <p:tav tm="0">
                                              <p:val>
                                                <p:strVal val="#ppt_x"/>
                                              </p:val>
                                            </p:tav>
                                            <p:tav tm="100000">
                                              <p:val>
                                                <p:strVal val="#ppt_x"/>
                                              </p:val>
                                            </p:tav>
                                          </p:tavLst>
                                        </p:anim>
                                        <p:anim calcmode="lin" valueType="num">
                                          <p:cBhvr additive="base">
                                            <p:cTn id="28" dur="7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32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 grpId="0"/>
          <p:bldP spid="4" grpId="0"/>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90913C43-76A1-22F1-9988-49A786ADF896}"/>
              </a:ext>
            </a:extLst>
          </p:cNvPr>
          <p:cNvSpPr>
            <a:spLocks noGrp="1"/>
          </p:cNvSpPr>
          <p:nvPr>
            <p:ph type="ctrTitle"/>
          </p:nvPr>
        </p:nvSpPr>
        <p:spPr>
          <a:xfrm>
            <a:off x="2025567" y="-2387600"/>
            <a:ext cx="8140861" cy="2387600"/>
          </a:xfrm>
        </p:spPr>
        <p:txBody>
          <a:bodyPr vert="horz" lIns="91440" tIns="45720" rIns="91440" bIns="45720" rtlCol="0" anchor="b">
            <a:normAutofit/>
          </a:bodyPr>
          <a:lstStyle/>
          <a:p>
            <a:r>
              <a:rPr lang="en-US" dirty="0"/>
              <a:t>Location</a:t>
            </a:r>
          </a:p>
        </p:txBody>
      </p:sp>
      <p:sp>
        <p:nvSpPr>
          <p:cNvPr id="11" name="TextBox 10">
            <a:extLst>
              <a:ext uri="{FF2B5EF4-FFF2-40B4-BE49-F238E27FC236}">
                <a16:creationId xmlns:a16="http://schemas.microsoft.com/office/drawing/2014/main" id="{783B29E9-B659-A0BE-38AB-74617199D84A}"/>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trades were important to Maidstone before the Industrial Revolution?</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577597" y="682858"/>
            <a:ext cx="369976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Location </a:t>
            </a:r>
          </a:p>
        </p:txBody>
      </p:sp>
      <p:sp>
        <p:nvSpPr>
          <p:cNvPr id="8" name="TextBox 7">
            <a:extLst>
              <a:ext uri="{FF2B5EF4-FFF2-40B4-BE49-F238E27FC236}">
                <a16:creationId xmlns:a16="http://schemas.microsoft.com/office/drawing/2014/main" id="{D865BA71-9D09-29EE-229D-D2C900EC273E}"/>
              </a:ext>
            </a:extLst>
          </p:cNvPr>
          <p:cNvSpPr txBox="1"/>
          <p:nvPr/>
        </p:nvSpPr>
        <p:spPr>
          <a:xfrm>
            <a:off x="577597" y="1577358"/>
            <a:ext cx="347624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For much of its history, Maidstone has been a centre for trade and craftsmanship. </a:t>
            </a:r>
          </a:p>
        </p:txBody>
      </p:sp>
      <p:sp>
        <p:nvSpPr>
          <p:cNvPr id="3" name="TextBox 2">
            <a:extLst>
              <a:ext uri="{FF2B5EF4-FFF2-40B4-BE49-F238E27FC236}">
                <a16:creationId xmlns:a16="http://schemas.microsoft.com/office/drawing/2014/main" id="{DD7C8D76-FF6E-283A-9D6A-172A91552E5D}"/>
              </a:ext>
            </a:extLst>
          </p:cNvPr>
          <p:cNvSpPr txBox="1"/>
          <p:nvPr/>
        </p:nvSpPr>
        <p:spPr>
          <a:xfrm>
            <a:off x="580840" y="2831216"/>
            <a:ext cx="3476243"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Located in the heart of Kent, known as “The Garden of England,” Maidstone benefited from its rich farmland, abundant orchards, and the nearby River Medway. </a:t>
            </a:r>
          </a:p>
        </p:txBody>
      </p:sp>
      <p:pic>
        <p:nvPicPr>
          <p:cNvPr id="2" name="Picture 1" descr="An illustration of a red apple with a green leaf.&#10;">
            <a:extLst>
              <a:ext uri="{FF2B5EF4-FFF2-40B4-BE49-F238E27FC236}">
                <a16:creationId xmlns:a16="http://schemas.microsoft.com/office/drawing/2014/main" id="{526556A9-9863-01ED-3F36-3A819C65CA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703364" flipH="1">
            <a:off x="3761122" y="4822051"/>
            <a:ext cx="1268596" cy="1262668"/>
          </a:xfrm>
          <a:prstGeom prst="rect">
            <a:avLst/>
          </a:prstGeom>
        </p:spPr>
      </p:pic>
      <p:pic>
        <p:nvPicPr>
          <p:cNvPr id="18" name="Picture 17" descr="An illustration of a red apple with a green leaf.&#10;&#10;">
            <a:extLst>
              <a:ext uri="{FF2B5EF4-FFF2-40B4-BE49-F238E27FC236}">
                <a16:creationId xmlns:a16="http://schemas.microsoft.com/office/drawing/2014/main" id="{A777013D-DB5A-C1C1-1041-D405964F24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310753" flipH="1">
            <a:off x="3151523" y="5045570"/>
            <a:ext cx="1268596" cy="1262668"/>
          </a:xfrm>
          <a:prstGeom prst="rect">
            <a:avLst/>
          </a:prstGeom>
        </p:spPr>
      </p:pic>
      <p:pic>
        <p:nvPicPr>
          <p:cNvPr id="19" name="Picture 18">
            <a:extLst>
              <a:ext uri="{FF2B5EF4-FFF2-40B4-BE49-F238E27FC236}">
                <a16:creationId xmlns:a16="http://schemas.microsoft.com/office/drawing/2014/main" id="{453133C8-C9C8-9823-AF14-F3F54E54737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19963848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1500"/>
                                </p:stCondLst>
                                <p:childTnLst>
                                  <p:par>
                                    <p:cTn id="17" presetID="2" presetClass="entr" presetSubtype="1" fill="hold" nodeType="afterEffect" p14:presetBounceEnd="50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50000">
                                          <p:cBhvr additive="base">
                                            <p:cTn id="19"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1" fill="hold" nodeType="afterEffect" p14:presetBounceEnd="50000">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14:bounceEnd="50000">
                                          <p:cBhvr additive="base">
                                            <p:cTn id="24"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3"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1"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3" grpId="0" build="allAtOnce"/>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AFE285C-FEF4-46B8-A674-D64CBEC6C738}"/>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5AF6C6FD-8D5B-8FD1-0C18-168BEFEE67F0}"/>
              </a:ext>
            </a:extLst>
          </p:cNvPr>
          <p:cNvSpPr>
            <a:spLocks noGrp="1"/>
          </p:cNvSpPr>
          <p:nvPr>
            <p:ph type="ctrTitle"/>
          </p:nvPr>
        </p:nvSpPr>
        <p:spPr>
          <a:xfrm>
            <a:off x="2025567" y="-1111170"/>
            <a:ext cx="8140861" cy="1111170"/>
          </a:xfrm>
        </p:spPr>
        <p:txBody>
          <a:bodyPr vert="horz" lIns="91440" tIns="45720" rIns="91440" bIns="45720" rtlCol="0" anchor="b">
            <a:normAutofit/>
          </a:bodyPr>
          <a:lstStyle/>
          <a:p>
            <a:r>
              <a:rPr lang="en-US" dirty="0"/>
              <a:t>Early days </a:t>
            </a:r>
          </a:p>
        </p:txBody>
      </p:sp>
      <p:sp>
        <p:nvSpPr>
          <p:cNvPr id="11" name="TextBox 10">
            <a:extLst>
              <a:ext uri="{FF2B5EF4-FFF2-40B4-BE49-F238E27FC236}">
                <a16:creationId xmlns:a16="http://schemas.microsoft.com/office/drawing/2014/main" id="{427F3E4D-AF37-0B23-BB37-6B456D66059E}"/>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trades were important to Maidstone before the Industrial Revolution?</a:t>
            </a:r>
          </a:p>
        </p:txBody>
      </p:sp>
      <p:sp>
        <p:nvSpPr>
          <p:cNvPr id="7" name="Title 1">
            <a:extLst>
              <a:ext uri="{FF2B5EF4-FFF2-40B4-BE49-F238E27FC236}">
                <a16:creationId xmlns:a16="http://schemas.microsoft.com/office/drawing/2014/main" id="{C0F16B0D-CF6D-DFA0-4153-98E4D212455E}"/>
              </a:ext>
            </a:extLst>
          </p:cNvPr>
          <p:cNvSpPr txBox="1">
            <a:spLocks/>
          </p:cNvSpPr>
          <p:nvPr/>
        </p:nvSpPr>
        <p:spPr>
          <a:xfrm>
            <a:off x="735094" y="788238"/>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200" dirty="0">
                <a:ln w="12700">
                  <a:noFill/>
                </a:ln>
                <a:latin typeface="Superclarendon Rg" panose="02060605060000020003" pitchFamily="18" charset="77"/>
              </a:rPr>
              <a:t>Early days </a:t>
            </a:r>
          </a:p>
        </p:txBody>
      </p:sp>
      <p:sp>
        <p:nvSpPr>
          <p:cNvPr id="8" name="TextBox 7">
            <a:extLst>
              <a:ext uri="{FF2B5EF4-FFF2-40B4-BE49-F238E27FC236}">
                <a16:creationId xmlns:a16="http://schemas.microsoft.com/office/drawing/2014/main" id="{4C2410D1-56B5-CA0B-B3D4-6DEC915DD186}"/>
              </a:ext>
            </a:extLst>
          </p:cNvPr>
          <p:cNvSpPr txBox="1"/>
          <p:nvPr/>
        </p:nvSpPr>
        <p:spPr>
          <a:xfrm>
            <a:off x="735094" y="1691357"/>
            <a:ext cx="507439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1086, Maidstone was under the control of the Archbishop of Canterbury and was home to around 54 households. </a:t>
            </a:r>
          </a:p>
        </p:txBody>
      </p:sp>
      <p:sp>
        <p:nvSpPr>
          <p:cNvPr id="2" name="TextBox 1">
            <a:extLst>
              <a:ext uri="{FF2B5EF4-FFF2-40B4-BE49-F238E27FC236}">
                <a16:creationId xmlns:a16="http://schemas.microsoft.com/office/drawing/2014/main" id="{41F8940C-5945-4B76-3C97-B8DA09E52491}"/>
              </a:ext>
            </a:extLst>
          </p:cNvPr>
          <p:cNvSpPr txBox="1"/>
          <p:nvPr/>
        </p:nvSpPr>
        <p:spPr>
          <a:xfrm>
            <a:off x="735094" y="2810686"/>
            <a:ext cx="538011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While that might seem small today, it made Maidstone one of the larger settlements in Kent at the time.</a:t>
            </a:r>
          </a:p>
        </p:txBody>
      </p:sp>
      <p:sp>
        <p:nvSpPr>
          <p:cNvPr id="3" name="TextBox 2">
            <a:extLst>
              <a:ext uri="{FF2B5EF4-FFF2-40B4-BE49-F238E27FC236}">
                <a16:creationId xmlns:a16="http://schemas.microsoft.com/office/drawing/2014/main" id="{972D7143-BEF6-2391-0B7F-0F69D3BA0785}"/>
              </a:ext>
            </a:extLst>
          </p:cNvPr>
          <p:cNvSpPr txBox="1"/>
          <p:nvPr/>
        </p:nvSpPr>
        <p:spPr>
          <a:xfrm>
            <a:off x="735094" y="3930015"/>
            <a:ext cx="5778516"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Agriculture was the backbone of the town’s economy. </a:t>
            </a:r>
          </a:p>
        </p:txBody>
      </p:sp>
      <p:sp>
        <p:nvSpPr>
          <p:cNvPr id="4" name="TextBox 3">
            <a:extLst>
              <a:ext uri="{FF2B5EF4-FFF2-40B4-BE49-F238E27FC236}">
                <a16:creationId xmlns:a16="http://schemas.microsoft.com/office/drawing/2014/main" id="{3629D10F-E4DE-69A0-09B0-081904E5EE65}"/>
              </a:ext>
            </a:extLst>
          </p:cNvPr>
          <p:cNvSpPr txBox="1"/>
          <p:nvPr/>
        </p:nvSpPr>
        <p:spPr>
          <a:xfrm>
            <a:off x="730740" y="4757193"/>
            <a:ext cx="551838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town had 30 ploughlands, six mills, and several fisheries, showing that it was a very productive place.</a:t>
            </a:r>
          </a:p>
        </p:txBody>
      </p:sp>
      <p:pic>
        <p:nvPicPr>
          <p:cNvPr id="6" name="Picture 5" descr="An extract from the Domesday book showing Maidstone's entry. ">
            <a:extLst>
              <a:ext uri="{FF2B5EF4-FFF2-40B4-BE49-F238E27FC236}">
                <a16:creationId xmlns:a16="http://schemas.microsoft.com/office/drawing/2014/main" id="{FB2B6A1D-6F74-FAE6-1EDA-64714DACEE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13610" y="1166798"/>
            <a:ext cx="4859790" cy="4107845"/>
          </a:xfrm>
          <a:prstGeom prst="rect">
            <a:avLst/>
          </a:prstGeom>
        </p:spPr>
      </p:pic>
      <p:grpSp>
        <p:nvGrpSpPr>
          <p:cNvPr id="12" name="Group 11" descr="Maidstone’s entry in the Domesday book.&#10;">
            <a:extLst>
              <a:ext uri="{FF2B5EF4-FFF2-40B4-BE49-F238E27FC236}">
                <a16:creationId xmlns:a16="http://schemas.microsoft.com/office/drawing/2014/main" id="{4CE2DCB0-1AE5-4C8A-3303-1C82772673A7}"/>
              </a:ext>
            </a:extLst>
          </p:cNvPr>
          <p:cNvGrpSpPr/>
          <p:nvPr/>
        </p:nvGrpSpPr>
        <p:grpSpPr>
          <a:xfrm>
            <a:off x="7592996" y="5455286"/>
            <a:ext cx="2606607" cy="711733"/>
            <a:chOff x="7592996" y="5455286"/>
            <a:chExt cx="2606607" cy="711733"/>
          </a:xfrm>
        </p:grpSpPr>
        <p:sp>
          <p:nvSpPr>
            <p:cNvPr id="9" name="TextBox 8">
              <a:extLst>
                <a:ext uri="{FF2B5EF4-FFF2-40B4-BE49-F238E27FC236}">
                  <a16:creationId xmlns:a16="http://schemas.microsoft.com/office/drawing/2014/main" id="{74ED7C4D-582D-5732-3D01-1F65C4C947D2}"/>
                </a:ext>
              </a:extLst>
            </p:cNvPr>
            <p:cNvSpPr txBox="1"/>
            <p:nvPr/>
          </p:nvSpPr>
          <p:spPr>
            <a:xfrm>
              <a:off x="7687407" y="5455286"/>
              <a:ext cx="2512196"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Maidstone’s entry in the Domesday book.</a:t>
              </a:r>
            </a:p>
          </p:txBody>
        </p:sp>
        <p:pic>
          <p:nvPicPr>
            <p:cNvPr id="5" name="Picture 4">
              <a:extLst>
                <a:ext uri="{FF2B5EF4-FFF2-40B4-BE49-F238E27FC236}">
                  <a16:creationId xmlns:a16="http://schemas.microsoft.com/office/drawing/2014/main" id="{40039663-33D3-0DD5-3F5F-D388E4E5E3A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7542299" y="5513006"/>
              <a:ext cx="350267" cy="248874"/>
            </a:xfrm>
            <a:prstGeom prst="rect">
              <a:avLst/>
            </a:prstGeom>
          </p:spPr>
        </p:pic>
      </p:grpSp>
      <p:pic>
        <p:nvPicPr>
          <p:cNvPr id="10" name="Picture 9">
            <a:extLst>
              <a:ext uri="{FF2B5EF4-FFF2-40B4-BE49-F238E27FC236}">
                <a16:creationId xmlns:a16="http://schemas.microsoft.com/office/drawing/2014/main" id="{7B140188-5508-764F-D251-7DCDB9D6627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50928164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2" fill="hold" nodeType="after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7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2" dur="7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2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fade">
                                          <p:cBhvr>
                                            <p:cTn id="20" dur="500"/>
                                            <p:tgtEl>
                                              <p:spTgt spid="2">
                                                <p:txEl>
                                                  <p:pRg st="0" end="0"/>
                                                </p:txEl>
                                              </p:spTgt>
                                            </p:tgtEl>
                                          </p:cBhvr>
                                        </p:animEffect>
                                      </p:childTnLst>
                                    </p:cTn>
                                  </p:par>
                                </p:childTnLst>
                              </p:cTn>
                            </p:par>
                            <p:par>
                              <p:cTn id="21" fill="hold">
                                <p:stCondLst>
                                  <p:cond delay="2200"/>
                                </p:stCondLst>
                                <p:childTnLst>
                                  <p:par>
                                    <p:cTn id="22" presetID="10" presetClass="entr" presetSubtype="0" fill="hold" grpId="0"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childTnLst>
                              </p:cTn>
                            </p:par>
                            <p:par>
                              <p:cTn id="25" fill="hold">
                                <p:stCondLst>
                                  <p:cond delay="2700"/>
                                </p:stCondLst>
                                <p:childTnLst>
                                  <p:par>
                                    <p:cTn id="26" presetID="10" presetClass="entr" presetSubtype="0" fill="hold" grpId="0" nodeType="after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fade">
                                          <p:cBhvr>
                                            <p:cTn id="28" dur="500"/>
                                            <p:tgtEl>
                                              <p:spTgt spid="4">
                                                <p:txEl>
                                                  <p:pRg st="0" end="0"/>
                                                </p:txEl>
                                              </p:spTgt>
                                            </p:tgtEl>
                                          </p:cBhvr>
                                        </p:animEffect>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2" grpId="0" build="allAtOnce"/>
          <p:bldP spid="3" grpId="0" build="allAtOnce"/>
          <p:bldP spid="4"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00" fill="hold"/>
                                            <p:tgtEl>
                                              <p:spTgt spid="6"/>
                                            </p:tgtEl>
                                            <p:attrNameLst>
                                              <p:attrName>ppt_x</p:attrName>
                                            </p:attrNameLst>
                                          </p:cBhvr>
                                          <p:tavLst>
                                            <p:tav tm="0">
                                              <p:val>
                                                <p:strVal val="1+#ppt_w/2"/>
                                              </p:val>
                                            </p:tav>
                                            <p:tav tm="100000">
                                              <p:val>
                                                <p:strVal val="#ppt_x"/>
                                              </p:val>
                                            </p:tav>
                                          </p:tavLst>
                                        </p:anim>
                                        <p:anim calcmode="lin" valueType="num">
                                          <p:cBhvr additive="base">
                                            <p:cTn id="12" dur="7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2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fade">
                                          <p:cBhvr>
                                            <p:cTn id="20" dur="500"/>
                                            <p:tgtEl>
                                              <p:spTgt spid="2">
                                                <p:txEl>
                                                  <p:pRg st="0" end="0"/>
                                                </p:txEl>
                                              </p:spTgt>
                                            </p:tgtEl>
                                          </p:cBhvr>
                                        </p:animEffect>
                                      </p:childTnLst>
                                    </p:cTn>
                                  </p:par>
                                </p:childTnLst>
                              </p:cTn>
                            </p:par>
                            <p:par>
                              <p:cTn id="21" fill="hold">
                                <p:stCondLst>
                                  <p:cond delay="2200"/>
                                </p:stCondLst>
                                <p:childTnLst>
                                  <p:par>
                                    <p:cTn id="22" presetID="10" presetClass="entr" presetSubtype="0" fill="hold" grpId="0"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childTnLst>
                              </p:cTn>
                            </p:par>
                            <p:par>
                              <p:cTn id="25" fill="hold">
                                <p:stCondLst>
                                  <p:cond delay="2700"/>
                                </p:stCondLst>
                                <p:childTnLst>
                                  <p:par>
                                    <p:cTn id="26" presetID="10" presetClass="entr" presetSubtype="0" fill="hold" grpId="0" nodeType="after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fade">
                                          <p:cBhvr>
                                            <p:cTn id="28" dur="500"/>
                                            <p:tgtEl>
                                              <p:spTgt spid="4">
                                                <p:txEl>
                                                  <p:pRg st="0" end="0"/>
                                                </p:txEl>
                                              </p:spTgt>
                                            </p:tgtEl>
                                          </p:cBhvr>
                                        </p:animEffect>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2" grpId="0" build="allAtOnce"/>
          <p:bldP spid="3" grpId="0" build="allAtOnce"/>
          <p:bldP spid="4" grpId="0" build="allAtOnce"/>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3741A9D-4CAF-03E9-7AF3-7405C26687E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D6CBAC75-5BF3-29D1-FD44-4E17DEFB295C}"/>
              </a:ext>
            </a:extLst>
          </p:cNvPr>
          <p:cNvSpPr>
            <a:spLocks noGrp="1"/>
          </p:cNvSpPr>
          <p:nvPr>
            <p:ph type="ctrTitle"/>
          </p:nvPr>
        </p:nvSpPr>
        <p:spPr>
          <a:xfrm>
            <a:off x="2025567" y="-1749119"/>
            <a:ext cx="8140861" cy="1749119"/>
          </a:xfrm>
        </p:spPr>
        <p:txBody>
          <a:bodyPr vert="horz" lIns="91440" tIns="45720" rIns="91440" bIns="45720" rtlCol="0" anchor="b">
            <a:normAutofit/>
          </a:bodyPr>
          <a:lstStyle/>
          <a:p>
            <a:r>
              <a:rPr lang="en-US" dirty="0"/>
              <a:t>Clothmaking and other trades</a:t>
            </a:r>
          </a:p>
        </p:txBody>
      </p:sp>
      <p:sp>
        <p:nvSpPr>
          <p:cNvPr id="11" name="TextBox 10">
            <a:extLst>
              <a:ext uri="{FF2B5EF4-FFF2-40B4-BE49-F238E27FC236}">
                <a16:creationId xmlns:a16="http://schemas.microsoft.com/office/drawing/2014/main" id="{BFB89EBE-21F0-BE29-4192-7A17A6B9980D}"/>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trades were important to Maidstone before the Industrial Revolution?</a:t>
            </a:r>
          </a:p>
        </p:txBody>
      </p:sp>
      <p:sp>
        <p:nvSpPr>
          <p:cNvPr id="7" name="Title 1">
            <a:extLst>
              <a:ext uri="{FF2B5EF4-FFF2-40B4-BE49-F238E27FC236}">
                <a16:creationId xmlns:a16="http://schemas.microsoft.com/office/drawing/2014/main" id="{F26E91C3-1D43-ED9A-7C6C-0F3E36FAD825}"/>
              </a:ext>
            </a:extLst>
          </p:cNvPr>
          <p:cNvSpPr txBox="1">
            <a:spLocks/>
          </p:cNvSpPr>
          <p:nvPr/>
        </p:nvSpPr>
        <p:spPr>
          <a:xfrm>
            <a:off x="494268" y="454987"/>
            <a:ext cx="1088493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Clothmaking and other trades</a:t>
            </a:r>
          </a:p>
        </p:txBody>
      </p:sp>
      <p:sp>
        <p:nvSpPr>
          <p:cNvPr id="8" name="TextBox 7">
            <a:extLst>
              <a:ext uri="{FF2B5EF4-FFF2-40B4-BE49-F238E27FC236}">
                <a16:creationId xmlns:a16="http://schemas.microsoft.com/office/drawing/2014/main" id="{69FE0563-F554-BE08-AC0E-8E29C35C9FFC}"/>
              </a:ext>
            </a:extLst>
          </p:cNvPr>
          <p:cNvSpPr txBox="1"/>
          <p:nvPr/>
        </p:nvSpPr>
        <p:spPr>
          <a:xfrm>
            <a:off x="494269" y="1376811"/>
            <a:ext cx="7050606"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the Middle Ages, one of the most important trades was clothmaking. Wool from local farms was processed at mills along the River Len and Loose Stream, two rivers </a:t>
            </a:r>
          </a:p>
          <a:p>
            <a:pPr>
              <a:lnSpc>
                <a:spcPct val="150000"/>
              </a:lnSpc>
            </a:pPr>
            <a:r>
              <a:rPr lang="en-GB" sz="1400" dirty="0">
                <a:latin typeface="Linkpen 17a Print" panose="03050602060000000000" pitchFamily="66" charset="77"/>
              </a:rPr>
              <a:t>that still run through the town today. </a:t>
            </a:r>
          </a:p>
        </p:txBody>
      </p:sp>
      <p:sp>
        <p:nvSpPr>
          <p:cNvPr id="2" name="TextBox 1">
            <a:extLst>
              <a:ext uri="{FF2B5EF4-FFF2-40B4-BE49-F238E27FC236}">
                <a16:creationId xmlns:a16="http://schemas.microsoft.com/office/drawing/2014/main" id="{6E8D9C10-D586-FFE4-D852-C98BC16E53C5}"/>
              </a:ext>
            </a:extLst>
          </p:cNvPr>
          <p:cNvSpPr txBox="1"/>
          <p:nvPr/>
        </p:nvSpPr>
        <p:spPr>
          <a:xfrm>
            <a:off x="494269" y="2904613"/>
            <a:ext cx="4273571"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special kind of clay called Fuller's Earth, used to clean wool, was mined at Boxley, just a short distance from Maidstone. </a:t>
            </a:r>
          </a:p>
        </p:txBody>
      </p:sp>
      <p:grpSp>
        <p:nvGrpSpPr>
          <p:cNvPr id="10" name="Group 9" descr="A photograph of the special clay, Fuller's Earth. ">
            <a:extLst>
              <a:ext uri="{FF2B5EF4-FFF2-40B4-BE49-F238E27FC236}">
                <a16:creationId xmlns:a16="http://schemas.microsoft.com/office/drawing/2014/main" id="{2F014104-82FF-BDDE-DB5A-7E9A568D8825}"/>
              </a:ext>
            </a:extLst>
          </p:cNvPr>
          <p:cNvGrpSpPr/>
          <p:nvPr/>
        </p:nvGrpSpPr>
        <p:grpSpPr>
          <a:xfrm>
            <a:off x="5022622" y="2321485"/>
            <a:ext cx="2838589" cy="1991992"/>
            <a:chOff x="7333187" y="568298"/>
            <a:chExt cx="3911075" cy="2744614"/>
          </a:xfrm>
        </p:grpSpPr>
        <p:pic>
          <p:nvPicPr>
            <p:cNvPr id="12" name="Picture 11" descr="A white container full of rocks&#10;&#10;Description automatically generated">
              <a:extLst>
                <a:ext uri="{FF2B5EF4-FFF2-40B4-BE49-F238E27FC236}">
                  <a16:creationId xmlns:a16="http://schemas.microsoft.com/office/drawing/2014/main" id="{6CC47047-AC7D-4951-EF50-6C2BBE03A4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7227">
              <a:off x="7333187" y="568298"/>
              <a:ext cx="3911075" cy="2744614"/>
            </a:xfrm>
            <a:prstGeom prst="rect">
              <a:avLst/>
            </a:prstGeom>
          </p:spPr>
        </p:pic>
        <p:sp>
          <p:nvSpPr>
            <p:cNvPr id="13" name="TextBox 12">
              <a:extLst>
                <a:ext uri="{FF2B5EF4-FFF2-40B4-BE49-F238E27FC236}">
                  <a16:creationId xmlns:a16="http://schemas.microsoft.com/office/drawing/2014/main" id="{2333D1AC-0BFF-412E-99E4-46488B5145CD}"/>
                </a:ext>
              </a:extLst>
            </p:cNvPr>
            <p:cNvSpPr txBox="1"/>
            <p:nvPr/>
          </p:nvSpPr>
          <p:spPr>
            <a:xfrm rot="244918">
              <a:off x="7680758" y="2985073"/>
              <a:ext cx="3398498" cy="306121"/>
            </a:xfrm>
            <a:prstGeom prst="rect">
              <a:avLst/>
            </a:prstGeom>
            <a:noFill/>
          </p:spPr>
          <p:txBody>
            <a:bodyPr wrap="square">
              <a:spAutoFit/>
            </a:bodyPr>
            <a:lstStyle/>
            <a:p>
              <a:pPr>
                <a:lnSpc>
                  <a:spcPct val="150000"/>
                </a:lnSpc>
              </a:pPr>
              <a:r>
                <a:rPr lang="en-GB" sz="750" dirty="0">
                  <a:solidFill>
                    <a:schemeClr val="bg1">
                      <a:lumMod val="65000"/>
                    </a:schemeClr>
                  </a:solidFill>
                  <a:latin typeface="Nunito" panose="02000503000000000000" pitchFamily="2" charset="77"/>
                </a:rPr>
                <a:t>© Public Domain from Wikimedia Commons</a:t>
              </a:r>
            </a:p>
          </p:txBody>
        </p:sp>
      </p:grpSp>
      <p:sp>
        <p:nvSpPr>
          <p:cNvPr id="3" name="TextBox 2">
            <a:extLst>
              <a:ext uri="{FF2B5EF4-FFF2-40B4-BE49-F238E27FC236}">
                <a16:creationId xmlns:a16="http://schemas.microsoft.com/office/drawing/2014/main" id="{B765BEE0-A1FF-ADCD-D10F-BB71D8E3079D}"/>
              </a:ext>
            </a:extLst>
          </p:cNvPr>
          <p:cNvSpPr txBox="1"/>
          <p:nvPr/>
        </p:nvSpPr>
        <p:spPr>
          <a:xfrm>
            <a:off x="494268" y="4432415"/>
            <a:ext cx="10222500"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Other important trades in the town included blacksmithing, carpentry, and dyeworks. </a:t>
            </a:r>
          </a:p>
        </p:txBody>
      </p:sp>
      <p:sp>
        <p:nvSpPr>
          <p:cNvPr id="4" name="TextBox 3">
            <a:extLst>
              <a:ext uri="{FF2B5EF4-FFF2-40B4-BE49-F238E27FC236}">
                <a16:creationId xmlns:a16="http://schemas.microsoft.com/office/drawing/2014/main" id="{0F3A7278-D98E-25FC-C100-D48B0FDCDF7B}"/>
              </a:ext>
            </a:extLst>
          </p:cNvPr>
          <p:cNvSpPr txBox="1"/>
          <p:nvPr/>
        </p:nvSpPr>
        <p:spPr>
          <a:xfrm>
            <a:off x="499094" y="5170570"/>
            <a:ext cx="8383649"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Blacksmiths made essential tools and horseshoes, while carpenters built houses, furniture, and carts. Dyers used natural materials to colour fabrics, which were then sold both locally and in big cities like London.</a:t>
            </a:r>
          </a:p>
        </p:txBody>
      </p:sp>
      <p:pic>
        <p:nvPicPr>
          <p:cNvPr id="6" name="Picture 5" descr="A colour photograph of sheep standing in a grassy field.&#10;">
            <a:extLst>
              <a:ext uri="{FF2B5EF4-FFF2-40B4-BE49-F238E27FC236}">
                <a16:creationId xmlns:a16="http://schemas.microsoft.com/office/drawing/2014/main" id="{DBA3C705-BF41-2038-B92D-5AEC22780BE1}"/>
              </a:ext>
            </a:extLst>
          </p:cNvPr>
          <p:cNvPicPr>
            <a:picLocks noChangeAspect="1"/>
          </p:cNvPicPr>
          <p:nvPr/>
        </p:nvPicPr>
        <p:blipFill>
          <a:blip r:embed="rId4"/>
          <a:srcRect l="7306" r="17669"/>
          <a:stretch/>
        </p:blipFill>
        <p:spPr>
          <a:xfrm>
            <a:off x="8085059" y="1356762"/>
            <a:ext cx="3292907" cy="2913283"/>
          </a:xfrm>
          <a:prstGeom prst="rect">
            <a:avLst/>
          </a:prstGeom>
          <a:ln w="19050">
            <a:solidFill>
              <a:schemeClr val="tx1"/>
            </a:solidFill>
          </a:ln>
        </p:spPr>
      </p:pic>
      <p:pic>
        <p:nvPicPr>
          <p:cNvPr id="9" name="Picture 8" descr="An illustration of a medieval cloth maker. He has grey hair and holds a blue fabric. ">
            <a:extLst>
              <a:ext uri="{FF2B5EF4-FFF2-40B4-BE49-F238E27FC236}">
                <a16:creationId xmlns:a16="http://schemas.microsoft.com/office/drawing/2014/main" id="{39CEFDDC-B26F-25C3-D5FC-3075F3A198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55175" y="2861034"/>
            <a:ext cx="2605330" cy="3632930"/>
          </a:xfrm>
          <a:prstGeom prst="rect">
            <a:avLst/>
          </a:prstGeom>
        </p:spPr>
      </p:pic>
      <p:pic>
        <p:nvPicPr>
          <p:cNvPr id="14" name="Picture 13">
            <a:extLst>
              <a:ext uri="{FF2B5EF4-FFF2-40B4-BE49-F238E27FC236}">
                <a16:creationId xmlns:a16="http://schemas.microsoft.com/office/drawing/2014/main" id="{AFD49E87-C6FB-4C99-7967-8916C82CE7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2367187057"/>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2" presetClass="entr" presetSubtype="1" fill="hold" nodeType="withEffect" p14:presetBounceEnd="50000">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14:bounceEnd="50000">
                                          <p:cBhvr additive="base">
                                            <p:cTn id="21" dur="8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2" dur="800" fill="hold"/>
                                            <p:tgtEl>
                                              <p:spTgt spid="10"/>
                                            </p:tgtEl>
                                            <p:attrNameLst>
                                              <p:attrName>ppt_y</p:attrName>
                                            </p:attrNameLst>
                                          </p:cBhvr>
                                          <p:tavLst>
                                            <p:tav tm="0">
                                              <p:val>
                                                <p:strVal val="0-#ppt_h/2"/>
                                              </p:val>
                                            </p:tav>
                                            <p:tav tm="100000">
                                              <p:val>
                                                <p:strVal val="#ppt_y"/>
                                              </p:val>
                                            </p:tav>
                                          </p:tavLst>
                                        </p:anim>
                                      </p:childTnLst>
                                    </p:cTn>
                                  </p:par>
                                </p:childTnLst>
                              </p:cTn>
                            </p:par>
                            <p:par>
                              <p:cTn id="23" fill="hold">
                                <p:stCondLst>
                                  <p:cond delay="18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2" presetClass="entr" presetSubtype="2" fill="hold" nodeType="withEffect" p14:presetBounceEnd="50000">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14:bounceEnd="50000">
                                          <p:cBhvr additive="base">
                                            <p:cTn id="33" dur="7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4" dur="7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2" presetClass="entr" presetSubtype="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800" fill="hold"/>
                                            <p:tgtEl>
                                              <p:spTgt spid="10"/>
                                            </p:tgtEl>
                                            <p:attrNameLst>
                                              <p:attrName>ppt_x</p:attrName>
                                            </p:attrNameLst>
                                          </p:cBhvr>
                                          <p:tavLst>
                                            <p:tav tm="0">
                                              <p:val>
                                                <p:strVal val="#ppt_x"/>
                                              </p:val>
                                            </p:tav>
                                            <p:tav tm="100000">
                                              <p:val>
                                                <p:strVal val="#ppt_x"/>
                                              </p:val>
                                            </p:tav>
                                          </p:tavLst>
                                        </p:anim>
                                        <p:anim calcmode="lin" valueType="num">
                                          <p:cBhvr additive="base">
                                            <p:cTn id="22" dur="800" fill="hold"/>
                                            <p:tgtEl>
                                              <p:spTgt spid="10"/>
                                            </p:tgtEl>
                                            <p:attrNameLst>
                                              <p:attrName>ppt_y</p:attrName>
                                            </p:attrNameLst>
                                          </p:cBhvr>
                                          <p:tavLst>
                                            <p:tav tm="0">
                                              <p:val>
                                                <p:strVal val="0-#ppt_h/2"/>
                                              </p:val>
                                            </p:tav>
                                            <p:tav tm="100000">
                                              <p:val>
                                                <p:strVal val="#ppt_y"/>
                                              </p:val>
                                            </p:tav>
                                          </p:tavLst>
                                        </p:anim>
                                      </p:childTnLst>
                                    </p:cTn>
                                  </p:par>
                                </p:childTnLst>
                              </p:cTn>
                            </p:par>
                            <p:par>
                              <p:cTn id="23" fill="hold">
                                <p:stCondLst>
                                  <p:cond delay="18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2" presetClass="entr" presetSubtype="2"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700" fill="hold"/>
                                            <p:tgtEl>
                                              <p:spTgt spid="9"/>
                                            </p:tgtEl>
                                            <p:attrNameLst>
                                              <p:attrName>ppt_x</p:attrName>
                                            </p:attrNameLst>
                                          </p:cBhvr>
                                          <p:tavLst>
                                            <p:tav tm="0">
                                              <p:val>
                                                <p:strVal val="1+#ppt_w/2"/>
                                              </p:val>
                                            </p:tav>
                                            <p:tav tm="100000">
                                              <p:val>
                                                <p:strVal val="#ppt_x"/>
                                              </p:val>
                                            </p:tav>
                                          </p:tavLst>
                                        </p:anim>
                                        <p:anim calcmode="lin" valueType="num">
                                          <p:cBhvr additive="base">
                                            <p:cTn id="34" dur="7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22639EA-429A-B99E-247D-BBE1D4CEB39E}"/>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098A3A69-2D9D-EA62-B055-59AB5CD68911}"/>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The River Medway</a:t>
            </a:r>
          </a:p>
        </p:txBody>
      </p:sp>
      <p:sp>
        <p:nvSpPr>
          <p:cNvPr id="11" name="TextBox 10">
            <a:extLst>
              <a:ext uri="{FF2B5EF4-FFF2-40B4-BE49-F238E27FC236}">
                <a16:creationId xmlns:a16="http://schemas.microsoft.com/office/drawing/2014/main" id="{54F16A47-5329-C57E-6383-11CA7FAADA01}"/>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trades were important to Maidstone before the Industrial Revolution?</a:t>
            </a:r>
          </a:p>
        </p:txBody>
      </p:sp>
      <p:sp>
        <p:nvSpPr>
          <p:cNvPr id="7" name="Title 1">
            <a:extLst>
              <a:ext uri="{FF2B5EF4-FFF2-40B4-BE49-F238E27FC236}">
                <a16:creationId xmlns:a16="http://schemas.microsoft.com/office/drawing/2014/main" id="{206535EA-31D5-D1E3-0353-5B83C540EC0F}"/>
              </a:ext>
            </a:extLst>
          </p:cNvPr>
          <p:cNvSpPr txBox="1">
            <a:spLocks/>
          </p:cNvSpPr>
          <p:nvPr/>
        </p:nvSpPr>
        <p:spPr>
          <a:xfrm>
            <a:off x="494269" y="445256"/>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River Medway</a:t>
            </a:r>
          </a:p>
        </p:txBody>
      </p:sp>
      <p:sp>
        <p:nvSpPr>
          <p:cNvPr id="8" name="TextBox 7">
            <a:extLst>
              <a:ext uri="{FF2B5EF4-FFF2-40B4-BE49-F238E27FC236}">
                <a16:creationId xmlns:a16="http://schemas.microsoft.com/office/drawing/2014/main" id="{2288DCF2-95B3-B60C-5E07-15873A23E4EB}"/>
              </a:ext>
            </a:extLst>
          </p:cNvPr>
          <p:cNvSpPr txBox="1"/>
          <p:nvPr/>
        </p:nvSpPr>
        <p:spPr>
          <a:xfrm>
            <a:off x="494269" y="1275758"/>
            <a:ext cx="823825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River Medway was crucial to Maidstone’s success as a market town. </a:t>
            </a:r>
          </a:p>
        </p:txBody>
      </p:sp>
      <p:sp>
        <p:nvSpPr>
          <p:cNvPr id="2" name="TextBox 1">
            <a:extLst>
              <a:ext uri="{FF2B5EF4-FFF2-40B4-BE49-F238E27FC236}">
                <a16:creationId xmlns:a16="http://schemas.microsoft.com/office/drawing/2014/main" id="{28918335-07FF-4308-E76B-E68C953B0718}"/>
              </a:ext>
            </a:extLst>
          </p:cNvPr>
          <p:cNvSpPr txBox="1"/>
          <p:nvPr/>
        </p:nvSpPr>
        <p:spPr>
          <a:xfrm>
            <a:off x="494269" y="1860330"/>
            <a:ext cx="9575046"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Goods could easily be transported along the river to London and other important cities. </a:t>
            </a:r>
          </a:p>
        </p:txBody>
      </p:sp>
      <p:sp>
        <p:nvSpPr>
          <p:cNvPr id="3" name="TextBox 2">
            <a:extLst>
              <a:ext uri="{FF2B5EF4-FFF2-40B4-BE49-F238E27FC236}">
                <a16:creationId xmlns:a16="http://schemas.microsoft.com/office/drawing/2014/main" id="{133997AC-62F9-FB57-F617-CE77E1F5C3CE}"/>
              </a:ext>
            </a:extLst>
          </p:cNvPr>
          <p:cNvSpPr txBox="1"/>
          <p:nvPr/>
        </p:nvSpPr>
        <p:spPr>
          <a:xfrm>
            <a:off x="494269" y="2444902"/>
            <a:ext cx="10490106"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construction of a bridge over the Medway in the 14th century made it even easier for traders to cross the river and reach the markets. </a:t>
            </a:r>
          </a:p>
        </p:txBody>
      </p:sp>
      <p:pic>
        <p:nvPicPr>
          <p:cNvPr id="12" name="Picture 11">
            <a:extLst>
              <a:ext uri="{FF2B5EF4-FFF2-40B4-BE49-F238E27FC236}">
                <a16:creationId xmlns:a16="http://schemas.microsoft.com/office/drawing/2014/main" id="{85079580-21DD-8C89-8882-A8A4603CECC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28566109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B160C92-6D4C-ED7F-E56F-98C8A939E8D7}"/>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A99EB1C4-D021-DE17-829B-5CF5E2CB942C}"/>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Hops</a:t>
            </a:r>
          </a:p>
        </p:txBody>
      </p:sp>
      <p:sp>
        <p:nvSpPr>
          <p:cNvPr id="11" name="TextBox 10">
            <a:extLst>
              <a:ext uri="{FF2B5EF4-FFF2-40B4-BE49-F238E27FC236}">
                <a16:creationId xmlns:a16="http://schemas.microsoft.com/office/drawing/2014/main" id="{FC816824-C38E-2CE9-01A3-83B3712CB7B8}"/>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trades were important to Maidstone before the Industrial Revolution?</a:t>
            </a:r>
          </a:p>
        </p:txBody>
      </p:sp>
      <p:sp>
        <p:nvSpPr>
          <p:cNvPr id="7" name="Title 1">
            <a:extLst>
              <a:ext uri="{FF2B5EF4-FFF2-40B4-BE49-F238E27FC236}">
                <a16:creationId xmlns:a16="http://schemas.microsoft.com/office/drawing/2014/main" id="{0127A906-D021-BAF1-229F-723C45A88B1E}"/>
              </a:ext>
            </a:extLst>
          </p:cNvPr>
          <p:cNvSpPr txBox="1">
            <a:spLocks/>
          </p:cNvSpPr>
          <p:nvPr/>
        </p:nvSpPr>
        <p:spPr>
          <a:xfrm>
            <a:off x="753305" y="743215"/>
            <a:ext cx="2254055"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Hops</a:t>
            </a:r>
          </a:p>
        </p:txBody>
      </p:sp>
      <p:sp>
        <p:nvSpPr>
          <p:cNvPr id="8" name="TextBox 7">
            <a:extLst>
              <a:ext uri="{FF2B5EF4-FFF2-40B4-BE49-F238E27FC236}">
                <a16:creationId xmlns:a16="http://schemas.microsoft.com/office/drawing/2014/main" id="{A480EAF4-ECC2-F8EA-52DA-74EE2117ADC0}"/>
              </a:ext>
            </a:extLst>
          </p:cNvPr>
          <p:cNvSpPr txBox="1"/>
          <p:nvPr/>
        </p:nvSpPr>
        <p:spPr>
          <a:xfrm>
            <a:off x="753305" y="1702866"/>
            <a:ext cx="407773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Maidstone’s economy began to shift towards brewing and hop growing. </a:t>
            </a:r>
          </a:p>
        </p:txBody>
      </p:sp>
      <p:sp>
        <p:nvSpPr>
          <p:cNvPr id="2" name="TextBox 1">
            <a:extLst>
              <a:ext uri="{FF2B5EF4-FFF2-40B4-BE49-F238E27FC236}">
                <a16:creationId xmlns:a16="http://schemas.microsoft.com/office/drawing/2014/main" id="{4AC73742-1196-D517-3BE7-2E8E16E8D991}"/>
              </a:ext>
            </a:extLst>
          </p:cNvPr>
          <p:cNvSpPr txBox="1"/>
          <p:nvPr/>
        </p:nvSpPr>
        <p:spPr>
          <a:xfrm>
            <a:off x="753305" y="2763200"/>
            <a:ext cx="407773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Hops, which are used in making beer, were grown on farms surrounding the town. </a:t>
            </a:r>
          </a:p>
        </p:txBody>
      </p:sp>
      <p:sp>
        <p:nvSpPr>
          <p:cNvPr id="3" name="TextBox 2">
            <a:extLst>
              <a:ext uri="{FF2B5EF4-FFF2-40B4-BE49-F238E27FC236}">
                <a16:creationId xmlns:a16="http://schemas.microsoft.com/office/drawing/2014/main" id="{1B1000EA-3424-68FA-D6BB-CF3F2DAB10DE}"/>
              </a:ext>
            </a:extLst>
          </p:cNvPr>
          <p:cNvSpPr txBox="1"/>
          <p:nvPr/>
        </p:nvSpPr>
        <p:spPr>
          <a:xfrm>
            <a:off x="753305" y="3845462"/>
            <a:ext cx="4077731"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town’s hop markets became a key part of the local economy, and in 1682, Maidstone was granted a charter to hold a special hop fair.</a:t>
            </a:r>
          </a:p>
        </p:txBody>
      </p:sp>
      <p:grpSp>
        <p:nvGrpSpPr>
          <p:cNvPr id="10" name="Group 9" descr="Oast houses at Fant Lane, Maidstone&#10;">
            <a:extLst>
              <a:ext uri="{FF2B5EF4-FFF2-40B4-BE49-F238E27FC236}">
                <a16:creationId xmlns:a16="http://schemas.microsoft.com/office/drawing/2014/main" id="{62D89F80-B2C3-4D1C-19F8-BF017651AE92}"/>
              </a:ext>
            </a:extLst>
          </p:cNvPr>
          <p:cNvGrpSpPr/>
          <p:nvPr/>
        </p:nvGrpSpPr>
        <p:grpSpPr>
          <a:xfrm>
            <a:off x="1786495" y="5578010"/>
            <a:ext cx="3316799" cy="388568"/>
            <a:chOff x="2275484" y="5303690"/>
            <a:chExt cx="3316799" cy="388568"/>
          </a:xfrm>
        </p:grpSpPr>
        <p:sp>
          <p:nvSpPr>
            <p:cNvPr id="6" name="TextBox 5">
              <a:extLst>
                <a:ext uri="{FF2B5EF4-FFF2-40B4-BE49-F238E27FC236}">
                  <a16:creationId xmlns:a16="http://schemas.microsoft.com/office/drawing/2014/main" id="{A27BE302-0988-A94D-B736-6DE0E9FF017A}"/>
                </a:ext>
              </a:extLst>
            </p:cNvPr>
            <p:cNvSpPr txBox="1"/>
            <p:nvPr/>
          </p:nvSpPr>
          <p:spPr>
            <a:xfrm>
              <a:off x="2275484" y="5303690"/>
              <a:ext cx="3028036" cy="388568"/>
            </a:xfrm>
            <a:prstGeom prst="rect">
              <a:avLst/>
            </a:prstGeom>
            <a:noFill/>
          </p:spPr>
          <p:txBody>
            <a:bodyPr wrap="square">
              <a:spAutoFit/>
            </a:bodyPr>
            <a:lstStyle/>
            <a:p>
              <a:pPr>
                <a:lnSpc>
                  <a:spcPct val="150000"/>
                </a:lnSpc>
              </a:pPr>
              <a:r>
                <a:rPr lang="en-GB" sz="1400" dirty="0" err="1">
                  <a:latin typeface="Linkpen 17a Print" panose="03050602060000000000" pitchFamily="66" charset="77"/>
                </a:rPr>
                <a:t>Oast</a:t>
              </a:r>
              <a:r>
                <a:rPr lang="en-GB" sz="1400" dirty="0">
                  <a:latin typeface="Linkpen 17a Print" panose="03050602060000000000" pitchFamily="66" charset="77"/>
                </a:rPr>
                <a:t> houses at Fant Lane, Maidstone</a:t>
              </a:r>
            </a:p>
          </p:txBody>
        </p:sp>
        <p:pic>
          <p:nvPicPr>
            <p:cNvPr id="9" name="Picture 8">
              <a:extLst>
                <a:ext uri="{FF2B5EF4-FFF2-40B4-BE49-F238E27FC236}">
                  <a16:creationId xmlns:a16="http://schemas.microsoft.com/office/drawing/2014/main" id="{B551962D-3B1F-3EAE-4C29-0C7BA85E10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42016" y="5398416"/>
              <a:ext cx="350267" cy="248874"/>
            </a:xfrm>
            <a:prstGeom prst="rect">
              <a:avLst/>
            </a:prstGeom>
          </p:spPr>
        </p:pic>
      </p:grpSp>
      <p:grpSp>
        <p:nvGrpSpPr>
          <p:cNvPr id="13" name="Group 12" descr="A colour photograph of the Oast houses at Fast Lane in Maidstone. ">
            <a:extLst>
              <a:ext uri="{FF2B5EF4-FFF2-40B4-BE49-F238E27FC236}">
                <a16:creationId xmlns:a16="http://schemas.microsoft.com/office/drawing/2014/main" id="{2C8875B7-005D-9F57-DC06-DF353A4A290C}"/>
              </a:ext>
            </a:extLst>
          </p:cNvPr>
          <p:cNvGrpSpPr/>
          <p:nvPr/>
        </p:nvGrpSpPr>
        <p:grpSpPr>
          <a:xfrm>
            <a:off x="5345825" y="476847"/>
            <a:ext cx="5098155" cy="5808595"/>
            <a:chOff x="6554791" y="476847"/>
            <a:chExt cx="5098155" cy="5808595"/>
          </a:xfrm>
        </p:grpSpPr>
        <p:pic>
          <p:nvPicPr>
            <p:cNvPr id="4" name="Picture 3" descr="A large brick building with a windmill&#10;&#10;Description automatically generated">
              <a:extLst>
                <a:ext uri="{FF2B5EF4-FFF2-40B4-BE49-F238E27FC236}">
                  <a16:creationId xmlns:a16="http://schemas.microsoft.com/office/drawing/2014/main" id="{0A3A73F2-AD03-F4C1-29E0-42845CEBA71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54791" y="555971"/>
              <a:ext cx="5059680" cy="5729471"/>
            </a:xfrm>
            <a:prstGeom prst="rect">
              <a:avLst/>
            </a:prstGeom>
            <a:ln w="19050">
              <a:solidFill>
                <a:schemeClr val="tx1"/>
              </a:solidFill>
            </a:ln>
          </p:spPr>
        </p:pic>
        <p:sp>
          <p:nvSpPr>
            <p:cNvPr id="12" name="TextBox 11">
              <a:extLst>
                <a:ext uri="{FF2B5EF4-FFF2-40B4-BE49-F238E27FC236}">
                  <a16:creationId xmlns:a16="http://schemas.microsoft.com/office/drawing/2014/main" id="{82726CDC-3B1D-5A20-4E53-07209C9B6902}"/>
                </a:ext>
              </a:extLst>
            </p:cNvPr>
            <p:cNvSpPr txBox="1"/>
            <p:nvPr/>
          </p:nvSpPr>
          <p:spPr>
            <a:xfrm>
              <a:off x="9186376" y="476847"/>
              <a:ext cx="2466570"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panose="02000503000000000000" pitchFamily="2" charset="77"/>
                </a:rPr>
                <a:t>© Historic England Archive Ref: IOE01_03932_19</a:t>
              </a:r>
            </a:p>
          </p:txBody>
        </p:sp>
      </p:grpSp>
      <p:pic>
        <p:nvPicPr>
          <p:cNvPr id="15" name="Picture 14" descr="An illustration of a hop picker. She is a little girl holding a brown basket, wearing a white dress and a green hat.">
            <a:extLst>
              <a:ext uri="{FF2B5EF4-FFF2-40B4-BE49-F238E27FC236}">
                <a16:creationId xmlns:a16="http://schemas.microsoft.com/office/drawing/2014/main" id="{CCA50AB4-AC48-0EFB-B083-9BDE65146C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105773" y="1974523"/>
            <a:ext cx="1493932" cy="4406630"/>
          </a:xfrm>
          <a:prstGeom prst="rect">
            <a:avLst/>
          </a:prstGeom>
        </p:spPr>
      </p:pic>
      <p:pic>
        <p:nvPicPr>
          <p:cNvPr id="5" name="Picture 4">
            <a:extLst>
              <a:ext uri="{FF2B5EF4-FFF2-40B4-BE49-F238E27FC236}">
                <a16:creationId xmlns:a16="http://schemas.microsoft.com/office/drawing/2014/main" id="{8698F7B2-3EAB-5923-2A1D-F99BADCC65C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163421101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500"/>
                                            <p:tgtEl>
                                              <p:spTgt spid="3">
                                                <p:txEl>
                                                  <p:pRg st="0" end="0"/>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2" presetClass="entr" presetSubtype="2" fill="hold" nodeType="afterEffect" p14:presetBounceEnd="50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0000">
                                          <p:cBhvr additive="base">
                                            <p:cTn id="31"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2" grpId="0" build="allAtOnce"/>
          <p:bldP spid="3"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500"/>
                                            <p:tgtEl>
                                              <p:spTgt spid="3">
                                                <p:txEl>
                                                  <p:pRg st="0" end="0"/>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2" grpId="0" build="allAtOnce"/>
          <p:bldP spid="3" grpId="0" build="allAtOnce"/>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B3EFC80-734D-8CEB-0DC5-2D921279D60C}"/>
            </a:ext>
          </a:extLst>
        </p:cNvPr>
        <p:cNvGrpSpPr/>
        <p:nvPr/>
      </p:nvGrpSpPr>
      <p:grpSpPr>
        <a:xfrm>
          <a:off x="0" y="0"/>
          <a:ext cx="0" cy="0"/>
          <a:chOff x="0" y="0"/>
          <a:chExt cx="0" cy="0"/>
        </a:xfrm>
      </p:grpSpPr>
      <p:sp>
        <p:nvSpPr>
          <p:cNvPr id="12" name="Title 2">
            <a:extLst>
              <a:ext uri="{FF2B5EF4-FFF2-40B4-BE49-F238E27FC236}">
                <a16:creationId xmlns:a16="http://schemas.microsoft.com/office/drawing/2014/main" id="{54EA126C-58C5-325A-11DC-A1AF7B619EED}"/>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Hop Pickers</a:t>
            </a:r>
          </a:p>
        </p:txBody>
      </p:sp>
      <p:sp>
        <p:nvSpPr>
          <p:cNvPr id="11" name="TextBox 10">
            <a:extLst>
              <a:ext uri="{FF2B5EF4-FFF2-40B4-BE49-F238E27FC236}">
                <a16:creationId xmlns:a16="http://schemas.microsoft.com/office/drawing/2014/main" id="{3BD2830F-9DE1-B9D8-B201-7FCCFD8B5783}"/>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trades were important to Maidstone before the Industrial Revolution?</a:t>
            </a:r>
          </a:p>
        </p:txBody>
      </p:sp>
      <p:pic>
        <p:nvPicPr>
          <p:cNvPr id="7" name="Picture 6" descr="An illustration of a hop picker. She is a little girl holding a brown basket, wearing a white dress and a green hat.">
            <a:extLst>
              <a:ext uri="{FF2B5EF4-FFF2-40B4-BE49-F238E27FC236}">
                <a16:creationId xmlns:a16="http://schemas.microsoft.com/office/drawing/2014/main" id="{5682CC07-B111-464F-7F01-9764E77BF0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4082" y="1680480"/>
            <a:ext cx="1493932" cy="4406630"/>
          </a:xfrm>
          <a:prstGeom prst="rect">
            <a:avLst/>
          </a:prstGeom>
        </p:spPr>
      </p:pic>
      <p:grpSp>
        <p:nvGrpSpPr>
          <p:cNvPr id="9" name="Group 8" descr="A photograph of a group of hop pickers. They are stood in a grassy field next to a row of caravans. ">
            <a:extLst>
              <a:ext uri="{FF2B5EF4-FFF2-40B4-BE49-F238E27FC236}">
                <a16:creationId xmlns:a16="http://schemas.microsoft.com/office/drawing/2014/main" id="{BA0C14BC-E4AF-3C82-5385-12C5A6E5151E}"/>
              </a:ext>
            </a:extLst>
          </p:cNvPr>
          <p:cNvGrpSpPr/>
          <p:nvPr/>
        </p:nvGrpSpPr>
        <p:grpSpPr>
          <a:xfrm>
            <a:off x="1793655" y="1127920"/>
            <a:ext cx="6728554" cy="4537543"/>
            <a:chOff x="589569" y="1127920"/>
            <a:chExt cx="6728554" cy="4537543"/>
          </a:xfrm>
        </p:grpSpPr>
        <p:pic>
          <p:nvPicPr>
            <p:cNvPr id="6" name="Picture 5" descr="A group of people standing outside&#10;&#10;Description automatically generated">
              <a:extLst>
                <a:ext uri="{FF2B5EF4-FFF2-40B4-BE49-F238E27FC236}">
                  <a16:creationId xmlns:a16="http://schemas.microsoft.com/office/drawing/2014/main" id="{C5835806-04FB-BBF0-6B91-EE23A4D421F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89569" y="1192536"/>
              <a:ext cx="6655402" cy="4472927"/>
            </a:xfrm>
            <a:prstGeom prst="rect">
              <a:avLst/>
            </a:prstGeom>
            <a:ln w="19050">
              <a:solidFill>
                <a:schemeClr val="tx1"/>
              </a:solidFill>
            </a:ln>
          </p:spPr>
        </p:pic>
        <p:sp>
          <p:nvSpPr>
            <p:cNvPr id="5" name="TextBox 4">
              <a:extLst>
                <a:ext uri="{FF2B5EF4-FFF2-40B4-BE49-F238E27FC236}">
                  <a16:creationId xmlns:a16="http://schemas.microsoft.com/office/drawing/2014/main" id="{A931B863-461E-7313-F4C1-1AFB7E831B92}"/>
                </a:ext>
              </a:extLst>
            </p:cNvPr>
            <p:cNvSpPr txBox="1"/>
            <p:nvPr/>
          </p:nvSpPr>
          <p:spPr>
            <a:xfrm>
              <a:off x="6282090" y="1127920"/>
              <a:ext cx="1036033"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panose="02000503000000000000" pitchFamily="2" charset="77"/>
                </a:rPr>
                <a:t>© </a:t>
              </a:r>
              <a:r>
                <a:rPr lang="en-GB" sz="800" dirty="0" err="1">
                  <a:solidFill>
                    <a:schemeClr val="bg1">
                      <a:lumMod val="65000"/>
                    </a:schemeClr>
                  </a:solidFill>
                  <a:latin typeface="Nunito" panose="02000503000000000000" pitchFamily="2" charset="77"/>
                </a:rPr>
                <a:t>Alamy</a:t>
              </a:r>
              <a:r>
                <a:rPr lang="en-GB" sz="800" dirty="0">
                  <a:solidFill>
                    <a:schemeClr val="bg1">
                      <a:lumMod val="65000"/>
                    </a:schemeClr>
                  </a:solidFill>
                  <a:latin typeface="Nunito" panose="02000503000000000000" pitchFamily="2" charset="77"/>
                </a:rPr>
                <a:t> ACX4P8</a:t>
              </a:r>
            </a:p>
          </p:txBody>
        </p:sp>
      </p:grpSp>
      <p:sp>
        <p:nvSpPr>
          <p:cNvPr id="8" name="TextBox 7">
            <a:extLst>
              <a:ext uri="{FF2B5EF4-FFF2-40B4-BE49-F238E27FC236}">
                <a16:creationId xmlns:a16="http://schemas.microsoft.com/office/drawing/2014/main" id="{244C9015-73D2-F3E0-6561-9BADA40DA238}"/>
              </a:ext>
            </a:extLst>
          </p:cNvPr>
          <p:cNvSpPr txBox="1"/>
          <p:nvPr/>
        </p:nvSpPr>
        <p:spPr>
          <a:xfrm>
            <a:off x="8564191" y="1178756"/>
            <a:ext cx="3101355"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the peak of hop production in Kent, thousands of people from London would travel to Maidstone to help with </a:t>
            </a:r>
          </a:p>
          <a:p>
            <a:pPr>
              <a:lnSpc>
                <a:spcPct val="150000"/>
              </a:lnSpc>
            </a:pPr>
            <a:r>
              <a:rPr lang="en-GB" sz="1400" dirty="0">
                <a:latin typeface="Linkpen 17a Print" panose="03050602060000000000" pitchFamily="66" charset="77"/>
              </a:rPr>
              <a:t>the hop harvest. </a:t>
            </a:r>
          </a:p>
        </p:txBody>
      </p:sp>
      <p:sp>
        <p:nvSpPr>
          <p:cNvPr id="2" name="TextBox 1">
            <a:extLst>
              <a:ext uri="{FF2B5EF4-FFF2-40B4-BE49-F238E27FC236}">
                <a16:creationId xmlns:a16="http://schemas.microsoft.com/office/drawing/2014/main" id="{6E3365F6-75C9-29C1-361C-453543E36A68}"/>
              </a:ext>
            </a:extLst>
          </p:cNvPr>
          <p:cNvSpPr txBox="1"/>
          <p:nvPr/>
        </p:nvSpPr>
        <p:spPr>
          <a:xfrm>
            <a:off x="8564190" y="3389063"/>
            <a:ext cx="2993825"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"hop pickers" were an important part of the community, working in the fields and contributing to the town's growing reputation as a centre for brewing. </a:t>
            </a:r>
          </a:p>
        </p:txBody>
      </p:sp>
      <p:pic>
        <p:nvPicPr>
          <p:cNvPr id="4" name="Picture 3">
            <a:extLst>
              <a:ext uri="{FF2B5EF4-FFF2-40B4-BE49-F238E27FC236}">
                <a16:creationId xmlns:a16="http://schemas.microsoft.com/office/drawing/2014/main" id="{654B51DB-E2D8-3FE1-8488-2FFAE83895F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422039687"/>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2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7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2" presetClass="entr" presetSubtype="8" fill="hold" nodeType="withEffect" p14:presetBounceEnd="50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50000">
                                          <p:cBhvr additive="base">
                                            <p:cTn id="18" dur="7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9" dur="7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2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7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2" presetClass="entr" presetSubtype="8"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700" fill="hold"/>
                                            <p:tgtEl>
                                              <p:spTgt spid="7"/>
                                            </p:tgtEl>
                                            <p:attrNameLst>
                                              <p:attrName>ppt_x</p:attrName>
                                            </p:attrNameLst>
                                          </p:cBhvr>
                                          <p:tavLst>
                                            <p:tav tm="0">
                                              <p:val>
                                                <p:strVal val="0-#ppt_w/2"/>
                                              </p:val>
                                            </p:tav>
                                            <p:tav tm="100000">
                                              <p:val>
                                                <p:strVal val="#ppt_x"/>
                                              </p:val>
                                            </p:tav>
                                          </p:tavLst>
                                        </p:anim>
                                        <p:anim calcmode="lin" valueType="num">
                                          <p:cBhvr additive="base">
                                            <p:cTn id="19" dur="7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2F14277-80A4-E4FA-E25D-864315B1426C}"/>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7BF4905B-661C-BDFE-0ACD-9CFEC99FAF6B}"/>
              </a:ext>
            </a:extLst>
          </p:cNvPr>
          <p:cNvSpPr>
            <a:spLocks noGrp="1"/>
          </p:cNvSpPr>
          <p:nvPr>
            <p:ph type="ctrTitle"/>
          </p:nvPr>
        </p:nvSpPr>
        <p:spPr>
          <a:xfrm>
            <a:off x="2025567" y="-1065581"/>
            <a:ext cx="8140861" cy="1065581"/>
          </a:xfrm>
        </p:spPr>
        <p:txBody>
          <a:bodyPr vert="horz" lIns="91440" tIns="45720" rIns="91440" bIns="45720" rtlCol="0" anchor="b">
            <a:normAutofit/>
          </a:bodyPr>
          <a:lstStyle/>
          <a:p>
            <a:r>
              <a:rPr lang="en-US" dirty="0"/>
              <a:t>Daniel Defoe</a:t>
            </a:r>
          </a:p>
        </p:txBody>
      </p:sp>
      <p:sp>
        <p:nvSpPr>
          <p:cNvPr id="11" name="TextBox 10">
            <a:extLst>
              <a:ext uri="{FF2B5EF4-FFF2-40B4-BE49-F238E27FC236}">
                <a16:creationId xmlns:a16="http://schemas.microsoft.com/office/drawing/2014/main" id="{9FDB6DDD-2A46-82B0-6248-460FF73BEE7F}"/>
              </a:ext>
            </a:extLst>
          </p:cNvPr>
          <p:cNvSpPr txBox="1"/>
          <p:nvPr/>
        </p:nvSpPr>
        <p:spPr>
          <a:xfrm>
            <a:off x="-25210" y="-102681"/>
            <a:ext cx="8686800" cy="356123"/>
          </a:xfrm>
          <a:prstGeom prst="rect">
            <a:avLst/>
          </a:prstGeom>
          <a:noFill/>
          <a:effectLst>
            <a:glow rad="1905000">
              <a:schemeClr val="tx1">
                <a:alpha val="0"/>
              </a:schemeClr>
            </a:glow>
          </a:effectLst>
        </p:spPr>
        <p:txBody>
          <a:bodyPr wrap="square">
            <a:spAutoFit/>
          </a:bodyPr>
          <a:lstStyle/>
          <a:p>
            <a:pPr>
              <a:lnSpc>
                <a:spcPts val="2420"/>
              </a:lnSpc>
            </a:pPr>
            <a:r>
              <a:rPr lang="en-GB" sz="1100" dirty="0">
                <a:effectLst>
                  <a:glow rad="208829">
                    <a:schemeClr val="bg1"/>
                  </a:glow>
                </a:effectLst>
                <a:latin typeface="Superclarendon Rg" panose="02000505080000020003" pitchFamily="2" charset="77"/>
              </a:rPr>
              <a:t>What trades were important to Maidstone before the Industrial Revolution?</a:t>
            </a:r>
          </a:p>
        </p:txBody>
      </p:sp>
      <p:grpSp>
        <p:nvGrpSpPr>
          <p:cNvPr id="12" name="Group 11" descr="A painted portrait of Daniel Defoe. He wears a large, dark, curly wig. ">
            <a:extLst>
              <a:ext uri="{FF2B5EF4-FFF2-40B4-BE49-F238E27FC236}">
                <a16:creationId xmlns:a16="http://schemas.microsoft.com/office/drawing/2014/main" id="{3D8D1CAB-BF81-5BD9-1684-B7A8936EF3B7}"/>
              </a:ext>
            </a:extLst>
          </p:cNvPr>
          <p:cNvGrpSpPr/>
          <p:nvPr/>
        </p:nvGrpSpPr>
        <p:grpSpPr>
          <a:xfrm>
            <a:off x="565250" y="433265"/>
            <a:ext cx="4850453" cy="5713520"/>
            <a:chOff x="565250" y="433265"/>
            <a:chExt cx="4850453" cy="5713520"/>
          </a:xfrm>
        </p:grpSpPr>
        <p:pic>
          <p:nvPicPr>
            <p:cNvPr id="5" name="Picture 4" descr="A portrait of a person with long curly hair&#10;&#10;Description automatically generated">
              <a:extLst>
                <a:ext uri="{FF2B5EF4-FFF2-40B4-BE49-F238E27FC236}">
                  <a16:creationId xmlns:a16="http://schemas.microsoft.com/office/drawing/2014/main" id="{76232F12-5F74-9966-95EB-2D69A8835A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250" y="508337"/>
              <a:ext cx="4715194" cy="5638448"/>
            </a:xfrm>
            <a:prstGeom prst="rect">
              <a:avLst/>
            </a:prstGeom>
            <a:ln w="19050">
              <a:solidFill>
                <a:schemeClr val="tx1"/>
              </a:solidFill>
            </a:ln>
          </p:spPr>
        </p:pic>
        <p:sp>
          <p:nvSpPr>
            <p:cNvPr id="10" name="TextBox 9">
              <a:extLst>
                <a:ext uri="{FF2B5EF4-FFF2-40B4-BE49-F238E27FC236}">
                  <a16:creationId xmlns:a16="http://schemas.microsoft.com/office/drawing/2014/main" id="{31970198-6C7F-7C26-FD84-02033FAC63DB}"/>
                </a:ext>
              </a:extLst>
            </p:cNvPr>
            <p:cNvSpPr txBox="1"/>
            <p:nvPr/>
          </p:nvSpPr>
          <p:spPr>
            <a:xfrm>
              <a:off x="3119497" y="433265"/>
              <a:ext cx="2296206" cy="230832"/>
            </a:xfrm>
            <a:prstGeom prst="rect">
              <a:avLst/>
            </a:prstGeom>
            <a:noFill/>
          </p:spPr>
          <p:txBody>
            <a:bodyPr wrap="square">
              <a:spAutoFit/>
            </a:bodyPr>
            <a:lstStyle/>
            <a:p>
              <a:pPr>
                <a:lnSpc>
                  <a:spcPct val="150000"/>
                </a:lnSpc>
              </a:pPr>
              <a:r>
                <a:rPr lang="en-GB" sz="800" dirty="0">
                  <a:solidFill>
                    <a:schemeClr val="bg1">
                      <a:lumMod val="50000"/>
                    </a:schemeClr>
                  </a:solidFill>
                  <a:latin typeface="Nunito" panose="02000503000000000000" pitchFamily="2" charset="77"/>
                </a:rPr>
                <a:t>© Public Domain from Wikimedia Commons</a:t>
              </a:r>
            </a:p>
          </p:txBody>
        </p:sp>
      </p:grpSp>
      <p:sp>
        <p:nvSpPr>
          <p:cNvPr id="8" name="TextBox 7">
            <a:extLst>
              <a:ext uri="{FF2B5EF4-FFF2-40B4-BE49-F238E27FC236}">
                <a16:creationId xmlns:a16="http://schemas.microsoft.com/office/drawing/2014/main" id="{419C7BE1-E69F-0D17-7712-F50A83136732}"/>
              </a:ext>
            </a:extLst>
          </p:cNvPr>
          <p:cNvSpPr txBox="1"/>
          <p:nvPr/>
        </p:nvSpPr>
        <p:spPr>
          <a:xfrm>
            <a:off x="5591602" y="643777"/>
            <a:ext cx="582823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start of the Industrial Revolution, the market had moved to the High Street, where it continued to be a hub of activity. </a:t>
            </a:r>
          </a:p>
        </p:txBody>
      </p:sp>
      <p:sp>
        <p:nvSpPr>
          <p:cNvPr id="2" name="TextBox 1">
            <a:extLst>
              <a:ext uri="{FF2B5EF4-FFF2-40B4-BE49-F238E27FC236}">
                <a16:creationId xmlns:a16="http://schemas.microsoft.com/office/drawing/2014/main" id="{FF94278A-39F0-632D-1C0D-2C1086818119}"/>
              </a:ext>
            </a:extLst>
          </p:cNvPr>
          <p:cNvSpPr txBox="1"/>
          <p:nvPr/>
        </p:nvSpPr>
        <p:spPr>
          <a:xfrm>
            <a:off x="5591602" y="1822160"/>
            <a:ext cx="593999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Famous writer Daniel Defoe even declared in the 1720s that Maidstone’s market was one of the best in all of England. </a:t>
            </a:r>
          </a:p>
        </p:txBody>
      </p:sp>
      <p:grpSp>
        <p:nvGrpSpPr>
          <p:cNvPr id="9" name="Group 8" descr="A piece of paper that reads&#10;'Maidstone is “a considerable town, very populous and the inhabitants generally wealthy.”&#10;&#10;“Maidstone is eminent for the plenty of provisions, and richness of lands in the country all round it, and for the best market in the county.”&#10;- Daniel Defoe'&#10;">
            <a:extLst>
              <a:ext uri="{FF2B5EF4-FFF2-40B4-BE49-F238E27FC236}">
                <a16:creationId xmlns:a16="http://schemas.microsoft.com/office/drawing/2014/main" id="{4CFAD7FB-3EA8-F665-8B3C-B58574E64C90}"/>
              </a:ext>
            </a:extLst>
          </p:cNvPr>
          <p:cNvGrpSpPr/>
          <p:nvPr/>
        </p:nvGrpSpPr>
        <p:grpSpPr>
          <a:xfrm rot="60000">
            <a:off x="5552604" y="3183423"/>
            <a:ext cx="6055923" cy="4294337"/>
            <a:chOff x="5686753" y="3000543"/>
            <a:chExt cx="6055923" cy="4294337"/>
          </a:xfrm>
        </p:grpSpPr>
        <p:pic>
          <p:nvPicPr>
            <p:cNvPr id="7" name="Picture 6" descr="A white rectangular object with black edges&#10;&#10;Description automatically generated">
              <a:extLst>
                <a:ext uri="{FF2B5EF4-FFF2-40B4-BE49-F238E27FC236}">
                  <a16:creationId xmlns:a16="http://schemas.microsoft.com/office/drawing/2014/main" id="{7ACA1863-F674-E88C-2161-93101F9B3C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86753" y="3000543"/>
              <a:ext cx="6055923" cy="4294337"/>
            </a:xfrm>
            <a:prstGeom prst="rect">
              <a:avLst/>
            </a:prstGeom>
          </p:spPr>
        </p:pic>
        <p:sp>
          <p:nvSpPr>
            <p:cNvPr id="3" name="TextBox 2">
              <a:extLst>
                <a:ext uri="{FF2B5EF4-FFF2-40B4-BE49-F238E27FC236}">
                  <a16:creationId xmlns:a16="http://schemas.microsoft.com/office/drawing/2014/main" id="{662EFC1D-6A82-5098-3744-17B0CB78DE33}"/>
                </a:ext>
              </a:extLst>
            </p:cNvPr>
            <p:cNvSpPr txBox="1"/>
            <p:nvPr/>
          </p:nvSpPr>
          <p:spPr>
            <a:xfrm>
              <a:off x="6021333" y="3327561"/>
              <a:ext cx="5370084" cy="265072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 is “a considerable town, very populous and the inhabitants generally wealthy.”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“Maidstone is eminent for the plenty of provisions, and richness of lands in the country all round it, and for the best market in the county.”</a:t>
              </a:r>
              <a:br>
                <a:rPr lang="en-GB" sz="1400" dirty="0">
                  <a:latin typeface="Linkpen 17a Print" panose="03050602060000000000" pitchFamily="66" charset="77"/>
                </a:rPr>
              </a:b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 Daniel Defoe</a:t>
              </a:r>
            </a:p>
          </p:txBody>
        </p:sp>
      </p:grpSp>
      <p:pic>
        <p:nvPicPr>
          <p:cNvPr id="4" name="Picture 3">
            <a:extLst>
              <a:ext uri="{FF2B5EF4-FFF2-40B4-BE49-F238E27FC236}">
                <a16:creationId xmlns:a16="http://schemas.microsoft.com/office/drawing/2014/main" id="{838953C3-F457-F695-25EA-2BE993037DA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90835" y="5497974"/>
            <a:ext cx="1601164" cy="1358583"/>
          </a:xfrm>
          <a:prstGeom prst="rect">
            <a:avLst/>
          </a:prstGeom>
          <a:noFill/>
        </p:spPr>
      </p:pic>
    </p:spTree>
    <p:extLst>
      <p:ext uri="{BB962C8B-B14F-4D97-AF65-F5344CB8AC3E}">
        <p14:creationId xmlns:p14="http://schemas.microsoft.com/office/powerpoint/2010/main" val="254426529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2" presetClass="entr" presetSubtype="4" fill="hold" nodeType="afterEffect" p14:presetBounceEnd="50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50000">
                                          <p:cBhvr additive="base">
                                            <p:cTn id="19" dur="7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0" dur="7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00" fill="hold"/>
                                            <p:tgtEl>
                                              <p:spTgt spid="9"/>
                                            </p:tgtEl>
                                            <p:attrNameLst>
                                              <p:attrName>ppt_x</p:attrName>
                                            </p:attrNameLst>
                                          </p:cBhvr>
                                          <p:tavLst>
                                            <p:tav tm="0">
                                              <p:val>
                                                <p:strVal val="#ppt_x"/>
                                              </p:val>
                                            </p:tav>
                                            <p:tav tm="100000">
                                              <p:val>
                                                <p:strVal val="#ppt_x"/>
                                              </p:val>
                                            </p:tav>
                                          </p:tavLst>
                                        </p:anim>
                                        <p:anim calcmode="lin" valueType="num">
                                          <p:cBhvr additive="base">
                                            <p:cTn id="20" dur="7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448</TotalTime>
  <Words>1817</Words>
  <Application>Microsoft Office PowerPoint</Application>
  <PresentationFormat>Widescreen</PresentationFormat>
  <Paragraphs>150</Paragraphs>
  <Slides>20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Calibri</vt:lpstr>
      <vt:lpstr>Aptos</vt:lpstr>
      <vt:lpstr>Superclarendon Rg</vt:lpstr>
      <vt:lpstr>Nunito</vt:lpstr>
      <vt:lpstr>Linkpen 17a Print</vt:lpstr>
      <vt:lpstr>Calibri Light</vt:lpstr>
      <vt:lpstr>Office Theme</vt:lpstr>
      <vt:lpstr>Maidstone and the Industrial Revolution</vt:lpstr>
      <vt:lpstr>How did the Industrial Revolution change Maidstone?</vt:lpstr>
      <vt:lpstr>Location</vt:lpstr>
      <vt:lpstr>Early days </vt:lpstr>
      <vt:lpstr>Clothmaking and other trades</vt:lpstr>
      <vt:lpstr>The River Medway</vt:lpstr>
      <vt:lpstr>Hops</vt:lpstr>
      <vt:lpstr>Hop Pickers</vt:lpstr>
      <vt:lpstr>Daniel Defoe</vt:lpstr>
      <vt:lpstr>The Industrial Revolution</vt:lpstr>
      <vt:lpstr>The Industrial Revolution Part 2</vt:lpstr>
      <vt:lpstr>Paper Mills</vt:lpstr>
      <vt:lpstr>James Whatman</vt:lpstr>
      <vt:lpstr>Balston’s Mills </vt:lpstr>
      <vt:lpstr>Queen Victoria</vt:lpstr>
      <vt:lpstr>Brewing Beer</vt:lpstr>
      <vt:lpstr>Transport</vt:lpstr>
      <vt:lpstr>Maidstone West Station</vt:lpstr>
      <vt:lpstr>Kent's County Town</vt:lpstr>
      <vt:lpstr>Population of Maidstone District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54</cp:revision>
  <dcterms:created xsi:type="dcterms:W3CDTF">2022-12-09T08:02:53Z</dcterms:created>
  <dcterms:modified xsi:type="dcterms:W3CDTF">2025-01-06T12:05:14Z</dcterms:modified>
</cp:coreProperties>
</file>