
<file path=[Content_Types].xml><?xml version="1.0" encoding="utf-8"?>
<Types xmlns="http://schemas.openxmlformats.org/package/2006/content-types">
  <Default Extension="emf" ContentType="image/x-emf"/>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72" r:id="rId1"/>
  </p:sldMasterIdLst>
  <p:notesMasterIdLst>
    <p:notesMasterId r:id="rId35"/>
  </p:notesMasterIdLst>
  <p:sldIdLst>
    <p:sldId id="256" r:id="rId2"/>
    <p:sldId id="259" r:id="rId3"/>
    <p:sldId id="262" r:id="rId4"/>
    <p:sldId id="263" r:id="rId5"/>
    <p:sldId id="264" r:id="rId6"/>
    <p:sldId id="265" r:id="rId7"/>
    <p:sldId id="266" r:id="rId8"/>
    <p:sldId id="267" r:id="rId9"/>
    <p:sldId id="269" r:id="rId10"/>
    <p:sldId id="268" r:id="rId11"/>
    <p:sldId id="270" r:id="rId12"/>
    <p:sldId id="271" r:id="rId13"/>
    <p:sldId id="272" r:id="rId14"/>
    <p:sldId id="273" r:id="rId15"/>
    <p:sldId id="274" r:id="rId16"/>
    <p:sldId id="275" r:id="rId17"/>
    <p:sldId id="276" r:id="rId18"/>
    <p:sldId id="277" r:id="rId19"/>
    <p:sldId id="278" r:id="rId20"/>
    <p:sldId id="279" r:id="rId21"/>
    <p:sldId id="280" r:id="rId22"/>
    <p:sldId id="281" r:id="rId23"/>
    <p:sldId id="282" r:id="rId24"/>
    <p:sldId id="283" r:id="rId25"/>
    <p:sldId id="284" r:id="rId26"/>
    <p:sldId id="285" r:id="rId27"/>
    <p:sldId id="286" r:id="rId28"/>
    <p:sldId id="287" r:id="rId29"/>
    <p:sldId id="288" r:id="rId30"/>
    <p:sldId id="289" r:id="rId31"/>
    <p:sldId id="290" r:id="rId32"/>
    <p:sldId id="291" r:id="rId33"/>
    <p:sldId id="292" r:id="rId34"/>
  </p:sldIdLst>
  <p:sldSz cx="12192000" cy="6858000"/>
  <p:notesSz cx="6858000" cy="9144000"/>
  <p:embeddedFontLst>
    <p:embeddedFont>
      <p:font typeface="Nunito" panose="00000500000000000000" pitchFamily="2" charset="0"/>
      <p:regular r:id="rId36"/>
      <p:bold r:id="rId37"/>
      <p:italic r:id="rId38"/>
      <p:boldItalic r:id="rId39"/>
    </p:embeddedFont>
    <p:embeddedFont>
      <p:font typeface="Nunito Light" panose="00000400000000000000" pitchFamily="2" charset="0"/>
      <p:regular r:id="rId40"/>
      <p:italic r:id="rId41"/>
    </p:embeddedFont>
    <p:embeddedFont>
      <p:font typeface="Superclarendon Rg" panose="02060605060000020003" pitchFamily="18" charset="0"/>
      <p:regular r:id="rId42"/>
      <p:bold r:id="rId43"/>
      <p:italic r:id="rId44"/>
      <p:boldItalic r:id="rId45"/>
    </p:embeddedFont>
  </p:embeddedFont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C5E42"/>
    <a:srgbClr val="F49734"/>
    <a:srgbClr val="B65379"/>
    <a:srgbClr val="F6A548"/>
    <a:srgbClr val="79B963"/>
    <a:srgbClr val="FAB721"/>
    <a:srgbClr val="EC5E4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9380497-8B42-40A5-BEA3-0A22A212D7B8}" v="15" dt="2025-01-06T12:19:12.3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218"/>
    <p:restoredTop sz="96327"/>
  </p:normalViewPr>
  <p:slideViewPr>
    <p:cSldViewPr snapToGrid="0">
      <p:cViewPr varScale="1">
        <p:scale>
          <a:sx n="107" d="100"/>
          <a:sy n="107" d="100"/>
        </p:scale>
        <p:origin x="1140" y="126"/>
      </p:cViewPr>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font" Target="fonts/font4.fntdata"/><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font" Target="fonts/font7.fntdata"/><Relationship Id="rId47" Type="http://schemas.openxmlformats.org/officeDocument/2006/relationships/viewProps" Target="viewProps.xml"/><Relationship Id="rId50" Type="http://schemas.microsoft.com/office/2016/11/relationships/changesInfo" Target="changesInfos/changesInfo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font" Target="fonts/font2.fntdata"/><Relationship Id="rId40" Type="http://schemas.openxmlformats.org/officeDocument/2006/relationships/font" Target="fonts/font5.fntdata"/><Relationship Id="rId45" Type="http://schemas.openxmlformats.org/officeDocument/2006/relationships/font" Target="fonts/font10.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1.fntdata"/><Relationship Id="rId49"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font" Target="fonts/font9.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43" Type="http://schemas.openxmlformats.org/officeDocument/2006/relationships/font" Target="fonts/font8.fntdata"/><Relationship Id="rId48" Type="http://schemas.openxmlformats.org/officeDocument/2006/relationships/theme" Target="theme/theme1.xml"/><Relationship Id="rId8" Type="http://schemas.openxmlformats.org/officeDocument/2006/relationships/slide" Target="slides/slide7.xml"/><Relationship Id="rId51" Type="http://schemas.microsoft.com/office/2015/10/relationships/revisionInfo" Target="revisionInfo.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font" Target="fonts/font3.fntdata"/><Relationship Id="rId4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cHarg, Catherine" userId="88b8f76c-9ae3-4745-88eb-fe0667a22af5" providerId="ADAL" clId="{D9380497-8B42-40A5-BEA3-0A22A212D7B8}"/>
    <pc:docChg chg="undo custSel modSld">
      <pc:chgData name="McHarg, Catherine" userId="88b8f76c-9ae3-4745-88eb-fe0667a22af5" providerId="ADAL" clId="{D9380497-8B42-40A5-BEA3-0A22A212D7B8}" dt="2025-01-06T12:20:15.840" v="67" actId="20577"/>
      <pc:docMkLst>
        <pc:docMk/>
      </pc:docMkLst>
      <pc:sldChg chg="modSp mod">
        <pc:chgData name="McHarg, Catherine" userId="88b8f76c-9ae3-4745-88eb-fe0667a22af5" providerId="ADAL" clId="{D9380497-8B42-40A5-BEA3-0A22A212D7B8}" dt="2025-01-06T12:07:54.455" v="3" actId="1076"/>
        <pc:sldMkLst>
          <pc:docMk/>
          <pc:sldMk cId="3893193150" sldId="263"/>
        </pc:sldMkLst>
        <pc:spChg chg="mod">
          <ac:chgData name="McHarg, Catherine" userId="88b8f76c-9ae3-4745-88eb-fe0667a22af5" providerId="ADAL" clId="{D9380497-8B42-40A5-BEA3-0A22A212D7B8}" dt="2025-01-06T12:07:43.130" v="1" actId="1076"/>
          <ac:spMkLst>
            <pc:docMk/>
            <pc:sldMk cId="3893193150" sldId="263"/>
            <ac:spMk id="3" creationId="{7D5D6D1F-3E33-D745-D4C2-82F85743EE37}"/>
          </ac:spMkLst>
        </pc:spChg>
        <pc:spChg chg="mod">
          <ac:chgData name="McHarg, Catherine" userId="88b8f76c-9ae3-4745-88eb-fe0667a22af5" providerId="ADAL" clId="{D9380497-8B42-40A5-BEA3-0A22A212D7B8}" dt="2025-01-06T12:07:49.093" v="2" actId="1076"/>
          <ac:spMkLst>
            <pc:docMk/>
            <pc:sldMk cId="3893193150" sldId="263"/>
            <ac:spMk id="4" creationId="{78B24786-2B16-4F28-9613-033620E51621}"/>
          </ac:spMkLst>
        </pc:spChg>
        <pc:spChg chg="mod">
          <ac:chgData name="McHarg, Catherine" userId="88b8f76c-9ae3-4745-88eb-fe0667a22af5" providerId="ADAL" clId="{D9380497-8B42-40A5-BEA3-0A22A212D7B8}" dt="2025-01-06T12:07:54.455" v="3" actId="1076"/>
          <ac:spMkLst>
            <pc:docMk/>
            <pc:sldMk cId="3893193150" sldId="263"/>
            <ac:spMk id="5" creationId="{2B0E8C46-CA96-7086-691B-253B52FDF614}"/>
          </ac:spMkLst>
        </pc:spChg>
      </pc:sldChg>
      <pc:sldChg chg="modSp mod">
        <pc:chgData name="McHarg, Catherine" userId="88b8f76c-9ae3-4745-88eb-fe0667a22af5" providerId="ADAL" clId="{D9380497-8B42-40A5-BEA3-0A22A212D7B8}" dt="2025-01-06T12:08:54.497" v="11" actId="1076"/>
        <pc:sldMkLst>
          <pc:docMk/>
          <pc:sldMk cId="3042256554" sldId="264"/>
        </pc:sldMkLst>
        <pc:spChg chg="mod">
          <ac:chgData name="McHarg, Catherine" userId="88b8f76c-9ae3-4745-88eb-fe0667a22af5" providerId="ADAL" clId="{D9380497-8B42-40A5-BEA3-0A22A212D7B8}" dt="2025-01-06T12:08:16.093" v="4" actId="14100"/>
          <ac:spMkLst>
            <pc:docMk/>
            <pc:sldMk cId="3042256554" sldId="264"/>
            <ac:spMk id="3" creationId="{40B9BB8E-575B-24F8-243C-45D490F38773}"/>
          </ac:spMkLst>
        </pc:spChg>
        <pc:spChg chg="mod">
          <ac:chgData name="McHarg, Catherine" userId="88b8f76c-9ae3-4745-88eb-fe0667a22af5" providerId="ADAL" clId="{D9380497-8B42-40A5-BEA3-0A22A212D7B8}" dt="2025-01-06T12:08:50.967" v="10" actId="1076"/>
          <ac:spMkLst>
            <pc:docMk/>
            <pc:sldMk cId="3042256554" sldId="264"/>
            <ac:spMk id="4" creationId="{73F2D8ED-1E75-72AE-FC99-8459BCDB5112}"/>
          </ac:spMkLst>
        </pc:spChg>
        <pc:spChg chg="mod">
          <ac:chgData name="McHarg, Catherine" userId="88b8f76c-9ae3-4745-88eb-fe0667a22af5" providerId="ADAL" clId="{D9380497-8B42-40A5-BEA3-0A22A212D7B8}" dt="2025-01-06T12:08:54.497" v="11" actId="1076"/>
          <ac:spMkLst>
            <pc:docMk/>
            <pc:sldMk cId="3042256554" sldId="264"/>
            <ac:spMk id="5" creationId="{0A65FBC9-F23C-41E5-F575-267FB2D6F09E}"/>
          </ac:spMkLst>
        </pc:spChg>
        <pc:spChg chg="mod">
          <ac:chgData name="McHarg, Catherine" userId="88b8f76c-9ae3-4745-88eb-fe0667a22af5" providerId="ADAL" clId="{D9380497-8B42-40A5-BEA3-0A22A212D7B8}" dt="2025-01-06T12:08:36.452" v="9" actId="14100"/>
          <ac:spMkLst>
            <pc:docMk/>
            <pc:sldMk cId="3042256554" sldId="264"/>
            <ac:spMk id="6" creationId="{E6920E25-1EF4-56AC-4EF0-B442C82A3856}"/>
          </ac:spMkLst>
        </pc:spChg>
      </pc:sldChg>
      <pc:sldChg chg="modSp mod">
        <pc:chgData name="McHarg, Catherine" userId="88b8f76c-9ae3-4745-88eb-fe0667a22af5" providerId="ADAL" clId="{D9380497-8B42-40A5-BEA3-0A22A212D7B8}" dt="2025-01-06T12:09:47.118" v="12" actId="14100"/>
        <pc:sldMkLst>
          <pc:docMk/>
          <pc:sldMk cId="1292883655" sldId="265"/>
        </pc:sldMkLst>
        <pc:spChg chg="mod">
          <ac:chgData name="McHarg, Catherine" userId="88b8f76c-9ae3-4745-88eb-fe0667a22af5" providerId="ADAL" clId="{D9380497-8B42-40A5-BEA3-0A22A212D7B8}" dt="2025-01-06T12:09:47.118" v="12" actId="14100"/>
          <ac:spMkLst>
            <pc:docMk/>
            <pc:sldMk cId="1292883655" sldId="265"/>
            <ac:spMk id="7" creationId="{6A48B8A0-75E3-F138-54CB-91BAFE308331}"/>
          </ac:spMkLst>
        </pc:spChg>
      </pc:sldChg>
      <pc:sldChg chg="modSp mod">
        <pc:chgData name="McHarg, Catherine" userId="88b8f76c-9ae3-4745-88eb-fe0667a22af5" providerId="ADAL" clId="{D9380497-8B42-40A5-BEA3-0A22A212D7B8}" dt="2025-01-06T12:10:23.350" v="14" actId="1076"/>
        <pc:sldMkLst>
          <pc:docMk/>
          <pc:sldMk cId="1561888641" sldId="266"/>
        </pc:sldMkLst>
        <pc:spChg chg="mod">
          <ac:chgData name="McHarg, Catherine" userId="88b8f76c-9ae3-4745-88eb-fe0667a22af5" providerId="ADAL" clId="{D9380497-8B42-40A5-BEA3-0A22A212D7B8}" dt="2025-01-06T12:10:23.350" v="14" actId="1076"/>
          <ac:spMkLst>
            <pc:docMk/>
            <pc:sldMk cId="1561888641" sldId="266"/>
            <ac:spMk id="3" creationId="{A06D712E-B941-B1C3-68F1-73BA7067050D}"/>
          </ac:spMkLst>
        </pc:spChg>
      </pc:sldChg>
      <pc:sldChg chg="modSp mod">
        <pc:chgData name="McHarg, Catherine" userId="88b8f76c-9ae3-4745-88eb-fe0667a22af5" providerId="ADAL" clId="{D9380497-8B42-40A5-BEA3-0A22A212D7B8}" dt="2025-01-06T12:12:45.009" v="25" actId="465"/>
        <pc:sldMkLst>
          <pc:docMk/>
          <pc:sldMk cId="3719448338" sldId="268"/>
        </pc:sldMkLst>
        <pc:spChg chg="mod">
          <ac:chgData name="McHarg, Catherine" userId="88b8f76c-9ae3-4745-88eb-fe0667a22af5" providerId="ADAL" clId="{D9380497-8B42-40A5-BEA3-0A22A212D7B8}" dt="2025-01-06T12:11:58.569" v="21" actId="14100"/>
          <ac:spMkLst>
            <pc:docMk/>
            <pc:sldMk cId="3719448338" sldId="268"/>
            <ac:spMk id="3" creationId="{2918623C-38B3-528D-103C-E6D8ABE90879}"/>
          </ac:spMkLst>
        </pc:spChg>
        <pc:spChg chg="mod">
          <ac:chgData name="McHarg, Catherine" userId="88b8f76c-9ae3-4745-88eb-fe0667a22af5" providerId="ADAL" clId="{D9380497-8B42-40A5-BEA3-0A22A212D7B8}" dt="2025-01-06T12:12:45.009" v="25" actId="465"/>
          <ac:spMkLst>
            <pc:docMk/>
            <pc:sldMk cId="3719448338" sldId="268"/>
            <ac:spMk id="4" creationId="{66EBACB7-5FAE-C2F3-C33F-E031EA630A49}"/>
          </ac:spMkLst>
        </pc:spChg>
        <pc:spChg chg="mod">
          <ac:chgData name="McHarg, Catherine" userId="88b8f76c-9ae3-4745-88eb-fe0667a22af5" providerId="ADAL" clId="{D9380497-8B42-40A5-BEA3-0A22A212D7B8}" dt="2025-01-06T12:12:45.009" v="25" actId="465"/>
          <ac:spMkLst>
            <pc:docMk/>
            <pc:sldMk cId="3719448338" sldId="268"/>
            <ac:spMk id="5" creationId="{EF243049-6E49-E52A-1803-5E6776A1FAB2}"/>
          </ac:spMkLst>
        </pc:spChg>
        <pc:spChg chg="mod">
          <ac:chgData name="McHarg, Catherine" userId="88b8f76c-9ae3-4745-88eb-fe0667a22af5" providerId="ADAL" clId="{D9380497-8B42-40A5-BEA3-0A22A212D7B8}" dt="2025-01-06T12:12:15.851" v="24" actId="14100"/>
          <ac:spMkLst>
            <pc:docMk/>
            <pc:sldMk cId="3719448338" sldId="268"/>
            <ac:spMk id="6" creationId="{23BB8A26-4A71-CA88-1CBD-9CA66C932404}"/>
          </ac:spMkLst>
        </pc:spChg>
      </pc:sldChg>
      <pc:sldChg chg="modSp mod">
        <pc:chgData name="McHarg, Catherine" userId="88b8f76c-9ae3-4745-88eb-fe0667a22af5" providerId="ADAL" clId="{D9380497-8B42-40A5-BEA3-0A22A212D7B8}" dt="2025-01-06T12:11:30.634" v="20" actId="1076"/>
        <pc:sldMkLst>
          <pc:docMk/>
          <pc:sldMk cId="2000864794" sldId="269"/>
        </pc:sldMkLst>
        <pc:spChg chg="mod">
          <ac:chgData name="McHarg, Catherine" userId="88b8f76c-9ae3-4745-88eb-fe0667a22af5" providerId="ADAL" clId="{D9380497-8B42-40A5-BEA3-0A22A212D7B8}" dt="2025-01-06T12:11:24.870" v="19" actId="1076"/>
          <ac:spMkLst>
            <pc:docMk/>
            <pc:sldMk cId="2000864794" sldId="269"/>
            <ac:spMk id="10" creationId="{A4484122-1D88-2B45-EA61-A33C4FBA1C0B}"/>
          </ac:spMkLst>
        </pc:spChg>
        <pc:spChg chg="mod">
          <ac:chgData name="McHarg, Catherine" userId="88b8f76c-9ae3-4745-88eb-fe0667a22af5" providerId="ADAL" clId="{D9380497-8B42-40A5-BEA3-0A22A212D7B8}" dt="2025-01-06T12:11:30.634" v="20" actId="1076"/>
          <ac:spMkLst>
            <pc:docMk/>
            <pc:sldMk cId="2000864794" sldId="269"/>
            <ac:spMk id="13" creationId="{455C4553-3A45-77BF-8D04-B03D28464526}"/>
          </ac:spMkLst>
        </pc:spChg>
        <pc:spChg chg="mod">
          <ac:chgData name="McHarg, Catherine" userId="88b8f76c-9ae3-4745-88eb-fe0667a22af5" providerId="ADAL" clId="{D9380497-8B42-40A5-BEA3-0A22A212D7B8}" dt="2025-01-06T12:10:57.368" v="15" actId="6549"/>
          <ac:spMkLst>
            <pc:docMk/>
            <pc:sldMk cId="2000864794" sldId="269"/>
            <ac:spMk id="15" creationId="{619F8D1A-CDD0-37AF-3CF6-989192B5FDD4}"/>
          </ac:spMkLst>
        </pc:spChg>
      </pc:sldChg>
      <pc:sldChg chg="modSp mod">
        <pc:chgData name="McHarg, Catherine" userId="88b8f76c-9ae3-4745-88eb-fe0667a22af5" providerId="ADAL" clId="{D9380497-8B42-40A5-BEA3-0A22A212D7B8}" dt="2025-01-06T12:13:51.767" v="33" actId="1076"/>
        <pc:sldMkLst>
          <pc:docMk/>
          <pc:sldMk cId="298773679" sldId="270"/>
        </pc:sldMkLst>
        <pc:spChg chg="mod">
          <ac:chgData name="McHarg, Catherine" userId="88b8f76c-9ae3-4745-88eb-fe0667a22af5" providerId="ADAL" clId="{D9380497-8B42-40A5-BEA3-0A22A212D7B8}" dt="2025-01-06T12:13:23.212" v="27" actId="465"/>
          <ac:spMkLst>
            <pc:docMk/>
            <pc:sldMk cId="298773679" sldId="270"/>
            <ac:spMk id="6" creationId="{4E1FB048-1A7A-AFE2-FC90-F83D1F0032AB}"/>
          </ac:spMkLst>
        </pc:spChg>
        <pc:spChg chg="mod">
          <ac:chgData name="McHarg, Catherine" userId="88b8f76c-9ae3-4745-88eb-fe0667a22af5" providerId="ADAL" clId="{D9380497-8B42-40A5-BEA3-0A22A212D7B8}" dt="2025-01-06T12:13:36.824" v="32" actId="6549"/>
          <ac:spMkLst>
            <pc:docMk/>
            <pc:sldMk cId="298773679" sldId="270"/>
            <ac:spMk id="7" creationId="{E5005BA9-58C8-09CE-7D69-981ABCD0F5B9}"/>
          </ac:spMkLst>
        </pc:spChg>
        <pc:spChg chg="mod">
          <ac:chgData name="McHarg, Catherine" userId="88b8f76c-9ae3-4745-88eb-fe0667a22af5" providerId="ADAL" clId="{D9380497-8B42-40A5-BEA3-0A22A212D7B8}" dt="2025-01-06T12:13:51.767" v="33" actId="1076"/>
          <ac:spMkLst>
            <pc:docMk/>
            <pc:sldMk cId="298773679" sldId="270"/>
            <ac:spMk id="8" creationId="{214E753B-F6C3-4832-DCF5-D3AE18D33C11}"/>
          </ac:spMkLst>
        </pc:spChg>
      </pc:sldChg>
      <pc:sldChg chg="modSp mod">
        <pc:chgData name="McHarg, Catherine" userId="88b8f76c-9ae3-4745-88eb-fe0667a22af5" providerId="ADAL" clId="{D9380497-8B42-40A5-BEA3-0A22A212D7B8}" dt="2025-01-06T12:15:27.009" v="43" actId="14100"/>
        <pc:sldMkLst>
          <pc:docMk/>
          <pc:sldMk cId="1731219001" sldId="271"/>
        </pc:sldMkLst>
        <pc:spChg chg="mod">
          <ac:chgData name="McHarg, Catherine" userId="88b8f76c-9ae3-4745-88eb-fe0667a22af5" providerId="ADAL" clId="{D9380497-8B42-40A5-BEA3-0A22A212D7B8}" dt="2025-01-06T12:14:11.834" v="34" actId="20577"/>
          <ac:spMkLst>
            <pc:docMk/>
            <pc:sldMk cId="1731219001" sldId="271"/>
            <ac:spMk id="3" creationId="{66747037-FC79-694C-F700-CF8BABB7C248}"/>
          </ac:spMkLst>
        </pc:spChg>
        <pc:spChg chg="mod">
          <ac:chgData name="McHarg, Catherine" userId="88b8f76c-9ae3-4745-88eb-fe0667a22af5" providerId="ADAL" clId="{D9380497-8B42-40A5-BEA3-0A22A212D7B8}" dt="2025-01-06T12:15:10.252" v="40" actId="14100"/>
          <ac:spMkLst>
            <pc:docMk/>
            <pc:sldMk cId="1731219001" sldId="271"/>
            <ac:spMk id="4" creationId="{9B1F420C-D83F-CFD1-82B5-0F7C2A30AB59}"/>
          </ac:spMkLst>
        </pc:spChg>
        <pc:spChg chg="mod">
          <ac:chgData name="McHarg, Catherine" userId="88b8f76c-9ae3-4745-88eb-fe0667a22af5" providerId="ADAL" clId="{D9380497-8B42-40A5-BEA3-0A22A212D7B8}" dt="2025-01-06T12:15:17.617" v="42" actId="6549"/>
          <ac:spMkLst>
            <pc:docMk/>
            <pc:sldMk cId="1731219001" sldId="271"/>
            <ac:spMk id="5" creationId="{8C7D60F6-58A8-5F74-13CD-65A24FFB475B}"/>
          </ac:spMkLst>
        </pc:spChg>
        <pc:spChg chg="mod">
          <ac:chgData name="McHarg, Catherine" userId="88b8f76c-9ae3-4745-88eb-fe0667a22af5" providerId="ADAL" clId="{D9380497-8B42-40A5-BEA3-0A22A212D7B8}" dt="2025-01-06T12:15:27.009" v="43" actId="14100"/>
          <ac:spMkLst>
            <pc:docMk/>
            <pc:sldMk cId="1731219001" sldId="271"/>
            <ac:spMk id="6" creationId="{D7583DA5-E7F3-5FAF-23F8-70B9715F8760}"/>
          </ac:spMkLst>
        </pc:spChg>
      </pc:sldChg>
      <pc:sldChg chg="modSp">
        <pc:chgData name="McHarg, Catherine" userId="88b8f76c-9ae3-4745-88eb-fe0667a22af5" providerId="ADAL" clId="{D9380497-8B42-40A5-BEA3-0A22A212D7B8}" dt="2025-01-06T12:15:46.068" v="44" actId="6549"/>
        <pc:sldMkLst>
          <pc:docMk/>
          <pc:sldMk cId="4014705012" sldId="272"/>
        </pc:sldMkLst>
        <pc:spChg chg="mod">
          <ac:chgData name="McHarg, Catherine" userId="88b8f76c-9ae3-4745-88eb-fe0667a22af5" providerId="ADAL" clId="{D9380497-8B42-40A5-BEA3-0A22A212D7B8}" dt="2025-01-06T12:15:46.068" v="44" actId="6549"/>
          <ac:spMkLst>
            <pc:docMk/>
            <pc:sldMk cId="4014705012" sldId="272"/>
            <ac:spMk id="7" creationId="{841A911B-C9BD-8715-48CD-90CAD4B2C452}"/>
          </ac:spMkLst>
        </pc:spChg>
      </pc:sldChg>
      <pc:sldChg chg="modSp mod">
        <pc:chgData name="McHarg, Catherine" userId="88b8f76c-9ae3-4745-88eb-fe0667a22af5" providerId="ADAL" clId="{D9380497-8B42-40A5-BEA3-0A22A212D7B8}" dt="2025-01-06T12:16:08.685" v="45" actId="14100"/>
        <pc:sldMkLst>
          <pc:docMk/>
          <pc:sldMk cId="1587614386" sldId="274"/>
        </pc:sldMkLst>
        <pc:spChg chg="mod">
          <ac:chgData name="McHarg, Catherine" userId="88b8f76c-9ae3-4745-88eb-fe0667a22af5" providerId="ADAL" clId="{D9380497-8B42-40A5-BEA3-0A22A212D7B8}" dt="2025-01-06T12:16:08.685" v="45" actId="14100"/>
          <ac:spMkLst>
            <pc:docMk/>
            <pc:sldMk cId="1587614386" sldId="274"/>
            <ac:spMk id="6" creationId="{DCFB5024-6639-A1EB-EB41-65B9C8D92BD1}"/>
          </ac:spMkLst>
        </pc:spChg>
      </pc:sldChg>
      <pc:sldChg chg="modSp mod">
        <pc:chgData name="McHarg, Catherine" userId="88b8f76c-9ae3-4745-88eb-fe0667a22af5" providerId="ADAL" clId="{D9380497-8B42-40A5-BEA3-0A22A212D7B8}" dt="2025-01-06T12:17:09.101" v="48" actId="1076"/>
        <pc:sldMkLst>
          <pc:docMk/>
          <pc:sldMk cId="4112558825" sldId="279"/>
        </pc:sldMkLst>
        <pc:spChg chg="mod">
          <ac:chgData name="McHarg, Catherine" userId="88b8f76c-9ae3-4745-88eb-fe0667a22af5" providerId="ADAL" clId="{D9380497-8B42-40A5-BEA3-0A22A212D7B8}" dt="2025-01-06T12:17:09.101" v="48" actId="1076"/>
          <ac:spMkLst>
            <pc:docMk/>
            <pc:sldMk cId="4112558825" sldId="279"/>
            <ac:spMk id="3" creationId="{FBE988C0-7B86-76CE-8476-88C2C5D5ADEF}"/>
          </ac:spMkLst>
        </pc:spChg>
        <pc:spChg chg="mod">
          <ac:chgData name="McHarg, Catherine" userId="88b8f76c-9ae3-4745-88eb-fe0667a22af5" providerId="ADAL" clId="{D9380497-8B42-40A5-BEA3-0A22A212D7B8}" dt="2025-01-06T12:17:00.552" v="47" actId="1076"/>
          <ac:spMkLst>
            <pc:docMk/>
            <pc:sldMk cId="4112558825" sldId="279"/>
            <ac:spMk id="4" creationId="{9699EDF6-C5AD-1FA5-1998-10DCF19735AA}"/>
          </ac:spMkLst>
        </pc:spChg>
        <pc:spChg chg="mod">
          <ac:chgData name="McHarg, Catherine" userId="88b8f76c-9ae3-4745-88eb-fe0667a22af5" providerId="ADAL" clId="{D9380497-8B42-40A5-BEA3-0A22A212D7B8}" dt="2025-01-06T12:16:56.835" v="46" actId="1076"/>
          <ac:spMkLst>
            <pc:docMk/>
            <pc:sldMk cId="4112558825" sldId="279"/>
            <ac:spMk id="10" creationId="{CEBF4BC1-BBA7-5FD4-BB85-AA35A737D7DA}"/>
          </ac:spMkLst>
        </pc:spChg>
      </pc:sldChg>
      <pc:sldChg chg="modSp mod">
        <pc:chgData name="McHarg, Catherine" userId="88b8f76c-9ae3-4745-88eb-fe0667a22af5" providerId="ADAL" clId="{D9380497-8B42-40A5-BEA3-0A22A212D7B8}" dt="2025-01-06T12:18:18.696" v="61" actId="20577"/>
        <pc:sldMkLst>
          <pc:docMk/>
          <pc:sldMk cId="3616017660" sldId="281"/>
        </pc:sldMkLst>
        <pc:spChg chg="mod">
          <ac:chgData name="McHarg, Catherine" userId="88b8f76c-9ae3-4745-88eb-fe0667a22af5" providerId="ADAL" clId="{D9380497-8B42-40A5-BEA3-0A22A212D7B8}" dt="2025-01-06T12:18:04.275" v="56" actId="20577"/>
          <ac:spMkLst>
            <pc:docMk/>
            <pc:sldMk cId="3616017660" sldId="281"/>
            <ac:spMk id="4" creationId="{EEE0BB80-90DC-64A8-9BB3-CF229DB9AD97}"/>
          </ac:spMkLst>
        </pc:spChg>
        <pc:spChg chg="mod">
          <ac:chgData name="McHarg, Catherine" userId="88b8f76c-9ae3-4745-88eb-fe0667a22af5" providerId="ADAL" clId="{D9380497-8B42-40A5-BEA3-0A22A212D7B8}" dt="2025-01-06T12:18:18.696" v="61" actId="20577"/>
          <ac:spMkLst>
            <pc:docMk/>
            <pc:sldMk cId="3616017660" sldId="281"/>
            <ac:spMk id="12" creationId="{4623AE7A-41E8-A0F4-D1B2-933087DF8C94}"/>
          </ac:spMkLst>
        </pc:spChg>
      </pc:sldChg>
      <pc:sldChg chg="modSp mod">
        <pc:chgData name="McHarg, Catherine" userId="88b8f76c-9ae3-4745-88eb-fe0667a22af5" providerId="ADAL" clId="{D9380497-8B42-40A5-BEA3-0A22A212D7B8}" dt="2025-01-06T12:19:22.137" v="64" actId="1076"/>
        <pc:sldMkLst>
          <pc:docMk/>
          <pc:sldMk cId="132522737" sldId="286"/>
        </pc:sldMkLst>
        <pc:spChg chg="mod">
          <ac:chgData name="McHarg, Catherine" userId="88b8f76c-9ae3-4745-88eb-fe0667a22af5" providerId="ADAL" clId="{D9380497-8B42-40A5-BEA3-0A22A212D7B8}" dt="2025-01-06T12:19:07.701" v="62" actId="1076"/>
          <ac:spMkLst>
            <pc:docMk/>
            <pc:sldMk cId="132522737" sldId="286"/>
            <ac:spMk id="6" creationId="{8D59DC27-EF97-CDC9-5BCF-85568D8232BA}"/>
          </ac:spMkLst>
        </pc:spChg>
        <pc:spChg chg="mod">
          <ac:chgData name="McHarg, Catherine" userId="88b8f76c-9ae3-4745-88eb-fe0667a22af5" providerId="ADAL" clId="{D9380497-8B42-40A5-BEA3-0A22A212D7B8}" dt="2025-01-06T12:19:22.137" v="64" actId="1076"/>
          <ac:spMkLst>
            <pc:docMk/>
            <pc:sldMk cId="132522737" sldId="286"/>
            <ac:spMk id="13" creationId="{19C21786-DA9F-B98C-6556-8AEE3BF2A2E9}"/>
          </ac:spMkLst>
        </pc:spChg>
      </pc:sldChg>
      <pc:sldChg chg="modSp mod">
        <pc:chgData name="McHarg, Catherine" userId="88b8f76c-9ae3-4745-88eb-fe0667a22af5" providerId="ADAL" clId="{D9380497-8B42-40A5-BEA3-0A22A212D7B8}" dt="2025-01-06T12:19:56.936" v="66" actId="1076"/>
        <pc:sldMkLst>
          <pc:docMk/>
          <pc:sldMk cId="3549290752" sldId="287"/>
        </pc:sldMkLst>
        <pc:spChg chg="mod">
          <ac:chgData name="McHarg, Catherine" userId="88b8f76c-9ae3-4745-88eb-fe0667a22af5" providerId="ADAL" clId="{D9380497-8B42-40A5-BEA3-0A22A212D7B8}" dt="2025-01-06T12:19:56.936" v="66" actId="1076"/>
          <ac:spMkLst>
            <pc:docMk/>
            <pc:sldMk cId="3549290752" sldId="287"/>
            <ac:spMk id="5" creationId="{0FC66096-A16D-6686-146B-9D4F65190D3E}"/>
          </ac:spMkLst>
        </pc:spChg>
        <pc:spChg chg="mod">
          <ac:chgData name="McHarg, Catherine" userId="88b8f76c-9ae3-4745-88eb-fe0667a22af5" providerId="ADAL" clId="{D9380497-8B42-40A5-BEA3-0A22A212D7B8}" dt="2025-01-06T12:19:48.669" v="65" actId="14100"/>
          <ac:spMkLst>
            <pc:docMk/>
            <pc:sldMk cId="3549290752" sldId="287"/>
            <ac:spMk id="6" creationId="{DBC42890-CAAD-1B7C-FE15-9ED3C84BEEB1}"/>
          </ac:spMkLst>
        </pc:spChg>
      </pc:sldChg>
      <pc:sldChg chg="modSp mod">
        <pc:chgData name="McHarg, Catherine" userId="88b8f76c-9ae3-4745-88eb-fe0667a22af5" providerId="ADAL" clId="{D9380497-8B42-40A5-BEA3-0A22A212D7B8}" dt="2025-01-06T12:20:15.840" v="67" actId="20577"/>
        <pc:sldMkLst>
          <pc:docMk/>
          <pc:sldMk cId="2060591216" sldId="288"/>
        </pc:sldMkLst>
        <pc:spChg chg="mod">
          <ac:chgData name="McHarg, Catherine" userId="88b8f76c-9ae3-4745-88eb-fe0667a22af5" providerId="ADAL" clId="{D9380497-8B42-40A5-BEA3-0A22A212D7B8}" dt="2025-01-06T12:20:15.840" v="67" actId="20577"/>
          <ac:spMkLst>
            <pc:docMk/>
            <pc:sldMk cId="2060591216" sldId="288"/>
            <ac:spMk id="10" creationId="{B04E7409-AAAF-15B6-4C0D-1533823C732C}"/>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9E35248-FE51-E54E-B3DF-A104F95077C5}" type="datetimeFigureOut">
              <a:rPr lang="en-US" smtClean="0"/>
              <a:t>1/6/2025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9A9C89F-BC79-EA45-8B75-0CCB6AC67A58}" type="slidenum">
              <a:rPr lang="en-US" smtClean="0"/>
              <a:t>‹#›</a:t>
            </a:fld>
            <a:endParaRPr lang="en-US"/>
          </a:p>
        </p:txBody>
      </p:sp>
    </p:spTree>
    <p:extLst>
      <p:ext uri="{BB962C8B-B14F-4D97-AF65-F5344CB8AC3E}">
        <p14:creationId xmlns:p14="http://schemas.microsoft.com/office/powerpoint/2010/main" val="7613716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B9A9C89F-BC79-EA45-8B75-0CCB6AC67A58}" type="slidenum">
              <a:rPr lang="en-US" smtClean="0"/>
              <a:t>1</a:t>
            </a:fld>
            <a:endParaRPr lang="en-US"/>
          </a:p>
        </p:txBody>
      </p:sp>
    </p:spTree>
    <p:extLst>
      <p:ext uri="{BB962C8B-B14F-4D97-AF65-F5344CB8AC3E}">
        <p14:creationId xmlns:p14="http://schemas.microsoft.com/office/powerpoint/2010/main" val="2088375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6749896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52018586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GB"/>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40819983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6996294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p:cNvSpPr>
            <a:spLocks noGrp="1"/>
          </p:cNvSpPr>
          <p:nvPr>
            <p:ph type="dt" sz="half" idx="10"/>
          </p:nvPr>
        </p:nvSpPr>
        <p:spPr/>
        <p:txBody>
          <a:bodyPr/>
          <a:lstStyle/>
          <a:p>
            <a:fld id="{B4554B77-1417-F34E-8223-2E34440D6935}" type="datetimeFigureOut">
              <a:rPr lang="en-US" smtClean="0"/>
              <a:t>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9339856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44024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GB"/>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7" name="Date Placeholder 6"/>
          <p:cNvSpPr>
            <a:spLocks noGrp="1"/>
          </p:cNvSpPr>
          <p:nvPr>
            <p:ph type="dt" sz="half" idx="10"/>
          </p:nvPr>
        </p:nvSpPr>
        <p:spPr/>
        <p:txBody>
          <a:bodyPr/>
          <a:lstStyle/>
          <a:p>
            <a:fld id="{B4554B77-1417-F34E-8223-2E34440D6935}" type="datetimeFigureOut">
              <a:rPr lang="en-US" smtClean="0"/>
              <a:t>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3699956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dirty="0"/>
          </a:p>
        </p:txBody>
      </p:sp>
      <p:sp>
        <p:nvSpPr>
          <p:cNvPr id="3" name="Date Placeholder 2"/>
          <p:cNvSpPr>
            <a:spLocks noGrp="1"/>
          </p:cNvSpPr>
          <p:nvPr>
            <p:ph type="dt" sz="half" idx="10"/>
          </p:nvPr>
        </p:nvSpPr>
        <p:spPr/>
        <p:txBody>
          <a:bodyPr/>
          <a:lstStyle/>
          <a:p>
            <a:fld id="{B4554B77-1417-F34E-8223-2E34440D6935}" type="datetimeFigureOut">
              <a:rPr lang="en-US" smtClean="0"/>
              <a:t>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2473350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4554B77-1417-F34E-8223-2E34440D6935}" type="datetimeFigureOut">
              <a:rPr lang="en-US" smtClean="0"/>
              <a:t>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23762514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319629223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GB"/>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p:cNvSpPr>
            <a:spLocks noGrp="1"/>
          </p:cNvSpPr>
          <p:nvPr>
            <p:ph type="dt" sz="half" idx="10"/>
          </p:nvPr>
        </p:nvSpPr>
        <p:spPr/>
        <p:txBody>
          <a:bodyPr/>
          <a:lstStyle/>
          <a:p>
            <a:fld id="{B4554B77-1417-F34E-8223-2E34440D6935}" type="datetimeFigureOut">
              <a:rPr lang="en-US" smtClean="0"/>
              <a:t>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EA726D6E-BDE2-E042-A1D4-D595B0BBF309}" type="slidenum">
              <a:rPr lang="en-US" smtClean="0"/>
              <a:t>‹#›</a:t>
            </a:fld>
            <a:endParaRPr lang="en-US"/>
          </a:p>
        </p:txBody>
      </p:sp>
    </p:spTree>
    <p:extLst>
      <p:ext uri="{BB962C8B-B14F-4D97-AF65-F5344CB8AC3E}">
        <p14:creationId xmlns:p14="http://schemas.microsoft.com/office/powerpoint/2010/main" val="133903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4554B77-1417-F34E-8223-2E34440D6935}" type="datetimeFigureOut">
              <a:rPr lang="en-US" smtClean="0"/>
              <a:t>1/6/2025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726D6E-BDE2-E042-A1D4-D595B0BBF309}" type="slidenum">
              <a:rPr lang="en-US" smtClean="0"/>
              <a:t>‹#›</a:t>
            </a:fld>
            <a:endParaRPr lang="en-US"/>
          </a:p>
        </p:txBody>
      </p:sp>
    </p:spTree>
    <p:extLst>
      <p:ext uri="{BB962C8B-B14F-4D97-AF65-F5344CB8AC3E}">
        <p14:creationId xmlns:p14="http://schemas.microsoft.com/office/powerpoint/2010/main" val="2710715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5.png"/><Relationship Id="rId4" Type="http://schemas.openxmlformats.org/officeDocument/2006/relationships/image" Target="../media/image24.png"/></Relationships>
</file>

<file path=ppt/slides/_rels/slide1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29.jpeg"/></Relationships>
</file>

<file path=ppt/slides/_rels/slide13.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2.jpeg"/></Relationships>
</file>

<file path=ppt/slides/_rels/slide15.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34.png"/></Relationships>
</file>

<file path=ppt/slides/_rels/slide1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37.png"/><Relationship Id="rId4" Type="http://schemas.openxmlformats.org/officeDocument/2006/relationships/image" Target="../media/image36.png"/></Relationships>
</file>

<file path=ppt/slides/_rels/slide17.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39.png"/></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1.png"/></Relationships>
</file>

<file path=ppt/slides/_rels/slide19.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45.jpg"/></Relationships>
</file>

<file path=ppt/slides/_rels/slide2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48.png"/><Relationship Id="rId4" Type="http://schemas.openxmlformats.org/officeDocument/2006/relationships/image" Target="../media/image47.png"/></Relationships>
</file>

<file path=ppt/slides/_rels/slide23.xml.rels><?xml version="1.0" encoding="UTF-8" standalone="yes"?>
<Relationships xmlns="http://schemas.openxmlformats.org/package/2006/relationships"><Relationship Id="rId3" Type="http://schemas.openxmlformats.org/officeDocument/2006/relationships/image" Target="../media/image49.emf"/><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4.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8.png"/></Relationships>
</file>

<file path=ppt/slides/_rels/slide25.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55.png"/></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59.png"/><Relationship Id="rId5" Type="http://schemas.openxmlformats.org/officeDocument/2006/relationships/image" Target="../media/image5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1.jpeg"/><Relationship Id="rId5" Type="http://schemas.openxmlformats.org/officeDocument/2006/relationships/image" Target="../media/image8.png"/><Relationship Id="rId4" Type="http://schemas.openxmlformats.org/officeDocument/2006/relationships/image" Target="../media/image59.png"/></Relationships>
</file>

<file path=ppt/slides/_rels/slide28.xml.rels><?xml version="1.0" encoding="UTF-8" standalone="yes"?>
<Relationships xmlns="http://schemas.openxmlformats.org/package/2006/relationships"><Relationship Id="rId3" Type="http://schemas.openxmlformats.org/officeDocument/2006/relationships/image" Target="../media/image62.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65.png"/><Relationship Id="rId5" Type="http://schemas.openxmlformats.org/officeDocument/2006/relationships/image" Target="../media/image64.jpeg"/><Relationship Id="rId4" Type="http://schemas.openxmlformats.org/officeDocument/2006/relationships/image" Target="../media/image63.png"/></Relationships>
</file>

<file path=ppt/slides/_rels/slide29.xml.rels><?xml version="1.0" encoding="UTF-8" standalone="yes"?>
<Relationships xmlns="http://schemas.openxmlformats.org/package/2006/relationships"><Relationship Id="rId3" Type="http://schemas.openxmlformats.org/officeDocument/2006/relationships/image" Target="../media/image66.jp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67.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8.png"/><Relationship Id="rId4" Type="http://schemas.openxmlformats.org/officeDocument/2006/relationships/image" Target="../media/image69.png"/></Relationships>
</file>

<file path=ppt/slides/_rels/slide31.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51.png"/><Relationship Id="rId4" Type="http://schemas.openxmlformats.org/officeDocument/2006/relationships/image" Target="../media/image50.png"/></Relationships>
</file>

<file path=ppt/slides/_rels/slide32.xml.rels><?xml version="1.0" encoding="UTF-8" standalone="yes"?>
<Relationships xmlns="http://schemas.openxmlformats.org/package/2006/relationships"><Relationship Id="rId3" Type="http://schemas.openxmlformats.org/officeDocument/2006/relationships/image" Target="../media/image71.jpe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4.png"/><Relationship Id="rId5" Type="http://schemas.openxmlformats.org/officeDocument/2006/relationships/image" Target="../media/image73.png"/><Relationship Id="rId4" Type="http://schemas.openxmlformats.org/officeDocument/2006/relationships/image" Target="../media/image72.png"/></Relationships>
</file>

<file path=ppt/slides/_rels/slide3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75.png"/><Relationship Id="rId7" Type="http://schemas.openxmlformats.org/officeDocument/2006/relationships/image" Target="../media/image79.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78.png"/><Relationship Id="rId5" Type="http://schemas.openxmlformats.org/officeDocument/2006/relationships/image" Target="../media/image77.png"/><Relationship Id="rId4" Type="http://schemas.openxmlformats.org/officeDocument/2006/relationships/image" Target="../media/image76.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1.jpe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12.jpeg"/></Relationships>
</file>

<file path=ppt/slides/_rels/slide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image" Target="../media/image13.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6.jpeg"/><Relationship Id="rId5" Type="http://schemas.openxmlformats.org/officeDocument/2006/relationships/image" Target="../media/image15.png"/><Relationship Id="rId4" Type="http://schemas.openxmlformats.org/officeDocument/2006/relationships/image" Target="../media/image14.png"/></Relationships>
</file>

<file path=ppt/slides/_rels/slide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19.png"/><Relationship Id="rId4" Type="http://schemas.openxmlformats.org/officeDocument/2006/relationships/image" Target="../media/image18.png"/></Relationships>
</file>

<file path=ppt/slides/_rels/slide9.xml.rels><?xml version="1.0" encoding="UTF-8" standalone="yes"?>
<Relationships xmlns="http://schemas.openxmlformats.org/package/2006/relationships"><Relationship Id="rId3" Type="http://schemas.openxmlformats.org/officeDocument/2006/relationships/image" Target="../media/image20.png"/><Relationship Id="rId7"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AFDED8F-9DA2-3F58-6A14-31A3BC3553C4}"/>
              </a:ext>
            </a:extLst>
          </p:cNvPr>
          <p:cNvSpPr>
            <a:spLocks noGrp="1"/>
          </p:cNvSpPr>
          <p:nvPr>
            <p:ph type="ctrTitle"/>
          </p:nvPr>
        </p:nvSpPr>
        <p:spPr>
          <a:xfrm>
            <a:off x="1524000" y="-2387600"/>
            <a:ext cx="9144000" cy="2387600"/>
          </a:xfrm>
        </p:spPr>
        <p:txBody>
          <a:bodyPr vert="horz" lIns="91440" tIns="45720" rIns="91440" bIns="45720" rtlCol="0" anchor="b">
            <a:normAutofit/>
          </a:bodyPr>
          <a:lstStyle/>
          <a:p>
            <a:r>
              <a:rPr lang="en-US" dirty="0"/>
              <a:t>Wartime Maidstone</a:t>
            </a:r>
          </a:p>
        </p:txBody>
      </p:sp>
      <p:sp>
        <p:nvSpPr>
          <p:cNvPr id="4" name="TextBox 3">
            <a:extLst>
              <a:ext uri="{FF2B5EF4-FFF2-40B4-BE49-F238E27FC236}">
                <a16:creationId xmlns:a16="http://schemas.microsoft.com/office/drawing/2014/main" id="{FA5BD8B5-5874-4293-E08C-C99A94CAA81F}"/>
              </a:ext>
            </a:extLst>
          </p:cNvPr>
          <p:cNvSpPr txBox="1"/>
          <p:nvPr/>
        </p:nvSpPr>
        <p:spPr>
          <a:xfrm>
            <a:off x="1300714" y="79167"/>
            <a:ext cx="9590567" cy="938719"/>
          </a:xfrm>
          <a:prstGeom prst="rect">
            <a:avLst/>
          </a:prstGeom>
          <a:noFill/>
        </p:spPr>
        <p:txBody>
          <a:bodyPr wrap="square">
            <a:spAutoFit/>
          </a:bodyPr>
          <a:lstStyle/>
          <a:p>
            <a:pPr algn="ctr"/>
            <a:r>
              <a:rPr lang="en-GB" sz="2750" dirty="0">
                <a:solidFill>
                  <a:schemeClr val="bg1"/>
                </a:solidFill>
                <a:effectLst>
                  <a:glow rad="119471">
                    <a:schemeClr val="tx1">
                      <a:alpha val="41784"/>
                    </a:schemeClr>
                  </a:glow>
                </a:effectLst>
                <a:latin typeface="Superclarendon Rg" panose="02000505080000020003" pitchFamily="2" charset="77"/>
              </a:rPr>
              <a:t>What was life like for people </a:t>
            </a:r>
          </a:p>
          <a:p>
            <a:pPr algn="ctr"/>
            <a:r>
              <a:rPr lang="en-GB" sz="2750" dirty="0">
                <a:solidFill>
                  <a:schemeClr val="bg1"/>
                </a:solidFill>
                <a:effectLst>
                  <a:glow rad="119471">
                    <a:schemeClr val="tx1">
                      <a:alpha val="41784"/>
                    </a:schemeClr>
                  </a:glow>
                </a:effectLst>
                <a:latin typeface="Superclarendon Rg" panose="02000505080000020003" pitchFamily="2" charset="77"/>
              </a:rPr>
              <a:t>from Maidstone during the wars?</a:t>
            </a:r>
          </a:p>
        </p:txBody>
      </p:sp>
      <p:pic>
        <p:nvPicPr>
          <p:cNvPr id="9" name="Picture 8" descr="Wartime Maidstone">
            <a:extLst>
              <a:ext uri="{FF2B5EF4-FFF2-40B4-BE49-F238E27FC236}">
                <a16:creationId xmlns:a16="http://schemas.microsoft.com/office/drawing/2014/main" id="{010DC867-87C8-E427-DD50-9C1E5568531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 y="1441"/>
            <a:ext cx="12191999" cy="6856558"/>
          </a:xfrm>
          <a:prstGeom prst="rect">
            <a:avLst/>
          </a:prstGeom>
        </p:spPr>
      </p:pic>
      <p:pic>
        <p:nvPicPr>
          <p:cNvPr id="2" name="Picture 1">
            <a:extLst>
              <a:ext uri="{FF2B5EF4-FFF2-40B4-BE49-F238E27FC236}">
                <a16:creationId xmlns:a16="http://schemas.microsoft.com/office/drawing/2014/main" id="{4D44C2D9-BF24-C287-69A3-9644F139F1C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9505887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DFF615E-5514-65EE-135D-394A6AB09EDB}"/>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9519FEC8-30F1-6300-4C69-0FEFA217280A}"/>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Back Home</a:t>
            </a:r>
          </a:p>
        </p:txBody>
      </p:sp>
      <p:sp>
        <p:nvSpPr>
          <p:cNvPr id="10" name="TextBox 9">
            <a:extLst>
              <a:ext uri="{FF2B5EF4-FFF2-40B4-BE49-F238E27FC236}">
                <a16:creationId xmlns:a16="http://schemas.microsoft.com/office/drawing/2014/main" id="{863F610A-A9F1-2111-8BCB-A78FB6AEFC20}"/>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2" name="Title 1">
            <a:extLst>
              <a:ext uri="{FF2B5EF4-FFF2-40B4-BE49-F238E27FC236}">
                <a16:creationId xmlns:a16="http://schemas.microsoft.com/office/drawing/2014/main" id="{703F1A4E-64C5-0BB2-5A91-096D9CA08A17}"/>
              </a:ext>
            </a:extLst>
          </p:cNvPr>
          <p:cNvSpPr txBox="1">
            <a:spLocks/>
          </p:cNvSpPr>
          <p:nvPr/>
        </p:nvSpPr>
        <p:spPr>
          <a:xfrm>
            <a:off x="682651" y="831716"/>
            <a:ext cx="86709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Back Home</a:t>
            </a:r>
          </a:p>
        </p:txBody>
      </p:sp>
      <p:sp>
        <p:nvSpPr>
          <p:cNvPr id="3" name="TextBox 2">
            <a:extLst>
              <a:ext uri="{FF2B5EF4-FFF2-40B4-BE49-F238E27FC236}">
                <a16:creationId xmlns:a16="http://schemas.microsoft.com/office/drawing/2014/main" id="{2918623C-38B3-528D-103C-E6D8ABE90879}"/>
              </a:ext>
            </a:extLst>
          </p:cNvPr>
          <p:cNvSpPr txBox="1"/>
          <p:nvPr/>
        </p:nvSpPr>
        <p:spPr>
          <a:xfrm>
            <a:off x="682654" y="1764790"/>
            <a:ext cx="691941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Whilst the men fought, the women of Maidstone stepped up and took on important roles to support the war effort at home. </a:t>
            </a:r>
          </a:p>
        </p:txBody>
      </p:sp>
      <p:sp>
        <p:nvSpPr>
          <p:cNvPr id="4" name="TextBox 3">
            <a:extLst>
              <a:ext uri="{FF2B5EF4-FFF2-40B4-BE49-F238E27FC236}">
                <a16:creationId xmlns:a16="http://schemas.microsoft.com/office/drawing/2014/main" id="{66EBACB7-5FAE-C2F3-C33F-E031EA630A49}"/>
              </a:ext>
            </a:extLst>
          </p:cNvPr>
          <p:cNvSpPr txBox="1"/>
          <p:nvPr/>
        </p:nvSpPr>
        <p:spPr>
          <a:xfrm>
            <a:off x="682653" y="2928429"/>
            <a:ext cx="6725657"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They worked as nurses and in local factories, producing ammunition, weapons, and other supplies needed by the soldiers. </a:t>
            </a:r>
          </a:p>
        </p:txBody>
      </p:sp>
      <p:sp>
        <p:nvSpPr>
          <p:cNvPr id="5" name="TextBox 4">
            <a:extLst>
              <a:ext uri="{FF2B5EF4-FFF2-40B4-BE49-F238E27FC236}">
                <a16:creationId xmlns:a16="http://schemas.microsoft.com/office/drawing/2014/main" id="{EF243049-6E49-E52A-1803-5E6776A1FAB2}"/>
              </a:ext>
            </a:extLst>
          </p:cNvPr>
          <p:cNvSpPr txBox="1"/>
          <p:nvPr/>
        </p:nvSpPr>
        <p:spPr>
          <a:xfrm>
            <a:off x="682652" y="4085143"/>
            <a:ext cx="6725657" cy="40280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Women also took on jobs traditionally held by men, such as driving buses. </a:t>
            </a:r>
          </a:p>
        </p:txBody>
      </p:sp>
      <p:sp>
        <p:nvSpPr>
          <p:cNvPr id="6" name="TextBox 5">
            <a:extLst>
              <a:ext uri="{FF2B5EF4-FFF2-40B4-BE49-F238E27FC236}">
                <a16:creationId xmlns:a16="http://schemas.microsoft.com/office/drawing/2014/main" id="{23BB8A26-4A71-CA88-1CBD-9CA66C932404}"/>
              </a:ext>
            </a:extLst>
          </p:cNvPr>
          <p:cNvSpPr txBox="1"/>
          <p:nvPr/>
        </p:nvSpPr>
        <p:spPr>
          <a:xfrm>
            <a:off x="682652" y="4895608"/>
            <a:ext cx="6725658"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Their hard work and determination helped keep the country running smoothly during the challenging times of war.</a:t>
            </a:r>
          </a:p>
        </p:txBody>
      </p:sp>
      <p:pic>
        <p:nvPicPr>
          <p:cNvPr id="7" name="Picture 6" descr="An illustration of a dark haired woman wearing a blue jumpsuit, she also wears a hairnet. ">
            <a:extLst>
              <a:ext uri="{FF2B5EF4-FFF2-40B4-BE49-F238E27FC236}">
                <a16:creationId xmlns:a16="http://schemas.microsoft.com/office/drawing/2014/main" id="{41564BC9-0994-E1BD-B446-D162DCA6936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768654" y="1559527"/>
            <a:ext cx="1522054" cy="4452990"/>
          </a:xfrm>
          <a:prstGeom prst="rect">
            <a:avLst/>
          </a:prstGeom>
        </p:spPr>
      </p:pic>
      <p:pic>
        <p:nvPicPr>
          <p:cNvPr id="9" name="Picture 8" descr="An illustration of a woman wearing a light blue jumpsuit and a red bandana. ">
            <a:extLst>
              <a:ext uri="{FF2B5EF4-FFF2-40B4-BE49-F238E27FC236}">
                <a16:creationId xmlns:a16="http://schemas.microsoft.com/office/drawing/2014/main" id="{10F1CE99-30F1-BEDA-3371-2521819BFD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9071924" y="2241879"/>
            <a:ext cx="1200290" cy="3662124"/>
          </a:xfrm>
          <a:prstGeom prst="rect">
            <a:avLst/>
          </a:prstGeom>
        </p:spPr>
      </p:pic>
      <p:pic>
        <p:nvPicPr>
          <p:cNvPr id="11" name="Picture 10" descr="An illustration of a dark haired woman wearing brown jumpsuit, goggles and hat. She holds a dirty cloth. ">
            <a:extLst>
              <a:ext uri="{FF2B5EF4-FFF2-40B4-BE49-F238E27FC236}">
                <a16:creationId xmlns:a16="http://schemas.microsoft.com/office/drawing/2014/main" id="{1A2948ED-6C5C-CAD4-1607-42268B46DBF7}"/>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flipH="1">
            <a:off x="9966701" y="1545611"/>
            <a:ext cx="1482153" cy="4317196"/>
          </a:xfrm>
          <a:prstGeom prst="rect">
            <a:avLst/>
          </a:prstGeom>
        </p:spPr>
      </p:pic>
      <p:pic>
        <p:nvPicPr>
          <p:cNvPr id="12" name="Picture 11">
            <a:extLst>
              <a:ext uri="{FF2B5EF4-FFF2-40B4-BE49-F238E27FC236}">
                <a16:creationId xmlns:a16="http://schemas.microsoft.com/office/drawing/2014/main" id="{67D92389-89D9-D67A-6792-90A8B516211D}"/>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71944833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14:bounceEnd="50000">
                                          <p:cBhvr additive="base">
                                            <p:cTn id="11" dur="600" fill="hold"/>
                                            <p:tgtEl>
                                              <p:spTgt spid="9"/>
                                            </p:tgtEl>
                                            <p:attrNameLst>
                                              <p:attrName>ppt_x</p:attrName>
                                            </p:attrNameLst>
                                          </p:cBhvr>
                                          <p:tavLst>
                                            <p:tav tm="0">
                                              <p:val>
                                                <p:strVal val="#ppt_x"/>
                                              </p:val>
                                            </p:tav>
                                            <p:tav tm="100000">
                                              <p:val>
                                                <p:strVal val="#ppt_x"/>
                                              </p:val>
                                            </p:tav>
                                          </p:tavLst>
                                        </p:anim>
                                        <p:anim calcmode="lin" valueType="num" p14:bounceEnd="50000">
                                          <p:cBhvr additive="base">
                                            <p:cTn id="12" dur="6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14:presetBounceEnd="50000">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14:bounceEnd="50000">
                                          <p:cBhvr additive="base">
                                            <p:cTn id="15" dur="6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16" dur="6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6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6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26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600" fill="hold"/>
                                            <p:tgtEl>
                                              <p:spTgt spid="9"/>
                                            </p:tgtEl>
                                            <p:attrNameLst>
                                              <p:attrName>ppt_x</p:attrName>
                                            </p:attrNameLst>
                                          </p:cBhvr>
                                          <p:tavLst>
                                            <p:tav tm="0">
                                              <p:val>
                                                <p:strVal val="#ppt_x"/>
                                              </p:val>
                                            </p:tav>
                                            <p:tav tm="100000">
                                              <p:val>
                                                <p:strVal val="#ppt_x"/>
                                              </p:val>
                                            </p:tav>
                                          </p:tavLst>
                                        </p:anim>
                                        <p:anim calcmode="lin" valueType="num">
                                          <p:cBhvr additive="base">
                                            <p:cTn id="12" dur="600" fill="hold"/>
                                            <p:tgtEl>
                                              <p:spTgt spid="9"/>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additive="base">
                                            <p:cTn id="15" dur="600" fill="hold"/>
                                            <p:tgtEl>
                                              <p:spTgt spid="11"/>
                                            </p:tgtEl>
                                            <p:attrNameLst>
                                              <p:attrName>ppt_x</p:attrName>
                                            </p:attrNameLst>
                                          </p:cBhvr>
                                          <p:tavLst>
                                            <p:tav tm="0">
                                              <p:val>
                                                <p:strVal val="#ppt_x"/>
                                              </p:val>
                                            </p:tav>
                                            <p:tav tm="100000">
                                              <p:val>
                                                <p:strVal val="#ppt_x"/>
                                              </p:val>
                                            </p:tav>
                                          </p:tavLst>
                                        </p:anim>
                                        <p:anim calcmode="lin" valueType="num">
                                          <p:cBhvr additive="base">
                                            <p:cTn id="16" dur="600" fill="hold"/>
                                            <p:tgtEl>
                                              <p:spTgt spid="11"/>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600" fill="hold"/>
                                            <p:tgtEl>
                                              <p:spTgt spid="7"/>
                                            </p:tgtEl>
                                            <p:attrNameLst>
                                              <p:attrName>ppt_x</p:attrName>
                                            </p:attrNameLst>
                                          </p:cBhvr>
                                          <p:tavLst>
                                            <p:tav tm="0">
                                              <p:val>
                                                <p:strVal val="#ppt_x"/>
                                              </p:val>
                                            </p:tav>
                                            <p:tav tm="100000">
                                              <p:val>
                                                <p:strVal val="#ppt_x"/>
                                              </p:val>
                                            </p:tav>
                                          </p:tavLst>
                                        </p:anim>
                                        <p:anim calcmode="lin" valueType="num">
                                          <p:cBhvr additive="base">
                                            <p:cTn id="20" dur="6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1100"/>
                                </p:stCondLst>
                                <p:childTnLst>
                                  <p:par>
                                    <p:cTn id="22" presetID="10" presetClass="entr" presetSubtype="0"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500"/>
                                            <p:tgtEl>
                                              <p:spTgt spid="3"/>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500"/>
                                            <p:tgtEl>
                                              <p:spTgt spid="4"/>
                                            </p:tgtEl>
                                          </p:cBhvr>
                                        </p:animEffect>
                                      </p:childTnLst>
                                    </p:cTn>
                                  </p:par>
                                </p:childTnLst>
                              </p:cTn>
                            </p:par>
                            <p:par>
                              <p:cTn id="29" fill="hold">
                                <p:stCondLst>
                                  <p:cond delay="21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26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13F29917-EC0C-B213-32FE-99265A99FF71}"/>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DE7C02E5-A67F-1653-4F1A-863BF8C2FE23}"/>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Tilling-Stevens</a:t>
            </a:r>
          </a:p>
        </p:txBody>
      </p:sp>
      <p:sp>
        <p:nvSpPr>
          <p:cNvPr id="2" name="TextBox 1">
            <a:extLst>
              <a:ext uri="{FF2B5EF4-FFF2-40B4-BE49-F238E27FC236}">
                <a16:creationId xmlns:a16="http://schemas.microsoft.com/office/drawing/2014/main" id="{9794A004-C55B-CA51-A526-00A9FB138C5D}"/>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grpSp>
        <p:nvGrpSpPr>
          <p:cNvPr id="9" name="Group 8" descr="A modern day colour photograph of a green and red truck. ">
            <a:extLst>
              <a:ext uri="{FF2B5EF4-FFF2-40B4-BE49-F238E27FC236}">
                <a16:creationId xmlns:a16="http://schemas.microsoft.com/office/drawing/2014/main" id="{C2C5C441-3BA5-524B-2335-254679F98B6E}"/>
              </a:ext>
            </a:extLst>
          </p:cNvPr>
          <p:cNvGrpSpPr/>
          <p:nvPr/>
        </p:nvGrpSpPr>
        <p:grpSpPr>
          <a:xfrm>
            <a:off x="596244" y="1084025"/>
            <a:ext cx="5936531" cy="4483518"/>
            <a:chOff x="5413341" y="758734"/>
            <a:chExt cx="5936531" cy="4483518"/>
          </a:xfrm>
        </p:grpSpPr>
        <p:pic>
          <p:nvPicPr>
            <p:cNvPr id="3" name="Picture 2" descr="A green truck parked on grass&#10;&#10;Description automatically generated">
              <a:extLst>
                <a:ext uri="{FF2B5EF4-FFF2-40B4-BE49-F238E27FC236}">
                  <a16:creationId xmlns:a16="http://schemas.microsoft.com/office/drawing/2014/main" id="{406CAAC5-B004-5EDD-D51D-5E19B1F0F6F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467546" y="758734"/>
              <a:ext cx="5882326" cy="4483518"/>
            </a:xfrm>
            <a:prstGeom prst="rect">
              <a:avLst/>
            </a:prstGeom>
            <a:ln w="19050">
              <a:solidFill>
                <a:schemeClr val="tx1"/>
              </a:solidFill>
            </a:ln>
          </p:spPr>
        </p:pic>
        <p:sp>
          <p:nvSpPr>
            <p:cNvPr id="4" name="TextBox 3">
              <a:extLst>
                <a:ext uri="{FF2B5EF4-FFF2-40B4-BE49-F238E27FC236}">
                  <a16:creationId xmlns:a16="http://schemas.microsoft.com/office/drawing/2014/main" id="{2F531FB1-599F-3075-72C2-4E4E7DE3C327}"/>
                </a:ext>
              </a:extLst>
            </p:cNvPr>
            <p:cNvSpPr txBox="1"/>
            <p:nvPr/>
          </p:nvSpPr>
          <p:spPr>
            <a:xfrm>
              <a:off x="5413341" y="5026808"/>
              <a:ext cx="2612012" cy="215444"/>
            </a:xfrm>
            <a:prstGeom prst="rect">
              <a:avLst/>
            </a:prstGeom>
            <a:noFill/>
          </p:spPr>
          <p:txBody>
            <a:bodyPr wrap="square">
              <a:spAutoFit/>
            </a:bodyPr>
            <a:lstStyle/>
            <a:p>
              <a:r>
                <a:rPr lang="en-GB" sz="800" dirty="0">
                  <a:solidFill>
                    <a:schemeClr val="bg1">
                      <a:lumMod val="85000"/>
                    </a:schemeClr>
                  </a:solidFill>
                  <a:latin typeface="Nunito" panose="02000503000000000000" pitchFamily="2" charset="77"/>
                </a:rPr>
                <a:t>© Public Domain from Wikimedia Commons</a:t>
              </a:r>
            </a:p>
          </p:txBody>
        </p:sp>
      </p:grpSp>
      <p:pic>
        <p:nvPicPr>
          <p:cNvPr id="12" name="Picture 11" descr="An illustration of a jar of strawberry jam&#10;">
            <a:extLst>
              <a:ext uri="{FF2B5EF4-FFF2-40B4-BE49-F238E27FC236}">
                <a16:creationId xmlns:a16="http://schemas.microsoft.com/office/drawing/2014/main" id="{CCFB45F4-86FB-EDFC-4637-94DAEAA7418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390414">
            <a:off x="5493326" y="4856189"/>
            <a:ext cx="1205349" cy="1422707"/>
          </a:xfrm>
          <a:prstGeom prst="rect">
            <a:avLst/>
          </a:prstGeom>
        </p:spPr>
      </p:pic>
      <p:sp>
        <p:nvSpPr>
          <p:cNvPr id="5" name="TextBox 4">
            <a:extLst>
              <a:ext uri="{FF2B5EF4-FFF2-40B4-BE49-F238E27FC236}">
                <a16:creationId xmlns:a16="http://schemas.microsoft.com/office/drawing/2014/main" id="{B07A96D2-C26C-1186-D843-4694A04BFC39}"/>
              </a:ext>
            </a:extLst>
          </p:cNvPr>
          <p:cNvSpPr txBox="1"/>
          <p:nvPr/>
        </p:nvSpPr>
        <p:spPr>
          <a:xfrm>
            <a:off x="6848883" y="712340"/>
            <a:ext cx="440183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One significant factory was Tilling-Stevens, located in the heart of Maidstone. </a:t>
            </a:r>
          </a:p>
        </p:txBody>
      </p:sp>
      <p:sp>
        <p:nvSpPr>
          <p:cNvPr id="6" name="TextBox 5">
            <a:extLst>
              <a:ext uri="{FF2B5EF4-FFF2-40B4-BE49-F238E27FC236}">
                <a16:creationId xmlns:a16="http://schemas.microsoft.com/office/drawing/2014/main" id="{4E1FB048-1A7A-AFE2-FC90-F83D1F0032AB}"/>
              </a:ext>
            </a:extLst>
          </p:cNvPr>
          <p:cNvSpPr txBox="1"/>
          <p:nvPr/>
        </p:nvSpPr>
        <p:spPr>
          <a:xfrm>
            <a:off x="6848883" y="1861180"/>
            <a:ext cx="440183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Before the war, this factory produced vehicles, but it was adapted to create military vehicles and munitions. </a:t>
            </a:r>
          </a:p>
        </p:txBody>
      </p:sp>
      <p:sp>
        <p:nvSpPr>
          <p:cNvPr id="7" name="TextBox 6">
            <a:extLst>
              <a:ext uri="{FF2B5EF4-FFF2-40B4-BE49-F238E27FC236}">
                <a16:creationId xmlns:a16="http://schemas.microsoft.com/office/drawing/2014/main" id="{E5005BA9-58C8-09CE-7D69-981ABCD0F5B9}"/>
              </a:ext>
            </a:extLst>
          </p:cNvPr>
          <p:cNvSpPr txBox="1"/>
          <p:nvPr/>
        </p:nvSpPr>
        <p:spPr>
          <a:xfrm>
            <a:off x="6824568" y="3010020"/>
            <a:ext cx="4691406"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town’s contribution didn’t stop there. In 1917, a local factory owned by E. Sharp and Sons voluntarily transformed into a national fruit-pulping station, where fruit was pulped to make jam for the soldiers fighting on the frontlines. </a:t>
            </a:r>
          </a:p>
        </p:txBody>
      </p:sp>
      <p:sp>
        <p:nvSpPr>
          <p:cNvPr id="8" name="TextBox 7">
            <a:extLst>
              <a:ext uri="{FF2B5EF4-FFF2-40B4-BE49-F238E27FC236}">
                <a16:creationId xmlns:a16="http://schemas.microsoft.com/office/drawing/2014/main" id="{214E753B-F6C3-4832-DCF5-D3AE18D33C11}"/>
              </a:ext>
            </a:extLst>
          </p:cNvPr>
          <p:cNvSpPr txBox="1"/>
          <p:nvPr/>
        </p:nvSpPr>
        <p:spPr>
          <a:xfrm>
            <a:off x="6824567" y="4775727"/>
            <a:ext cx="4587711"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produced one-third of all the fruit pulp that went to the Ministry of Food to make jam for the troops.</a:t>
            </a:r>
          </a:p>
        </p:txBody>
      </p:sp>
      <p:pic>
        <p:nvPicPr>
          <p:cNvPr id="10" name="Picture 9">
            <a:extLst>
              <a:ext uri="{FF2B5EF4-FFF2-40B4-BE49-F238E27FC236}">
                <a16:creationId xmlns:a16="http://schemas.microsoft.com/office/drawing/2014/main" id="{0898463E-45C7-4EB5-41D4-1226EA670484}"/>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98773679"/>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14:presetBounceEnd="50000">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14:bounceEnd="50000">
                                          <p:cBhvr additive="base">
                                            <p:cTn id="26" dur="600" fill="hold"/>
                                            <p:tgtEl>
                                              <p:spTgt spid="12"/>
                                            </p:tgtEl>
                                            <p:attrNameLst>
                                              <p:attrName>ppt_x</p:attrName>
                                            </p:attrNameLst>
                                          </p:cBhvr>
                                          <p:tavLst>
                                            <p:tav tm="0">
                                              <p:val>
                                                <p:strVal val="#ppt_x"/>
                                              </p:val>
                                            </p:tav>
                                            <p:tav tm="100000">
                                              <p:val>
                                                <p:strVal val="#ppt_x"/>
                                              </p:val>
                                            </p:tav>
                                          </p:tavLst>
                                        </p:anim>
                                        <p:anim calcmode="lin" valueType="num" p14:bounceEnd="50000">
                                          <p:cBhvr additive="base">
                                            <p:cTn id="27" dur="6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par>
                                    <p:cTn id="24" presetID="2" presetClass="entr" presetSubtype="1"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600" fill="hold"/>
                                            <p:tgtEl>
                                              <p:spTgt spid="12"/>
                                            </p:tgtEl>
                                            <p:attrNameLst>
                                              <p:attrName>ppt_x</p:attrName>
                                            </p:attrNameLst>
                                          </p:cBhvr>
                                          <p:tavLst>
                                            <p:tav tm="0">
                                              <p:val>
                                                <p:strVal val="#ppt_x"/>
                                              </p:val>
                                            </p:tav>
                                            <p:tav tm="100000">
                                              <p:val>
                                                <p:strVal val="#ppt_x"/>
                                              </p:val>
                                            </p:tav>
                                          </p:tavLst>
                                        </p:anim>
                                        <p:anim calcmode="lin" valueType="num">
                                          <p:cBhvr additive="base">
                                            <p:cTn id="27" dur="600" fill="hold"/>
                                            <p:tgtEl>
                                              <p:spTgt spid="1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9EC59A-7413-B376-1926-F28038B16992}"/>
            </a:ext>
          </a:extLst>
        </p:cNvPr>
        <p:cNvGrpSpPr/>
        <p:nvPr/>
      </p:nvGrpSpPr>
      <p:grpSpPr>
        <a:xfrm>
          <a:off x="0" y="0"/>
          <a:ext cx="0" cy="0"/>
          <a:chOff x="0" y="0"/>
          <a:chExt cx="0" cy="0"/>
        </a:xfrm>
      </p:grpSpPr>
      <p:sp>
        <p:nvSpPr>
          <p:cNvPr id="11" name="Title 2">
            <a:extLst>
              <a:ext uri="{FF2B5EF4-FFF2-40B4-BE49-F238E27FC236}">
                <a16:creationId xmlns:a16="http://schemas.microsoft.com/office/drawing/2014/main" id="{DE6C17B6-7DDA-263A-CD31-07FED1C0FDEB}"/>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Rootes Ltd</a:t>
            </a:r>
          </a:p>
        </p:txBody>
      </p:sp>
      <p:sp>
        <p:nvSpPr>
          <p:cNvPr id="2" name="TextBox 1">
            <a:extLst>
              <a:ext uri="{FF2B5EF4-FFF2-40B4-BE49-F238E27FC236}">
                <a16:creationId xmlns:a16="http://schemas.microsoft.com/office/drawing/2014/main" id="{15CCE1C1-3D1D-E08E-128A-51111D378A9F}"/>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3" name="TextBox 2">
            <a:extLst>
              <a:ext uri="{FF2B5EF4-FFF2-40B4-BE49-F238E27FC236}">
                <a16:creationId xmlns:a16="http://schemas.microsoft.com/office/drawing/2014/main" id="{66747037-FC79-694C-F700-CF8BABB7C248}"/>
              </a:ext>
            </a:extLst>
          </p:cNvPr>
          <p:cNvSpPr txBox="1"/>
          <p:nvPr/>
        </p:nvSpPr>
        <p:spPr>
          <a:xfrm>
            <a:off x="555359" y="903081"/>
            <a:ext cx="5129005"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Rootes Ltd. based at the Len Engineering Works, opened an aeronautical factory in November 1917. </a:t>
            </a:r>
          </a:p>
        </p:txBody>
      </p:sp>
      <p:sp>
        <p:nvSpPr>
          <p:cNvPr id="4" name="TextBox 3">
            <a:extLst>
              <a:ext uri="{FF2B5EF4-FFF2-40B4-BE49-F238E27FC236}">
                <a16:creationId xmlns:a16="http://schemas.microsoft.com/office/drawing/2014/main" id="{9B1F420C-D83F-CFD1-82B5-0F7C2A30AB59}"/>
              </a:ext>
            </a:extLst>
          </p:cNvPr>
          <p:cNvSpPr txBox="1"/>
          <p:nvPr/>
        </p:nvSpPr>
        <p:spPr>
          <a:xfrm>
            <a:off x="555357" y="2094923"/>
            <a:ext cx="4904149"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factory, located on Mill Street, was used to repair and rebuild aeroplane engines damaged in battle. </a:t>
            </a:r>
          </a:p>
        </p:txBody>
      </p:sp>
      <p:sp>
        <p:nvSpPr>
          <p:cNvPr id="5" name="TextBox 4">
            <a:extLst>
              <a:ext uri="{FF2B5EF4-FFF2-40B4-BE49-F238E27FC236}">
                <a16:creationId xmlns:a16="http://schemas.microsoft.com/office/drawing/2014/main" id="{8C7D60F6-58A8-5F74-13CD-65A24FFB475B}"/>
              </a:ext>
            </a:extLst>
          </p:cNvPr>
          <p:cNvSpPr txBox="1"/>
          <p:nvPr/>
        </p:nvSpPr>
        <p:spPr>
          <a:xfrm>
            <a:off x="555358" y="3232064"/>
            <a:ext cx="4593138" cy="102842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work was difficult and required high levels of skill, but the factory was well-equipped and employed many local women to help. </a:t>
            </a:r>
          </a:p>
        </p:txBody>
      </p:sp>
      <p:sp>
        <p:nvSpPr>
          <p:cNvPr id="6" name="TextBox 5">
            <a:extLst>
              <a:ext uri="{FF2B5EF4-FFF2-40B4-BE49-F238E27FC236}">
                <a16:creationId xmlns:a16="http://schemas.microsoft.com/office/drawing/2014/main" id="{D7583DA5-E7F3-5FAF-23F8-70B9715F8760}"/>
              </a:ext>
            </a:extLst>
          </p:cNvPr>
          <p:cNvSpPr txBox="1"/>
          <p:nvPr/>
        </p:nvSpPr>
        <p:spPr>
          <a:xfrm>
            <a:off x="555358" y="4652888"/>
            <a:ext cx="4491848"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managed to repair nearly 100 engines each month, helping keep planes in the air both in Britain and on the war fronts.</a:t>
            </a:r>
          </a:p>
        </p:txBody>
      </p:sp>
      <p:pic>
        <p:nvPicPr>
          <p:cNvPr id="8" name="Picture 7" descr="An illustration of a dark haired woman wearing a blue jumpsuit, she also wears a hairnet. &#10;">
            <a:extLst>
              <a:ext uri="{FF2B5EF4-FFF2-40B4-BE49-F238E27FC236}">
                <a16:creationId xmlns:a16="http://schemas.microsoft.com/office/drawing/2014/main" id="{1D978F6D-BA58-1153-840C-6CD53170AEA7}"/>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148495" y="2465408"/>
            <a:ext cx="1359144" cy="3964171"/>
          </a:xfrm>
          <a:prstGeom prst="rect">
            <a:avLst/>
          </a:prstGeom>
        </p:spPr>
      </p:pic>
      <p:grpSp>
        <p:nvGrpSpPr>
          <p:cNvPr id="10" name="Group 9" descr="A back and white photograph of the Maidstone Tannery, a large brick building with four stories of windows. ">
            <a:extLst>
              <a:ext uri="{FF2B5EF4-FFF2-40B4-BE49-F238E27FC236}">
                <a16:creationId xmlns:a16="http://schemas.microsoft.com/office/drawing/2014/main" id="{FE834E4F-1C7F-1606-BCD8-98095F50AB02}"/>
              </a:ext>
            </a:extLst>
          </p:cNvPr>
          <p:cNvGrpSpPr/>
          <p:nvPr/>
        </p:nvGrpSpPr>
        <p:grpSpPr>
          <a:xfrm>
            <a:off x="6096000" y="687637"/>
            <a:ext cx="5311714" cy="4834538"/>
            <a:chOff x="6096000" y="708903"/>
            <a:chExt cx="5311714" cy="4834538"/>
          </a:xfrm>
        </p:grpSpPr>
        <p:pic>
          <p:nvPicPr>
            <p:cNvPr id="7" name="Picture 6" descr="A building next to a fence&#10;&#10;Description automatically generated">
              <a:extLst>
                <a:ext uri="{FF2B5EF4-FFF2-40B4-BE49-F238E27FC236}">
                  <a16:creationId xmlns:a16="http://schemas.microsoft.com/office/drawing/2014/main" id="{BBFA9CED-AB74-C9D6-47AD-EC315ED230EA}"/>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166788" y="758735"/>
              <a:ext cx="5240926" cy="4784706"/>
            </a:xfrm>
            <a:prstGeom prst="rect">
              <a:avLst/>
            </a:prstGeom>
            <a:ln w="19050">
              <a:solidFill>
                <a:schemeClr val="tx1"/>
              </a:solidFill>
            </a:ln>
          </p:spPr>
        </p:pic>
        <p:sp>
          <p:nvSpPr>
            <p:cNvPr id="9" name="TextBox 8">
              <a:extLst>
                <a:ext uri="{FF2B5EF4-FFF2-40B4-BE49-F238E27FC236}">
                  <a16:creationId xmlns:a16="http://schemas.microsoft.com/office/drawing/2014/main" id="{03201A4E-FCF6-D850-A4EC-53F9DF66D84A}"/>
                </a:ext>
              </a:extLst>
            </p:cNvPr>
            <p:cNvSpPr txBox="1"/>
            <p:nvPr/>
          </p:nvSpPr>
          <p:spPr>
            <a:xfrm>
              <a:off x="6096000" y="708903"/>
              <a:ext cx="2612012"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Public Domain from Wikimedia Commons</a:t>
              </a:r>
            </a:p>
          </p:txBody>
        </p:sp>
      </p:grpSp>
      <p:grpSp>
        <p:nvGrpSpPr>
          <p:cNvPr id="14" name="Group 13" descr="Maidstone Tannery before it was converted to Len Engineering Works.&#10;">
            <a:extLst>
              <a:ext uri="{FF2B5EF4-FFF2-40B4-BE49-F238E27FC236}">
                <a16:creationId xmlns:a16="http://schemas.microsoft.com/office/drawing/2014/main" id="{CCA4474A-D2F1-83D6-5543-AD9614130A4F}"/>
              </a:ext>
            </a:extLst>
          </p:cNvPr>
          <p:cNvGrpSpPr/>
          <p:nvPr/>
        </p:nvGrpSpPr>
        <p:grpSpPr>
          <a:xfrm>
            <a:off x="6608930" y="5640070"/>
            <a:ext cx="4356641" cy="711733"/>
            <a:chOff x="6899097" y="5640070"/>
            <a:chExt cx="4356641" cy="711733"/>
          </a:xfrm>
        </p:grpSpPr>
        <p:sp>
          <p:nvSpPr>
            <p:cNvPr id="12" name="TextBox 11">
              <a:extLst>
                <a:ext uri="{FF2B5EF4-FFF2-40B4-BE49-F238E27FC236}">
                  <a16:creationId xmlns:a16="http://schemas.microsoft.com/office/drawing/2014/main" id="{FCD7A1BE-485F-A65B-5D8E-A4D7BED6C830}"/>
                </a:ext>
              </a:extLst>
            </p:cNvPr>
            <p:cNvSpPr txBox="1"/>
            <p:nvPr/>
          </p:nvSpPr>
          <p:spPr>
            <a:xfrm>
              <a:off x="7147970" y="5640070"/>
              <a:ext cx="4107768"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Tannery before it was converted to Len Engineering Works.</a:t>
              </a:r>
            </a:p>
          </p:txBody>
        </p:sp>
        <p:pic>
          <p:nvPicPr>
            <p:cNvPr id="13" name="Picture 12">
              <a:extLst>
                <a:ext uri="{FF2B5EF4-FFF2-40B4-BE49-F238E27FC236}">
                  <a16:creationId xmlns:a16="http://schemas.microsoft.com/office/drawing/2014/main" id="{CBB426EF-67A5-5C2D-736C-945FA9A6B05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6848400" y="5696366"/>
              <a:ext cx="350267" cy="248874"/>
            </a:xfrm>
            <a:prstGeom prst="rect">
              <a:avLst/>
            </a:prstGeom>
          </p:spPr>
        </p:pic>
      </p:grpSp>
      <p:pic>
        <p:nvPicPr>
          <p:cNvPr id="15" name="Picture 14">
            <a:extLst>
              <a:ext uri="{FF2B5EF4-FFF2-40B4-BE49-F238E27FC236}">
                <a16:creationId xmlns:a16="http://schemas.microsoft.com/office/drawing/2014/main" id="{4234E710-44DB-47F4-4666-31962C7418C3}"/>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731219001"/>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 presetClass="entr" presetSubtype="1" fill="hold" nodeType="withEffect" p14:presetBounceEnd="50000">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14:bounceEnd="50000">
                                          <p:cBhvr additive="base">
                                            <p:cTn id="22" dur="6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23" dur="6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8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par>
                                    <p:cTn id="20" presetID="2" presetClass="entr" presetSubtype="1" fill="hold" nodeType="withEffect">
                                      <p:stCondLst>
                                        <p:cond delay="2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600" fill="hold"/>
                                            <p:tgtEl>
                                              <p:spTgt spid="8"/>
                                            </p:tgtEl>
                                            <p:attrNameLst>
                                              <p:attrName>ppt_x</p:attrName>
                                            </p:attrNameLst>
                                          </p:cBhvr>
                                          <p:tavLst>
                                            <p:tav tm="0">
                                              <p:val>
                                                <p:strVal val="#ppt_x"/>
                                              </p:val>
                                            </p:tav>
                                            <p:tav tm="100000">
                                              <p:val>
                                                <p:strVal val="#ppt_x"/>
                                              </p:val>
                                            </p:tav>
                                          </p:tavLst>
                                        </p:anim>
                                        <p:anim calcmode="lin" valueType="num">
                                          <p:cBhvr additive="base">
                                            <p:cTn id="23" dur="600" fill="hold"/>
                                            <p:tgtEl>
                                              <p:spTgt spid="8"/>
                                            </p:tgtEl>
                                            <p:attrNameLst>
                                              <p:attrName>ppt_y</p:attrName>
                                            </p:attrNameLst>
                                          </p:cBhvr>
                                          <p:tavLst>
                                            <p:tav tm="0">
                                              <p:val>
                                                <p:strVal val="0-#ppt_h/2"/>
                                              </p:val>
                                            </p:tav>
                                            <p:tav tm="100000">
                                              <p:val>
                                                <p:strVal val="#ppt_y"/>
                                              </p:val>
                                            </p:tav>
                                          </p:tavLst>
                                        </p:anim>
                                      </p:childTnLst>
                                    </p:cTn>
                                  </p:par>
                                </p:childTnLst>
                              </p:cTn>
                            </p:par>
                            <p:par>
                              <p:cTn id="24" fill="hold">
                                <p:stCondLst>
                                  <p:cond delay="2300"/>
                                </p:stCondLst>
                                <p:childTnLst>
                                  <p:par>
                                    <p:cTn id="25" presetID="10" presetClass="entr" presetSubtype="0"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800"/>
                                </p:stCondLst>
                                <p:childTnLst>
                                  <p:par>
                                    <p:cTn id="29" presetID="10" presetClass="entr" presetSubtype="0" fill="hold" nodeType="after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725CD26C-3842-266C-012B-FB9595FCAA5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D4FC19C-C236-96C0-BF0F-2A49F2491968}"/>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Hospitals</a:t>
            </a:r>
          </a:p>
        </p:txBody>
      </p:sp>
      <p:sp>
        <p:nvSpPr>
          <p:cNvPr id="8" name="TextBox 7">
            <a:extLst>
              <a:ext uri="{FF2B5EF4-FFF2-40B4-BE49-F238E27FC236}">
                <a16:creationId xmlns:a16="http://schemas.microsoft.com/office/drawing/2014/main" id="{4F121AAD-D507-8395-7351-50A1F8FDA6D1}"/>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grpSp>
        <p:nvGrpSpPr>
          <p:cNvPr id="10" name="Group 9" descr="A newspaper article showing a hospital in Kent helping wounded soldiers. It shows multiple photographs of nurses attending to groups of injured men. ">
            <a:extLst>
              <a:ext uri="{FF2B5EF4-FFF2-40B4-BE49-F238E27FC236}">
                <a16:creationId xmlns:a16="http://schemas.microsoft.com/office/drawing/2014/main" id="{79149F4E-C7AB-D1E5-3022-53590723022A}"/>
              </a:ext>
            </a:extLst>
          </p:cNvPr>
          <p:cNvGrpSpPr/>
          <p:nvPr/>
        </p:nvGrpSpPr>
        <p:grpSpPr>
          <a:xfrm>
            <a:off x="761743" y="468616"/>
            <a:ext cx="4134567" cy="5883060"/>
            <a:chOff x="761743" y="468616"/>
            <a:chExt cx="4134567" cy="5883060"/>
          </a:xfrm>
        </p:grpSpPr>
        <p:pic>
          <p:nvPicPr>
            <p:cNvPr id="4" name="Picture 3" descr="A collage of several images of people&#10;&#10;Description automatically generated">
              <a:extLst>
                <a:ext uri="{FF2B5EF4-FFF2-40B4-BE49-F238E27FC236}">
                  <a16:creationId xmlns:a16="http://schemas.microsoft.com/office/drawing/2014/main" id="{6086F532-2485-2BCD-2D78-1448C7854774}"/>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761743" y="468616"/>
              <a:ext cx="3989366" cy="5711007"/>
            </a:xfrm>
            <a:prstGeom prst="rect">
              <a:avLst/>
            </a:prstGeom>
            <a:ln w="19050">
              <a:solidFill>
                <a:schemeClr val="tx1"/>
              </a:solidFill>
            </a:ln>
          </p:spPr>
        </p:pic>
        <p:sp>
          <p:nvSpPr>
            <p:cNvPr id="9" name="TextBox 8">
              <a:extLst>
                <a:ext uri="{FF2B5EF4-FFF2-40B4-BE49-F238E27FC236}">
                  <a16:creationId xmlns:a16="http://schemas.microsoft.com/office/drawing/2014/main" id="{1D52A802-D9FC-2221-CE30-E70C57E15C08}"/>
                </a:ext>
              </a:extLst>
            </p:cNvPr>
            <p:cNvSpPr txBox="1"/>
            <p:nvPr/>
          </p:nvSpPr>
          <p:spPr>
            <a:xfrm>
              <a:off x="3813031" y="6137118"/>
              <a:ext cx="1083279" cy="214558"/>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ALAMY 2M3P9NC</a:t>
              </a:r>
            </a:p>
          </p:txBody>
        </p:sp>
      </p:grpSp>
      <p:sp>
        <p:nvSpPr>
          <p:cNvPr id="2" name="Title 1">
            <a:extLst>
              <a:ext uri="{FF2B5EF4-FFF2-40B4-BE49-F238E27FC236}">
                <a16:creationId xmlns:a16="http://schemas.microsoft.com/office/drawing/2014/main" id="{9ED6D4FE-4B67-5798-7434-4C92BE602DA8}"/>
              </a:ext>
            </a:extLst>
          </p:cNvPr>
          <p:cNvSpPr txBox="1">
            <a:spLocks/>
          </p:cNvSpPr>
          <p:nvPr/>
        </p:nvSpPr>
        <p:spPr>
          <a:xfrm>
            <a:off x="5060365" y="983715"/>
            <a:ext cx="6544031"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000" dirty="0">
                <a:ln w="12700">
                  <a:noFill/>
                </a:ln>
                <a:latin typeface="Superclarendon Rg" panose="02060605060000020003" pitchFamily="18" charset="77"/>
              </a:rPr>
              <a:t>Hospitals</a:t>
            </a:r>
          </a:p>
        </p:txBody>
      </p:sp>
      <p:sp>
        <p:nvSpPr>
          <p:cNvPr id="5" name="TextBox 4">
            <a:extLst>
              <a:ext uri="{FF2B5EF4-FFF2-40B4-BE49-F238E27FC236}">
                <a16:creationId xmlns:a16="http://schemas.microsoft.com/office/drawing/2014/main" id="{5B654B35-9A61-4E6E-B059-48C346EEAAB1}"/>
              </a:ext>
            </a:extLst>
          </p:cNvPr>
          <p:cNvSpPr txBox="1"/>
          <p:nvPr/>
        </p:nvSpPr>
        <p:spPr>
          <a:xfrm>
            <a:off x="5060365" y="1834750"/>
            <a:ext cx="6646300"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Two hospitals were set up by the Voluntary Aid Detachment (VAD), an organisation that helped during the war. </a:t>
            </a:r>
          </a:p>
        </p:txBody>
      </p:sp>
      <p:sp>
        <p:nvSpPr>
          <p:cNvPr id="6" name="TextBox 5">
            <a:extLst>
              <a:ext uri="{FF2B5EF4-FFF2-40B4-BE49-F238E27FC236}">
                <a16:creationId xmlns:a16="http://schemas.microsoft.com/office/drawing/2014/main" id="{E449D739-D3D0-5A31-3B16-AEEC68654FD3}"/>
              </a:ext>
            </a:extLst>
          </p:cNvPr>
          <p:cNvSpPr txBox="1"/>
          <p:nvPr/>
        </p:nvSpPr>
        <p:spPr>
          <a:xfrm>
            <a:off x="5060365" y="3142824"/>
            <a:ext cx="664630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Howard de Walden Institute, located on Marsham Street, and Hayle Place, on </a:t>
            </a:r>
            <a:r>
              <a:rPr lang="en-GB" sz="1500" dirty="0" err="1">
                <a:latin typeface="Linkpen 17a Print" panose="03050602060000000000" pitchFamily="66" charset="77"/>
              </a:rPr>
              <a:t>Teasaucer</a:t>
            </a:r>
            <a:r>
              <a:rPr lang="en-GB" sz="1500" dirty="0">
                <a:latin typeface="Linkpen 17a Print" panose="03050602060000000000" pitchFamily="66" charset="77"/>
              </a:rPr>
              <a:t> Hill, became makeshift hospitals for injured soldiers, including many who came from Belgium.</a:t>
            </a:r>
          </a:p>
        </p:txBody>
      </p:sp>
      <p:sp>
        <p:nvSpPr>
          <p:cNvPr id="7" name="TextBox 6">
            <a:extLst>
              <a:ext uri="{FF2B5EF4-FFF2-40B4-BE49-F238E27FC236}">
                <a16:creationId xmlns:a16="http://schemas.microsoft.com/office/drawing/2014/main" id="{841A911B-C9BD-8715-48CD-90CAD4B2C452}"/>
              </a:ext>
            </a:extLst>
          </p:cNvPr>
          <p:cNvSpPr txBox="1"/>
          <p:nvPr/>
        </p:nvSpPr>
        <p:spPr>
          <a:xfrm>
            <a:off x="5060365" y="4797149"/>
            <a:ext cx="6646300"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When these soldiers arrived, they were met by local people who volunteered to transport them to the hospitals in motor buses and taxis.</a:t>
            </a:r>
          </a:p>
        </p:txBody>
      </p:sp>
      <p:pic>
        <p:nvPicPr>
          <p:cNvPr id="11" name="Picture 10">
            <a:extLst>
              <a:ext uri="{FF2B5EF4-FFF2-40B4-BE49-F238E27FC236}">
                <a16:creationId xmlns:a16="http://schemas.microsoft.com/office/drawing/2014/main" id="{5AEB549C-F9C4-212C-45C7-7C7D0EEF6FAA}"/>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4014705012"/>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P spid="6"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0CE4A86-0F08-162F-C75E-E9355241105B}"/>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7D01C63C-6087-A347-F26F-2394BA5115A8}"/>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End of World War 1</a:t>
            </a:r>
          </a:p>
        </p:txBody>
      </p:sp>
      <p:sp>
        <p:nvSpPr>
          <p:cNvPr id="12" name="TextBox 11">
            <a:extLst>
              <a:ext uri="{FF2B5EF4-FFF2-40B4-BE49-F238E27FC236}">
                <a16:creationId xmlns:a16="http://schemas.microsoft.com/office/drawing/2014/main" id="{5C3258FE-641F-557F-7ACB-60846C65899D}"/>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5" name="Title 1">
            <a:extLst>
              <a:ext uri="{FF2B5EF4-FFF2-40B4-BE49-F238E27FC236}">
                <a16:creationId xmlns:a16="http://schemas.microsoft.com/office/drawing/2014/main" id="{FFE99F84-D234-BD84-BEC0-D5CDE3012569}"/>
              </a:ext>
            </a:extLst>
          </p:cNvPr>
          <p:cNvSpPr txBox="1">
            <a:spLocks/>
          </p:cNvSpPr>
          <p:nvPr/>
        </p:nvSpPr>
        <p:spPr>
          <a:xfrm>
            <a:off x="578950" y="1288936"/>
            <a:ext cx="48885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The End of World War 1</a:t>
            </a:r>
          </a:p>
        </p:txBody>
      </p:sp>
      <p:sp>
        <p:nvSpPr>
          <p:cNvPr id="6" name="TextBox 5">
            <a:extLst>
              <a:ext uri="{FF2B5EF4-FFF2-40B4-BE49-F238E27FC236}">
                <a16:creationId xmlns:a16="http://schemas.microsoft.com/office/drawing/2014/main" id="{B90EEBBD-851C-1FFB-4F60-7B79908E8BF9}"/>
              </a:ext>
            </a:extLst>
          </p:cNvPr>
          <p:cNvSpPr txBox="1"/>
          <p:nvPr/>
        </p:nvSpPr>
        <p:spPr>
          <a:xfrm>
            <a:off x="578951" y="2152678"/>
            <a:ext cx="617200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end of World War 1 was a significant moment that brought relief and hope for a better future. </a:t>
            </a:r>
          </a:p>
        </p:txBody>
      </p:sp>
      <p:sp>
        <p:nvSpPr>
          <p:cNvPr id="7" name="TextBox 6">
            <a:extLst>
              <a:ext uri="{FF2B5EF4-FFF2-40B4-BE49-F238E27FC236}">
                <a16:creationId xmlns:a16="http://schemas.microsoft.com/office/drawing/2014/main" id="{DAF92BD5-1FFC-003C-24A0-AE05CCB2BAE5}"/>
              </a:ext>
            </a:extLst>
          </p:cNvPr>
          <p:cNvSpPr txBox="1"/>
          <p:nvPr/>
        </p:nvSpPr>
        <p:spPr>
          <a:xfrm>
            <a:off x="578950" y="3060771"/>
            <a:ext cx="6172003"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After four long years of fighting, the war finally came to an end on November the 11th, 1918. </a:t>
            </a:r>
          </a:p>
        </p:txBody>
      </p:sp>
      <p:sp>
        <p:nvSpPr>
          <p:cNvPr id="8" name="TextBox 7">
            <a:extLst>
              <a:ext uri="{FF2B5EF4-FFF2-40B4-BE49-F238E27FC236}">
                <a16:creationId xmlns:a16="http://schemas.microsoft.com/office/drawing/2014/main" id="{72938C3F-ADA2-65CE-7245-9B7E444F3656}"/>
              </a:ext>
            </a:extLst>
          </p:cNvPr>
          <p:cNvSpPr txBox="1"/>
          <p:nvPr/>
        </p:nvSpPr>
        <p:spPr>
          <a:xfrm>
            <a:off x="596474" y="3968864"/>
            <a:ext cx="5479524" cy="409728"/>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day is now known as Remembrance Day. </a:t>
            </a:r>
          </a:p>
        </p:txBody>
      </p:sp>
      <p:sp>
        <p:nvSpPr>
          <p:cNvPr id="9" name="TextBox 8">
            <a:extLst>
              <a:ext uri="{FF2B5EF4-FFF2-40B4-BE49-F238E27FC236}">
                <a16:creationId xmlns:a16="http://schemas.microsoft.com/office/drawing/2014/main" id="{2048DBEB-6F01-96FE-8669-9EA50134E5B5}"/>
              </a:ext>
            </a:extLst>
          </p:cNvPr>
          <p:cNvSpPr txBox="1"/>
          <p:nvPr/>
        </p:nvSpPr>
        <p:spPr>
          <a:xfrm>
            <a:off x="596473" y="4530709"/>
            <a:ext cx="5700631"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marked the agreement between the warring countries to stop fighting. People all over Maidstone rejoiced and celebrated the end of </a:t>
            </a:r>
          </a:p>
          <a:p>
            <a:pPr>
              <a:lnSpc>
                <a:spcPct val="150000"/>
              </a:lnSpc>
            </a:pPr>
            <a:r>
              <a:rPr lang="en-GB" sz="1500" dirty="0">
                <a:latin typeface="Linkpen 17a Print" panose="03050602060000000000" pitchFamily="66" charset="77"/>
              </a:rPr>
              <a:t>the war.</a:t>
            </a:r>
          </a:p>
        </p:txBody>
      </p:sp>
      <p:pic>
        <p:nvPicPr>
          <p:cNvPr id="11" name="Picture 10" descr="An illustration of a mother and child. The mother wears a brown jacket and skirt, the daughter wears a dark purple dress. ">
            <a:extLst>
              <a:ext uri="{FF2B5EF4-FFF2-40B4-BE49-F238E27FC236}">
                <a16:creationId xmlns:a16="http://schemas.microsoft.com/office/drawing/2014/main" id="{B35B2075-C890-2AA9-3C2A-24DFE62D69B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027216" y="2152678"/>
            <a:ext cx="1447474" cy="4395195"/>
          </a:xfrm>
          <a:prstGeom prst="rect">
            <a:avLst/>
          </a:prstGeom>
        </p:spPr>
      </p:pic>
      <p:grpSp>
        <p:nvGrpSpPr>
          <p:cNvPr id="2" name="Group 1" descr="The front page of the Daily Mail from marking the end of World War One. On it is written 'IT'S OVER! Joy and thanksgiving mark start of the Armistice on greatest day in our history.'">
            <a:extLst>
              <a:ext uri="{FF2B5EF4-FFF2-40B4-BE49-F238E27FC236}">
                <a16:creationId xmlns:a16="http://schemas.microsoft.com/office/drawing/2014/main" id="{C13EA31F-FFF2-D965-82AD-7C247EA70340}"/>
              </a:ext>
            </a:extLst>
          </p:cNvPr>
          <p:cNvGrpSpPr/>
          <p:nvPr/>
        </p:nvGrpSpPr>
        <p:grpSpPr>
          <a:xfrm>
            <a:off x="7195973" y="625772"/>
            <a:ext cx="4307836" cy="5606455"/>
            <a:chOff x="816426" y="514665"/>
            <a:chExt cx="4307836" cy="5606455"/>
          </a:xfrm>
        </p:grpSpPr>
        <p:pic>
          <p:nvPicPr>
            <p:cNvPr id="3" name="Picture 2" descr="A newspaper with a newspaper and a newspaper with a newspaper and a newspaper with a newspaper and a newspaper with a newspaper and a newspaper with a newspaper and a newspaper with a newspaper and a newspaper with&#10;&#10;Description automatically generated">
              <a:extLst>
                <a:ext uri="{FF2B5EF4-FFF2-40B4-BE49-F238E27FC236}">
                  <a16:creationId xmlns:a16="http://schemas.microsoft.com/office/drawing/2014/main" id="{2A3F31B5-A40C-42C9-E53A-C8B8DFE5BB1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16426" y="514665"/>
              <a:ext cx="4307836" cy="5606455"/>
            </a:xfrm>
            <a:prstGeom prst="rect">
              <a:avLst/>
            </a:prstGeom>
            <a:ln w="22225">
              <a:solidFill>
                <a:schemeClr val="tx1"/>
              </a:solidFill>
            </a:ln>
          </p:spPr>
        </p:pic>
        <p:sp>
          <p:nvSpPr>
            <p:cNvPr id="4" name="TextBox 3">
              <a:extLst>
                <a:ext uri="{FF2B5EF4-FFF2-40B4-BE49-F238E27FC236}">
                  <a16:creationId xmlns:a16="http://schemas.microsoft.com/office/drawing/2014/main" id="{B54C734D-5E15-E0D9-5EFE-CC60C2B9FB57}"/>
                </a:ext>
              </a:extLst>
            </p:cNvPr>
            <p:cNvSpPr txBox="1"/>
            <p:nvPr/>
          </p:nvSpPr>
          <p:spPr>
            <a:xfrm>
              <a:off x="974875" y="5905676"/>
              <a:ext cx="1034527"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a:t>
              </a:r>
              <a:r>
                <a:rPr lang="en-GB" sz="800" b="0" i="0" dirty="0" err="1">
                  <a:solidFill>
                    <a:schemeClr val="bg1">
                      <a:lumMod val="75000"/>
                    </a:schemeClr>
                  </a:solidFill>
                  <a:effectLst/>
                  <a:latin typeface="Nunito" panose="02000503000000000000" pitchFamily="2" charset="77"/>
                </a:rPr>
                <a:t>Alamy</a:t>
              </a:r>
              <a:r>
                <a:rPr lang="en-GB" sz="800" b="0" i="0" dirty="0">
                  <a:solidFill>
                    <a:schemeClr val="bg1">
                      <a:lumMod val="75000"/>
                    </a:schemeClr>
                  </a:solidFill>
                  <a:effectLst/>
                  <a:latin typeface="Nunito" panose="02000503000000000000" pitchFamily="2" charset="77"/>
                </a:rPr>
                <a:t> RD36MK</a:t>
              </a:r>
              <a:endParaRPr lang="en-GB" sz="800" dirty="0">
                <a:solidFill>
                  <a:schemeClr val="bg1">
                    <a:lumMod val="75000"/>
                  </a:schemeClr>
                </a:solidFill>
                <a:latin typeface="Nunito" panose="02000503000000000000" pitchFamily="2" charset="77"/>
              </a:endParaRPr>
            </a:p>
          </p:txBody>
        </p:sp>
      </p:grpSp>
      <p:pic>
        <p:nvPicPr>
          <p:cNvPr id="13" name="Picture 12">
            <a:extLst>
              <a:ext uri="{FF2B5EF4-FFF2-40B4-BE49-F238E27FC236}">
                <a16:creationId xmlns:a16="http://schemas.microsoft.com/office/drawing/2014/main" id="{6C7FA871-9C3F-8CCD-F2F4-B0D68482117F}"/>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1827176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1" fill="hold" nodeType="withEffect" p14:presetBounceEnd="50000">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14:bounceEnd="50000">
                                          <p:cBhvr additive="base">
                                            <p:cTn id="30" dur="7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31" dur="7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500"/>
                                            <p:tgtEl>
                                              <p:spTgt spid="8"/>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par>
                                    <p:cTn id="28" presetID="2" presetClass="entr" presetSubtype="1" fill="hold" nodeType="withEffect">
                                      <p:stCondLst>
                                        <p:cond delay="200"/>
                                      </p:stCondLst>
                                      <p:childTnLst>
                                        <p:set>
                                          <p:cBhvr>
                                            <p:cTn id="29" dur="1" fill="hold">
                                              <p:stCondLst>
                                                <p:cond delay="0"/>
                                              </p:stCondLst>
                                            </p:cTn>
                                            <p:tgtEl>
                                              <p:spTgt spid="11"/>
                                            </p:tgtEl>
                                            <p:attrNameLst>
                                              <p:attrName>style.visibility</p:attrName>
                                            </p:attrNameLst>
                                          </p:cBhvr>
                                          <p:to>
                                            <p:strVal val="visible"/>
                                          </p:to>
                                        </p:set>
                                        <p:anim calcmode="lin" valueType="num">
                                          <p:cBhvr additive="base">
                                            <p:cTn id="30" dur="700" fill="hold"/>
                                            <p:tgtEl>
                                              <p:spTgt spid="11"/>
                                            </p:tgtEl>
                                            <p:attrNameLst>
                                              <p:attrName>ppt_x</p:attrName>
                                            </p:attrNameLst>
                                          </p:cBhvr>
                                          <p:tavLst>
                                            <p:tav tm="0">
                                              <p:val>
                                                <p:strVal val="#ppt_x"/>
                                              </p:val>
                                            </p:tav>
                                            <p:tav tm="100000">
                                              <p:val>
                                                <p:strVal val="#ppt_x"/>
                                              </p:val>
                                            </p:tav>
                                          </p:tavLst>
                                        </p:anim>
                                        <p:anim calcmode="lin" valueType="num">
                                          <p:cBhvr additive="base">
                                            <p:cTn id="31" dur="7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C92D3C1-784A-173E-3CD7-C33C66EE8B3E}"/>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63552E07-286B-FC8D-0CDB-6AFEA8DBC3A0}"/>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Memorials</a:t>
            </a:r>
          </a:p>
        </p:txBody>
      </p:sp>
      <p:sp>
        <p:nvSpPr>
          <p:cNvPr id="2" name="TextBox 1">
            <a:extLst>
              <a:ext uri="{FF2B5EF4-FFF2-40B4-BE49-F238E27FC236}">
                <a16:creationId xmlns:a16="http://schemas.microsoft.com/office/drawing/2014/main" id="{22887174-2BFA-38FC-12A4-26263BF699C9}"/>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grpSp>
        <p:nvGrpSpPr>
          <p:cNvPr id="10" name="Group 9" descr="A colour photograph of the war memorial on Tonbridge Road. It is a white brick column with a statue of a knight holding a flag on top. ">
            <a:extLst>
              <a:ext uri="{FF2B5EF4-FFF2-40B4-BE49-F238E27FC236}">
                <a16:creationId xmlns:a16="http://schemas.microsoft.com/office/drawing/2014/main" id="{AB89FC57-B4C5-752E-7E1B-2D5E10FB46E2}"/>
              </a:ext>
            </a:extLst>
          </p:cNvPr>
          <p:cNvGrpSpPr/>
          <p:nvPr/>
        </p:nvGrpSpPr>
        <p:grpSpPr>
          <a:xfrm>
            <a:off x="669395" y="660064"/>
            <a:ext cx="4157322" cy="5355440"/>
            <a:chOff x="669395" y="660064"/>
            <a:chExt cx="4157322" cy="5355440"/>
          </a:xfrm>
        </p:grpSpPr>
        <p:pic>
          <p:nvPicPr>
            <p:cNvPr id="7" name="Picture 6" descr="A statue of a person holding a flag and a sword&#10;&#10;Description automatically generated">
              <a:extLst>
                <a:ext uri="{FF2B5EF4-FFF2-40B4-BE49-F238E27FC236}">
                  <a16:creationId xmlns:a16="http://schemas.microsoft.com/office/drawing/2014/main" id="{8AC12855-B507-7EC6-B45F-3D5B795EB60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9395" y="723884"/>
              <a:ext cx="4053433" cy="5291620"/>
            </a:xfrm>
            <a:prstGeom prst="rect">
              <a:avLst/>
            </a:prstGeom>
            <a:ln w="19050">
              <a:solidFill>
                <a:schemeClr val="tx1"/>
              </a:solidFill>
            </a:ln>
          </p:spPr>
        </p:pic>
        <p:sp>
          <p:nvSpPr>
            <p:cNvPr id="9" name="TextBox 8">
              <a:extLst>
                <a:ext uri="{FF2B5EF4-FFF2-40B4-BE49-F238E27FC236}">
                  <a16:creationId xmlns:a16="http://schemas.microsoft.com/office/drawing/2014/main" id="{2F7B5C02-B27D-A1FF-469E-61D0D0D953D1}"/>
                </a:ext>
              </a:extLst>
            </p:cNvPr>
            <p:cNvSpPr txBox="1"/>
            <p:nvPr/>
          </p:nvSpPr>
          <p:spPr>
            <a:xfrm>
              <a:off x="3743438" y="660064"/>
              <a:ext cx="1083279" cy="215444"/>
            </a:xfrm>
            <a:prstGeom prst="rect">
              <a:avLst/>
            </a:prstGeom>
            <a:noFill/>
          </p:spPr>
          <p:txBody>
            <a:bodyPr wrap="square">
              <a:spAutoFit/>
            </a:bodyPr>
            <a:lstStyle/>
            <a:p>
              <a:r>
                <a:rPr lang="en-GB" sz="800" dirty="0">
                  <a:solidFill>
                    <a:schemeClr val="bg1">
                      <a:lumMod val="50000"/>
                    </a:schemeClr>
                  </a:solidFill>
                  <a:latin typeface="Nunito" panose="02000503000000000000" pitchFamily="2" charset="77"/>
                </a:rPr>
                <a:t>© Historic England</a:t>
              </a:r>
            </a:p>
          </p:txBody>
        </p:sp>
      </p:grpSp>
      <p:pic>
        <p:nvPicPr>
          <p:cNvPr id="8" name="Picture 7" descr="An illustration of a world war 1 solider in military uniform. ">
            <a:extLst>
              <a:ext uri="{FF2B5EF4-FFF2-40B4-BE49-F238E27FC236}">
                <a16:creationId xmlns:a16="http://schemas.microsoft.com/office/drawing/2014/main" id="{B2122098-52DB-BA9E-FE00-E96F47811A45}"/>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55312" y="1937596"/>
            <a:ext cx="1902794" cy="4511207"/>
          </a:xfrm>
          <a:prstGeom prst="rect">
            <a:avLst/>
          </a:prstGeom>
        </p:spPr>
      </p:pic>
      <p:sp>
        <p:nvSpPr>
          <p:cNvPr id="3" name="Title 1">
            <a:extLst>
              <a:ext uri="{FF2B5EF4-FFF2-40B4-BE49-F238E27FC236}">
                <a16:creationId xmlns:a16="http://schemas.microsoft.com/office/drawing/2014/main" id="{20F098F5-A80E-BE2C-B1B2-D30DEE08136D}"/>
              </a:ext>
            </a:extLst>
          </p:cNvPr>
          <p:cNvSpPr txBox="1">
            <a:spLocks/>
          </p:cNvSpPr>
          <p:nvPr/>
        </p:nvSpPr>
        <p:spPr>
          <a:xfrm>
            <a:off x="5832971" y="979593"/>
            <a:ext cx="488859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400" dirty="0">
                <a:ln w="12700">
                  <a:noFill/>
                </a:ln>
                <a:latin typeface="Superclarendon Rg" panose="02060605060000020003" pitchFamily="18" charset="77"/>
              </a:rPr>
              <a:t>Memorials</a:t>
            </a:r>
          </a:p>
        </p:txBody>
      </p:sp>
      <p:sp>
        <p:nvSpPr>
          <p:cNvPr id="4" name="TextBox 3">
            <a:extLst>
              <a:ext uri="{FF2B5EF4-FFF2-40B4-BE49-F238E27FC236}">
                <a16:creationId xmlns:a16="http://schemas.microsoft.com/office/drawing/2014/main" id="{10A02516-1783-33CD-07E6-EA22C56C2230}"/>
              </a:ext>
            </a:extLst>
          </p:cNvPr>
          <p:cNvSpPr txBox="1"/>
          <p:nvPr/>
        </p:nvSpPr>
        <p:spPr>
          <a:xfrm>
            <a:off x="5832972" y="1937596"/>
            <a:ext cx="5573610"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Today, we still remember and pay tribute to those soldiers who fought for our freedom during World War 1.</a:t>
            </a:r>
          </a:p>
        </p:txBody>
      </p:sp>
      <p:sp>
        <p:nvSpPr>
          <p:cNvPr id="5" name="TextBox 4">
            <a:extLst>
              <a:ext uri="{FF2B5EF4-FFF2-40B4-BE49-F238E27FC236}">
                <a16:creationId xmlns:a16="http://schemas.microsoft.com/office/drawing/2014/main" id="{03793CEE-431F-5DFD-6A34-6A0550EF347B}"/>
              </a:ext>
            </a:extLst>
          </p:cNvPr>
          <p:cNvSpPr txBox="1"/>
          <p:nvPr/>
        </p:nvSpPr>
        <p:spPr>
          <a:xfrm>
            <a:off x="5832972" y="3322622"/>
            <a:ext cx="548877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We do this through Remembrance Day and other gestures such as maintaining monuments or places of rest, allowing people to have a place to pray, think and remember the past.</a:t>
            </a:r>
          </a:p>
        </p:txBody>
      </p:sp>
      <p:grpSp>
        <p:nvGrpSpPr>
          <p:cNvPr id="14" name="Group 13" descr="Maidstone has a war memorial on Tonbridge Road.&#10;">
            <a:extLst>
              <a:ext uri="{FF2B5EF4-FFF2-40B4-BE49-F238E27FC236}">
                <a16:creationId xmlns:a16="http://schemas.microsoft.com/office/drawing/2014/main" id="{201AD9FA-A94C-C404-F3C7-6BB1B7141D0A}"/>
              </a:ext>
            </a:extLst>
          </p:cNvPr>
          <p:cNvGrpSpPr/>
          <p:nvPr/>
        </p:nvGrpSpPr>
        <p:grpSpPr>
          <a:xfrm>
            <a:off x="5522199" y="5053896"/>
            <a:ext cx="4473448" cy="402803"/>
            <a:chOff x="5494279" y="5053897"/>
            <a:chExt cx="4473448" cy="402803"/>
          </a:xfrm>
        </p:grpSpPr>
        <p:sp>
          <p:nvSpPr>
            <p:cNvPr id="6" name="TextBox 5">
              <a:extLst>
                <a:ext uri="{FF2B5EF4-FFF2-40B4-BE49-F238E27FC236}">
                  <a16:creationId xmlns:a16="http://schemas.microsoft.com/office/drawing/2014/main" id="{DCFB5024-6639-A1EB-EB41-65B9C8D92BD1}"/>
                </a:ext>
              </a:extLst>
            </p:cNvPr>
            <p:cNvSpPr txBox="1"/>
            <p:nvPr/>
          </p:nvSpPr>
          <p:spPr>
            <a:xfrm>
              <a:off x="5832971" y="5053897"/>
              <a:ext cx="4134756" cy="40280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Maidstone has a war memorial on Tonbridge Road.</a:t>
              </a:r>
            </a:p>
          </p:txBody>
        </p:sp>
        <p:pic>
          <p:nvPicPr>
            <p:cNvPr id="13" name="Picture 12">
              <a:extLst>
                <a:ext uri="{FF2B5EF4-FFF2-40B4-BE49-F238E27FC236}">
                  <a16:creationId xmlns:a16="http://schemas.microsoft.com/office/drawing/2014/main" id="{048E7401-6B25-8809-2A23-EDDAF437977A}"/>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5494279" y="5148286"/>
              <a:ext cx="350267" cy="248874"/>
            </a:xfrm>
            <a:prstGeom prst="rect">
              <a:avLst/>
            </a:prstGeom>
          </p:spPr>
        </p:pic>
      </p:grpSp>
      <p:pic>
        <p:nvPicPr>
          <p:cNvPr id="11" name="Picture 10">
            <a:extLst>
              <a:ext uri="{FF2B5EF4-FFF2-40B4-BE49-F238E27FC236}">
                <a16:creationId xmlns:a16="http://schemas.microsoft.com/office/drawing/2014/main" id="{7C590A25-2030-6FB7-5AE1-12F751251A75}"/>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58761438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14:bounceEnd="50000">
                                          <p:cBhvr additive="base">
                                            <p:cTn id="11" dur="700" fill="hold"/>
                                            <p:tgtEl>
                                              <p:spTgt spid="8"/>
                                            </p:tgtEl>
                                            <p:attrNameLst>
                                              <p:attrName>ppt_x</p:attrName>
                                            </p:attrNameLst>
                                          </p:cBhvr>
                                          <p:tavLst>
                                            <p:tav tm="0">
                                              <p:val>
                                                <p:strVal val="#ppt_x"/>
                                              </p:val>
                                            </p:tav>
                                            <p:tav tm="100000">
                                              <p:val>
                                                <p:strVal val="#ppt_x"/>
                                              </p:val>
                                            </p:tav>
                                          </p:tavLst>
                                        </p:anim>
                                        <p:anim calcmode="lin" valueType="num" p14:bounceEnd="50000">
                                          <p:cBhvr additive="base">
                                            <p:cTn id="12" dur="7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7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700" fill="hold"/>
                                            <p:tgtEl>
                                              <p:spTgt spid="8"/>
                                            </p:tgtEl>
                                            <p:attrNameLst>
                                              <p:attrName>ppt_x</p:attrName>
                                            </p:attrNameLst>
                                          </p:cBhvr>
                                          <p:tavLst>
                                            <p:tav tm="0">
                                              <p:val>
                                                <p:strVal val="#ppt_x"/>
                                              </p:val>
                                            </p:tav>
                                            <p:tav tm="100000">
                                              <p:val>
                                                <p:strVal val="#ppt_x"/>
                                              </p:val>
                                            </p:tav>
                                          </p:tavLst>
                                        </p:anim>
                                        <p:anim calcmode="lin" valueType="num">
                                          <p:cBhvr additive="base">
                                            <p:cTn id="12" dur="700" fill="hold"/>
                                            <p:tgtEl>
                                              <p:spTgt spid="8"/>
                                            </p:tgtEl>
                                            <p:attrNameLst>
                                              <p:attrName>ppt_y</p:attrName>
                                            </p:attrNameLst>
                                          </p:cBhvr>
                                          <p:tavLst>
                                            <p:tav tm="0">
                                              <p:val>
                                                <p:strVal val="0-#ppt_h/2"/>
                                              </p:val>
                                            </p:tav>
                                            <p:tav tm="100000">
                                              <p:val>
                                                <p:strVal val="#ppt_y"/>
                                              </p:val>
                                            </p:tav>
                                          </p:tavLst>
                                        </p:anim>
                                      </p:childTnLst>
                                    </p:cTn>
                                  </p:par>
                                </p:childTnLst>
                              </p:cTn>
                            </p:par>
                            <p:par>
                              <p:cTn id="13" fill="hold">
                                <p:stCondLst>
                                  <p:cond delay="12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7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200"/>
                                </p:stCondLst>
                                <p:childTnLst>
                                  <p:par>
                                    <p:cTn id="22" presetID="10" presetClass="entr" presetSubtype="0"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500"/>
                                            <p:tgtEl>
                                              <p:spTgt spid="5"/>
                                            </p:tgtEl>
                                          </p:cBhvr>
                                        </p:animEffect>
                                      </p:childTnLst>
                                    </p:cTn>
                                  </p:par>
                                </p:childTnLst>
                              </p:cTn>
                            </p:par>
                            <p:par>
                              <p:cTn id="25" fill="hold">
                                <p:stCondLst>
                                  <p:cond delay="2700"/>
                                </p:stCondLst>
                                <p:childTnLst>
                                  <p:par>
                                    <p:cTn id="26" presetID="10"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FA6D12A-16F3-D6D7-C12A-1C0F25E00D28}"/>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136AC391-11D2-6D3B-3DBF-B4B6E8438E8D}"/>
              </a:ext>
            </a:extLst>
          </p:cNvPr>
          <p:cNvSpPr>
            <a:spLocks noGrp="1"/>
          </p:cNvSpPr>
          <p:nvPr>
            <p:ph type="ctrTitle"/>
          </p:nvPr>
        </p:nvSpPr>
        <p:spPr>
          <a:xfrm>
            <a:off x="1524000" y="-1757301"/>
            <a:ext cx="9144000" cy="1757301"/>
          </a:xfrm>
        </p:spPr>
        <p:txBody>
          <a:bodyPr vert="horz" lIns="91440" tIns="45720" rIns="91440" bIns="45720" rtlCol="0" anchor="b">
            <a:normAutofit fontScale="90000"/>
          </a:bodyPr>
          <a:lstStyle/>
          <a:p>
            <a:r>
              <a:rPr lang="en-US" dirty="0"/>
              <a:t>The Queen’s </a:t>
            </a:r>
            <a:br>
              <a:rPr lang="en-US" dirty="0"/>
            </a:br>
            <a:r>
              <a:rPr lang="en-US" dirty="0"/>
              <a:t>Own Royal West Kent Regiment Cenotaph</a:t>
            </a:r>
          </a:p>
        </p:txBody>
      </p:sp>
      <p:sp>
        <p:nvSpPr>
          <p:cNvPr id="3" name="TextBox 2">
            <a:extLst>
              <a:ext uri="{FF2B5EF4-FFF2-40B4-BE49-F238E27FC236}">
                <a16:creationId xmlns:a16="http://schemas.microsoft.com/office/drawing/2014/main" id="{678301FB-32EA-989F-22C0-76BDA66DD61B}"/>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4" name="TextBox 3">
            <a:extLst>
              <a:ext uri="{FF2B5EF4-FFF2-40B4-BE49-F238E27FC236}">
                <a16:creationId xmlns:a16="http://schemas.microsoft.com/office/drawing/2014/main" id="{E691FC29-AAD2-9D00-C6C0-D4C5F810A09A}"/>
              </a:ext>
            </a:extLst>
          </p:cNvPr>
          <p:cNvSpPr txBox="1"/>
          <p:nvPr/>
        </p:nvSpPr>
        <p:spPr>
          <a:xfrm>
            <a:off x="533867" y="556121"/>
            <a:ext cx="299566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There is also the Queen’s </a:t>
            </a:r>
          </a:p>
          <a:p>
            <a:pPr>
              <a:lnSpc>
                <a:spcPct val="150000"/>
              </a:lnSpc>
            </a:pPr>
            <a:r>
              <a:rPr lang="en-GB" sz="1400" dirty="0">
                <a:latin typeface="Linkpen 17a Print" panose="03050602060000000000" pitchFamily="66" charset="77"/>
              </a:rPr>
              <a:t>Own Royal West Kent Regiment Cenotaph, situated in Brenchley Gardens, Maidstone.</a:t>
            </a:r>
          </a:p>
        </p:txBody>
      </p:sp>
      <p:pic>
        <p:nvPicPr>
          <p:cNvPr id="11" name="Picture 10" descr="An illustration of the Cenotaph, a white brick tower with flags.">
            <a:extLst>
              <a:ext uri="{FF2B5EF4-FFF2-40B4-BE49-F238E27FC236}">
                <a16:creationId xmlns:a16="http://schemas.microsoft.com/office/drawing/2014/main" id="{98B893B7-A9C1-DCC2-BB81-9A242EDF846E}"/>
              </a:ext>
            </a:extLst>
          </p:cNvPr>
          <p:cNvPicPr>
            <a:picLocks noChangeAspect="1"/>
          </p:cNvPicPr>
          <p:nvPr/>
        </p:nvPicPr>
        <p:blipFill>
          <a:blip r:embed="rId3" cstate="screen">
            <a:extLst>
              <a:ext uri="{28A0092B-C50C-407E-A947-70E740481C1C}">
                <a14:useLocalDpi xmlns:a14="http://schemas.microsoft.com/office/drawing/2010/main"/>
              </a:ext>
            </a:extLst>
          </a:blip>
          <a:srcRect l="-3932" r="-1"/>
          <a:stretch/>
        </p:blipFill>
        <p:spPr>
          <a:xfrm>
            <a:off x="1544907" y="1244163"/>
            <a:ext cx="4265295" cy="5045872"/>
          </a:xfrm>
          <a:prstGeom prst="rect">
            <a:avLst/>
          </a:prstGeom>
        </p:spPr>
      </p:pic>
      <p:pic>
        <p:nvPicPr>
          <p:cNvPr id="8" name="Picture 7" descr="An illustration of a world war 1 solider in military uniform. ">
            <a:extLst>
              <a:ext uri="{FF2B5EF4-FFF2-40B4-BE49-F238E27FC236}">
                <a16:creationId xmlns:a16="http://schemas.microsoft.com/office/drawing/2014/main" id="{583A98DF-F6F3-8C40-1496-A7671F47D83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55244" y="2824857"/>
            <a:ext cx="1547969" cy="3669975"/>
          </a:xfrm>
          <a:prstGeom prst="rect">
            <a:avLst/>
          </a:prstGeom>
        </p:spPr>
      </p:pic>
      <p:grpSp>
        <p:nvGrpSpPr>
          <p:cNvPr id="6" name="Group 5" descr="A colour photograph of the Queen’s &#10;Own Royal West Kent Regiment Cenotaph, a tall white brick tower. ">
            <a:extLst>
              <a:ext uri="{FF2B5EF4-FFF2-40B4-BE49-F238E27FC236}">
                <a16:creationId xmlns:a16="http://schemas.microsoft.com/office/drawing/2014/main" id="{411EBAC3-96FD-06AF-94E1-CD006EB3FA4A}"/>
              </a:ext>
            </a:extLst>
          </p:cNvPr>
          <p:cNvGrpSpPr/>
          <p:nvPr/>
        </p:nvGrpSpPr>
        <p:grpSpPr>
          <a:xfrm>
            <a:off x="6001410" y="483124"/>
            <a:ext cx="5586735" cy="5806911"/>
            <a:chOff x="5500205" y="501977"/>
            <a:chExt cx="5586734" cy="5806911"/>
          </a:xfrm>
        </p:grpSpPr>
        <p:pic>
          <p:nvPicPr>
            <p:cNvPr id="2" name="Picture 1" descr="A monument in a park&#10;&#10;Description automatically generated">
              <a:extLst>
                <a:ext uri="{FF2B5EF4-FFF2-40B4-BE49-F238E27FC236}">
                  <a16:creationId xmlns:a16="http://schemas.microsoft.com/office/drawing/2014/main" id="{96BA6102-2999-24FA-91D3-2DF96EE76D68}"/>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500205" y="549112"/>
              <a:ext cx="5318407" cy="5759776"/>
            </a:xfrm>
            <a:prstGeom prst="rect">
              <a:avLst/>
            </a:prstGeom>
            <a:ln w="19050">
              <a:solidFill>
                <a:schemeClr val="tx1"/>
              </a:solidFill>
            </a:ln>
          </p:spPr>
        </p:pic>
        <p:sp>
          <p:nvSpPr>
            <p:cNvPr id="5" name="TextBox 4">
              <a:extLst>
                <a:ext uri="{FF2B5EF4-FFF2-40B4-BE49-F238E27FC236}">
                  <a16:creationId xmlns:a16="http://schemas.microsoft.com/office/drawing/2014/main" id="{6626622F-A43C-C7D4-7141-61FB727BD958}"/>
                </a:ext>
              </a:extLst>
            </p:cNvPr>
            <p:cNvSpPr txBox="1"/>
            <p:nvPr/>
          </p:nvSpPr>
          <p:spPr>
            <a:xfrm>
              <a:off x="8833912" y="501977"/>
              <a:ext cx="2253027" cy="215444"/>
            </a:xfrm>
            <a:prstGeom prst="rect">
              <a:avLst/>
            </a:prstGeom>
            <a:noFill/>
          </p:spPr>
          <p:txBody>
            <a:bodyPr wrap="square">
              <a:spAutoFit/>
            </a:bodyPr>
            <a:lstStyle/>
            <a:p>
              <a:r>
                <a:rPr lang="en-GB" sz="800" dirty="0">
                  <a:solidFill>
                    <a:schemeClr val="bg1">
                      <a:lumMod val="85000"/>
                    </a:schemeClr>
                  </a:solidFill>
                  <a:latin typeface="Nunito" panose="02000503000000000000" pitchFamily="2" charset="77"/>
                </a:rPr>
                <a:t>© Historic England ref: IOE01/03614/12</a:t>
              </a:r>
            </a:p>
          </p:txBody>
        </p:sp>
      </p:grpSp>
      <p:pic>
        <p:nvPicPr>
          <p:cNvPr id="9" name="Picture 8">
            <a:extLst>
              <a:ext uri="{FF2B5EF4-FFF2-40B4-BE49-F238E27FC236}">
                <a16:creationId xmlns:a16="http://schemas.microsoft.com/office/drawing/2014/main" id="{79970FDC-86DE-31F4-BEF4-E27BEC800BB6}"/>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10992557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par>
                                <p:cTn id="16" presetID="10" presetClass="entr" presetSubtype="0"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E7304FC-5978-C108-C412-D51F0B7F7754}"/>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98032A67-ADC9-D96D-31D7-73892A5B3917}"/>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World War 2</a:t>
            </a:r>
          </a:p>
        </p:txBody>
      </p:sp>
      <p:sp>
        <p:nvSpPr>
          <p:cNvPr id="2" name="TextBox 1">
            <a:extLst>
              <a:ext uri="{FF2B5EF4-FFF2-40B4-BE49-F238E27FC236}">
                <a16:creationId xmlns:a16="http://schemas.microsoft.com/office/drawing/2014/main" id="{B6A9C67F-6727-2AEB-A25D-60F68808E23C}"/>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2?</a:t>
            </a:r>
          </a:p>
        </p:txBody>
      </p:sp>
      <p:sp>
        <p:nvSpPr>
          <p:cNvPr id="3" name="Title 1">
            <a:extLst>
              <a:ext uri="{FF2B5EF4-FFF2-40B4-BE49-F238E27FC236}">
                <a16:creationId xmlns:a16="http://schemas.microsoft.com/office/drawing/2014/main" id="{68E6B65A-044A-0D3E-5A88-20FAA66B2EEA}"/>
              </a:ext>
            </a:extLst>
          </p:cNvPr>
          <p:cNvSpPr txBox="1">
            <a:spLocks/>
          </p:cNvSpPr>
          <p:nvPr/>
        </p:nvSpPr>
        <p:spPr>
          <a:xfrm>
            <a:off x="494269" y="545698"/>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500" dirty="0">
                <a:ln w="12700">
                  <a:noFill/>
                </a:ln>
                <a:latin typeface="Superclarendon Rg" panose="02060605060000020003" pitchFamily="18" charset="77"/>
              </a:rPr>
              <a:t>World War 2</a:t>
            </a:r>
          </a:p>
        </p:txBody>
      </p:sp>
      <p:sp>
        <p:nvSpPr>
          <p:cNvPr id="4" name="TextBox 3">
            <a:extLst>
              <a:ext uri="{FF2B5EF4-FFF2-40B4-BE49-F238E27FC236}">
                <a16:creationId xmlns:a16="http://schemas.microsoft.com/office/drawing/2014/main" id="{1FB813D2-4AB7-CCFF-9EDF-127B2086037C}"/>
              </a:ext>
            </a:extLst>
          </p:cNvPr>
          <p:cNvSpPr txBox="1"/>
          <p:nvPr/>
        </p:nvSpPr>
        <p:spPr>
          <a:xfrm>
            <a:off x="607917" y="1481043"/>
            <a:ext cx="567976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Sadly, just over 20 years after the end of World War 1, a second brutal war began…</a:t>
            </a:r>
          </a:p>
        </p:txBody>
      </p:sp>
      <p:sp>
        <p:nvSpPr>
          <p:cNvPr id="5" name="TextBox 4">
            <a:extLst>
              <a:ext uri="{FF2B5EF4-FFF2-40B4-BE49-F238E27FC236}">
                <a16:creationId xmlns:a16="http://schemas.microsoft.com/office/drawing/2014/main" id="{A2D879D4-EF6B-C4B7-066A-3DB3AB664267}"/>
              </a:ext>
            </a:extLst>
          </p:cNvPr>
          <p:cNvSpPr txBox="1"/>
          <p:nvPr/>
        </p:nvSpPr>
        <p:spPr>
          <a:xfrm>
            <a:off x="607917" y="2383530"/>
            <a:ext cx="567976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World War 2 was a global conflict that took place from 1939 to 1945. It involved many countries around the world, including Britain. </a:t>
            </a:r>
          </a:p>
        </p:txBody>
      </p:sp>
      <p:sp>
        <p:nvSpPr>
          <p:cNvPr id="10" name="TextBox 9">
            <a:extLst>
              <a:ext uri="{FF2B5EF4-FFF2-40B4-BE49-F238E27FC236}">
                <a16:creationId xmlns:a16="http://schemas.microsoft.com/office/drawing/2014/main" id="{14A0EF92-9DCB-F36E-1AE8-036D29E6A348}"/>
              </a:ext>
            </a:extLst>
          </p:cNvPr>
          <p:cNvSpPr txBox="1"/>
          <p:nvPr/>
        </p:nvSpPr>
        <p:spPr>
          <a:xfrm>
            <a:off x="607917" y="3609183"/>
            <a:ext cx="567976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war began when Germany, led by Adolf Hitler, invaded Poland in September 1939. </a:t>
            </a:r>
          </a:p>
        </p:txBody>
      </p:sp>
      <p:grpSp>
        <p:nvGrpSpPr>
          <p:cNvPr id="6" name="Group 5" descr="A black and white photograph of Adolph Hitler.">
            <a:extLst>
              <a:ext uri="{FF2B5EF4-FFF2-40B4-BE49-F238E27FC236}">
                <a16:creationId xmlns:a16="http://schemas.microsoft.com/office/drawing/2014/main" id="{7BA6D7A1-3B52-3AD5-9206-3E9927160B5C}"/>
              </a:ext>
            </a:extLst>
          </p:cNvPr>
          <p:cNvGrpSpPr/>
          <p:nvPr/>
        </p:nvGrpSpPr>
        <p:grpSpPr>
          <a:xfrm>
            <a:off x="6457114" y="1126659"/>
            <a:ext cx="4788324" cy="3349709"/>
            <a:chOff x="5764760" y="1207223"/>
            <a:chExt cx="5829940" cy="4078380"/>
          </a:xfrm>
        </p:grpSpPr>
        <p:pic>
          <p:nvPicPr>
            <p:cNvPr id="7" name="Picture 6" descr="A person in a military uniform&#10;&#10;Description automatically generated">
              <a:extLst>
                <a:ext uri="{FF2B5EF4-FFF2-40B4-BE49-F238E27FC236}">
                  <a16:creationId xmlns:a16="http://schemas.microsoft.com/office/drawing/2014/main" id="{88EE187A-CBCE-8732-D7E6-DC10A578C0F1}"/>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5838584" y="1285103"/>
              <a:ext cx="5756116" cy="4000500"/>
            </a:xfrm>
            <a:prstGeom prst="rect">
              <a:avLst/>
            </a:prstGeom>
            <a:ln w="28575">
              <a:solidFill>
                <a:schemeClr val="tx1"/>
              </a:solidFill>
            </a:ln>
          </p:spPr>
        </p:pic>
        <p:sp>
          <p:nvSpPr>
            <p:cNvPr id="8" name="TextBox 7">
              <a:extLst>
                <a:ext uri="{FF2B5EF4-FFF2-40B4-BE49-F238E27FC236}">
                  <a16:creationId xmlns:a16="http://schemas.microsoft.com/office/drawing/2014/main" id="{DC3261A6-E54A-779D-3887-32D57B374719}"/>
                </a:ext>
              </a:extLst>
            </p:cNvPr>
            <p:cNvSpPr txBox="1"/>
            <p:nvPr/>
          </p:nvSpPr>
          <p:spPr>
            <a:xfrm>
              <a:off x="5764760" y="1207223"/>
              <a:ext cx="1647329" cy="262310"/>
            </a:xfrm>
            <a:prstGeom prst="rect">
              <a:avLst/>
            </a:prstGeom>
            <a:noFill/>
          </p:spPr>
          <p:txBody>
            <a:bodyPr wrap="square">
              <a:spAutoFit/>
            </a:bodyPr>
            <a:lstStyle/>
            <a:p>
              <a:r>
                <a:rPr lang="en-GB" sz="800" dirty="0">
                  <a:solidFill>
                    <a:schemeClr val="bg1">
                      <a:lumMod val="75000"/>
                    </a:schemeClr>
                  </a:solidFill>
                  <a:effectLst/>
                  <a:latin typeface="Nunito Light" panose="02000303000000000000" pitchFamily="2" charset="77"/>
                </a:rPr>
                <a:t>© IWM (MOI) FLM 1531</a:t>
              </a:r>
              <a:endParaRPr lang="en-GB" sz="800" dirty="0">
                <a:solidFill>
                  <a:schemeClr val="bg1">
                    <a:lumMod val="75000"/>
                  </a:schemeClr>
                </a:solidFill>
                <a:latin typeface="Nunito Light" panose="02000303000000000000" pitchFamily="2" charset="77"/>
              </a:endParaRPr>
            </a:p>
          </p:txBody>
        </p:sp>
      </p:grpSp>
      <p:pic>
        <p:nvPicPr>
          <p:cNvPr id="9" name="Picture 8" descr="A timeline spanning from AD 1910 to AD 2025. On it is highlighted,&#10;'1st September 1939 World War 2 Begins'&#10;'2nd September 1945 End of World War 2'&#10;'2024 You are here'&#10;">
            <a:extLst>
              <a:ext uri="{FF2B5EF4-FFF2-40B4-BE49-F238E27FC236}">
                <a16:creationId xmlns:a16="http://schemas.microsoft.com/office/drawing/2014/main" id="{2980D5A1-B70B-070E-ED53-20221A32BDB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333546" y="4394951"/>
            <a:ext cx="11673733" cy="1964012"/>
          </a:xfrm>
          <a:prstGeom prst="rect">
            <a:avLst/>
          </a:prstGeom>
        </p:spPr>
      </p:pic>
      <p:pic>
        <p:nvPicPr>
          <p:cNvPr id="11" name="Picture 10">
            <a:extLst>
              <a:ext uri="{FF2B5EF4-FFF2-40B4-BE49-F238E27FC236}">
                <a16:creationId xmlns:a16="http://schemas.microsoft.com/office/drawing/2014/main" id="{98E3F8C5-A45B-3020-D975-D22F6244A45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73217"/>
            <a:ext cx="1559441" cy="1348893"/>
          </a:xfrm>
          <a:prstGeom prst="rect">
            <a:avLst/>
          </a:prstGeom>
        </p:spPr>
      </p:pic>
    </p:spTree>
    <p:extLst>
      <p:ext uri="{BB962C8B-B14F-4D97-AF65-F5344CB8AC3E}">
        <p14:creationId xmlns:p14="http://schemas.microsoft.com/office/powerpoint/2010/main" val="295530671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xEl>
                                              <p:pRg st="0" end="0"/>
                                            </p:txEl>
                                          </p:spTgt>
                                        </p:tgtEl>
                                        <p:attrNameLst>
                                          <p:attrName>style.visibility</p:attrName>
                                        </p:attrNameLst>
                                      </p:cBhvr>
                                      <p:to>
                                        <p:strVal val="visible"/>
                                      </p:to>
                                    </p:set>
                                    <p:animEffect transition="in" filter="fade">
                                      <p:cBhvr>
                                        <p:cTn id="11" dur="500"/>
                                        <p:tgtEl>
                                          <p:spTgt spid="4">
                                            <p:txEl>
                                              <p:pRg st="0" end="0"/>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xEl>
                                              <p:pRg st="0" end="0"/>
                                            </p:txEl>
                                          </p:spTgt>
                                        </p:tgtEl>
                                        <p:attrNameLst>
                                          <p:attrName>style.visibility</p:attrName>
                                        </p:attrNameLst>
                                      </p:cBhvr>
                                      <p:to>
                                        <p:strVal val="visible"/>
                                      </p:to>
                                    </p:set>
                                    <p:animEffect transition="in" filter="fade">
                                      <p:cBhvr>
                                        <p:cTn id="15" dur="500"/>
                                        <p:tgtEl>
                                          <p:spTgt spid="5">
                                            <p:txEl>
                                              <p:pRg st="0" end="0"/>
                                            </p:tx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xEl>
                                              <p:pRg st="0" end="0"/>
                                            </p:txEl>
                                          </p:spTgt>
                                        </p:tgtEl>
                                        <p:attrNameLst>
                                          <p:attrName>style.visibility</p:attrName>
                                        </p:attrNameLst>
                                      </p:cBhvr>
                                      <p:to>
                                        <p:strVal val="visible"/>
                                      </p:to>
                                    </p:set>
                                    <p:animEffect transition="in" filter="fade">
                                      <p:cBhvr>
                                        <p:cTn id="19" dur="500"/>
                                        <p:tgtEl>
                                          <p:spTgt spid="10">
                                            <p:txEl>
                                              <p:pRg st="0" end="0"/>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par>
                          <p:cTn id="23" fill="hold">
                            <p:stCondLst>
                              <p:cond delay="2000"/>
                            </p:stCondLst>
                            <p:childTnLst>
                              <p:par>
                                <p:cTn id="24" presetID="10" presetClass="entr" presetSubtype="0" fill="hold"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build="allAtOnce"/>
      <p:bldP spid="5" grpId="0" build="allAtOnce"/>
      <p:bldP spid="10" grpId="0" build="allAtOnce"/>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34B1C3-B09F-9DF3-5112-541C80283AB0}"/>
            </a:ext>
          </a:extLst>
        </p:cNvPr>
        <p:cNvGrpSpPr/>
        <p:nvPr/>
      </p:nvGrpSpPr>
      <p:grpSpPr>
        <a:xfrm>
          <a:off x="0" y="0"/>
          <a:ext cx="0" cy="0"/>
          <a:chOff x="0" y="0"/>
          <a:chExt cx="0" cy="0"/>
        </a:xfrm>
      </p:grpSpPr>
      <p:sp>
        <p:nvSpPr>
          <p:cNvPr id="7" name="Title 2">
            <a:extLst>
              <a:ext uri="{FF2B5EF4-FFF2-40B4-BE49-F238E27FC236}">
                <a16:creationId xmlns:a16="http://schemas.microsoft.com/office/drawing/2014/main" id="{DCC1D158-B431-DB71-FAA9-16C5DF8406AE}"/>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Allies and The Axis Powers</a:t>
            </a:r>
          </a:p>
        </p:txBody>
      </p:sp>
      <p:sp>
        <p:nvSpPr>
          <p:cNvPr id="5" name="TextBox 4">
            <a:extLst>
              <a:ext uri="{FF2B5EF4-FFF2-40B4-BE49-F238E27FC236}">
                <a16:creationId xmlns:a16="http://schemas.microsoft.com/office/drawing/2014/main" id="{452461AE-396C-245C-C07C-8596F4E90B44}"/>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2?</a:t>
            </a:r>
          </a:p>
        </p:txBody>
      </p:sp>
      <p:sp>
        <p:nvSpPr>
          <p:cNvPr id="2" name="TextBox 1">
            <a:extLst>
              <a:ext uri="{FF2B5EF4-FFF2-40B4-BE49-F238E27FC236}">
                <a16:creationId xmlns:a16="http://schemas.microsoft.com/office/drawing/2014/main" id="{4027F869-A583-1B81-A295-A7827CD11271}"/>
              </a:ext>
            </a:extLst>
          </p:cNvPr>
          <p:cNvSpPr txBox="1"/>
          <p:nvPr/>
        </p:nvSpPr>
        <p:spPr>
          <a:xfrm>
            <a:off x="691380" y="616121"/>
            <a:ext cx="10809240"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invasion of Poland sparked a series of alliances and declarations of war. Many nations were drawn into the conflict. The war was fought between two major alliances: the Allies, which included Britain, the United States, and the Soviet Union, and the Axis powers, led by Germany, Italy, and Japan.</a:t>
            </a:r>
          </a:p>
        </p:txBody>
      </p:sp>
      <p:pic>
        <p:nvPicPr>
          <p:cNvPr id="3" name="Picture 2" descr="An image of a world map with blue highlighted Allies forces, red highlighted Axis Powers, and pale grey highlighted neutral countries and territories.&#10;&#10;The key on the right indicated red is 'Axis Powers (another colonies), Blue is 'Allies (and their colonies0', and pale grey is 'Neutral countries and territories'.">
            <a:extLst>
              <a:ext uri="{FF2B5EF4-FFF2-40B4-BE49-F238E27FC236}">
                <a16:creationId xmlns:a16="http://schemas.microsoft.com/office/drawing/2014/main" id="{B77A347C-0C35-1BDA-BC57-B005EB79B05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5189" y="2227468"/>
            <a:ext cx="11698268" cy="4014411"/>
          </a:xfrm>
          <a:prstGeom prst="rect">
            <a:avLst/>
          </a:prstGeom>
        </p:spPr>
      </p:pic>
      <p:pic>
        <p:nvPicPr>
          <p:cNvPr id="4" name="Picture 3" descr="An illustration of a green war helmet.">
            <a:extLst>
              <a:ext uri="{FF2B5EF4-FFF2-40B4-BE49-F238E27FC236}">
                <a16:creationId xmlns:a16="http://schemas.microsoft.com/office/drawing/2014/main" id="{209EF5BD-36C3-28F0-42CE-A5631851ED08}"/>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61297">
            <a:off x="8631824" y="4061449"/>
            <a:ext cx="2411921" cy="2180641"/>
          </a:xfrm>
          <a:prstGeom prst="rect">
            <a:avLst/>
          </a:prstGeom>
        </p:spPr>
      </p:pic>
      <p:pic>
        <p:nvPicPr>
          <p:cNvPr id="6" name="Picture 5">
            <a:extLst>
              <a:ext uri="{FF2B5EF4-FFF2-40B4-BE49-F238E27FC236}">
                <a16:creationId xmlns:a16="http://schemas.microsoft.com/office/drawing/2014/main" id="{F58474BE-5749-DD8D-AE90-B49B5F86F0B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39277293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14:bounceEnd="50000">
                                          <p:cBhvr additive="base">
                                            <p:cTn id="15" dur="500" fill="hold"/>
                                            <p:tgtEl>
                                              <p:spTgt spid="4"/>
                                            </p:tgtEl>
                                            <p:attrNameLst>
                                              <p:attrName>ppt_x</p:attrName>
                                            </p:attrNameLst>
                                          </p:cBhvr>
                                          <p:tavLst>
                                            <p:tav tm="0">
                                              <p:val>
                                                <p:strVal val="#ppt_x"/>
                                              </p:val>
                                            </p:tav>
                                            <p:tav tm="100000">
                                              <p:val>
                                                <p:strVal val="#ppt_x"/>
                                              </p:val>
                                            </p:tav>
                                          </p:tavLst>
                                        </p:anim>
                                        <p:anim calcmode="lin" valueType="num" p14:bounceEnd="50000">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uild="allAtOnce"/>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B2E994D-DEA5-5ADE-8F59-0CC733383434}"/>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EA4D0CAB-8A61-71CE-4EC3-957E55B9A575}"/>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Britain’s role in World War 2</a:t>
            </a:r>
          </a:p>
        </p:txBody>
      </p:sp>
      <p:sp>
        <p:nvSpPr>
          <p:cNvPr id="2" name="TextBox 1">
            <a:extLst>
              <a:ext uri="{FF2B5EF4-FFF2-40B4-BE49-F238E27FC236}">
                <a16:creationId xmlns:a16="http://schemas.microsoft.com/office/drawing/2014/main" id="{89959E0E-E7A3-D07C-44FD-15CC25516918}"/>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2?</a:t>
            </a:r>
          </a:p>
        </p:txBody>
      </p:sp>
      <p:sp>
        <p:nvSpPr>
          <p:cNvPr id="3" name="Title 1">
            <a:extLst>
              <a:ext uri="{FF2B5EF4-FFF2-40B4-BE49-F238E27FC236}">
                <a16:creationId xmlns:a16="http://schemas.microsoft.com/office/drawing/2014/main" id="{6BE1EFE8-A8CA-6A30-5610-909B04C26FDF}"/>
              </a:ext>
            </a:extLst>
          </p:cNvPr>
          <p:cNvSpPr txBox="1">
            <a:spLocks/>
          </p:cNvSpPr>
          <p:nvPr/>
        </p:nvSpPr>
        <p:spPr>
          <a:xfrm>
            <a:off x="761754" y="1147781"/>
            <a:ext cx="56410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000" dirty="0">
                <a:ln w="12700">
                  <a:noFill/>
                </a:ln>
                <a:latin typeface="Superclarendon Rg" panose="02060605060000020003" pitchFamily="18" charset="77"/>
              </a:rPr>
              <a:t>Britain’s role in World War 2</a:t>
            </a:r>
          </a:p>
        </p:txBody>
      </p:sp>
      <p:sp>
        <p:nvSpPr>
          <p:cNvPr id="4" name="TextBox 3">
            <a:extLst>
              <a:ext uri="{FF2B5EF4-FFF2-40B4-BE49-F238E27FC236}">
                <a16:creationId xmlns:a16="http://schemas.microsoft.com/office/drawing/2014/main" id="{44FD35A8-85DA-0118-76B8-51EF0CBEDBD7}"/>
              </a:ext>
            </a:extLst>
          </p:cNvPr>
          <p:cNvSpPr txBox="1"/>
          <p:nvPr/>
        </p:nvSpPr>
        <p:spPr>
          <a:xfrm>
            <a:off x="761755" y="2002075"/>
            <a:ext cx="521483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years leading up to World War II, tensions were rising across Europe. </a:t>
            </a:r>
          </a:p>
        </p:txBody>
      </p:sp>
      <p:sp>
        <p:nvSpPr>
          <p:cNvPr id="5" name="TextBox 4">
            <a:extLst>
              <a:ext uri="{FF2B5EF4-FFF2-40B4-BE49-F238E27FC236}">
                <a16:creationId xmlns:a16="http://schemas.microsoft.com/office/drawing/2014/main" id="{E6EAB8B5-9549-A2A9-5770-AB53D1868F72}"/>
              </a:ext>
            </a:extLst>
          </p:cNvPr>
          <p:cNvSpPr txBox="1"/>
          <p:nvPr/>
        </p:nvSpPr>
        <p:spPr>
          <a:xfrm>
            <a:off x="761756" y="2912634"/>
            <a:ext cx="539000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Adolf Hitler, the leader of Germany, had been expanding his power and influence by taking over neighbouring territories such as Austria </a:t>
            </a:r>
          </a:p>
          <a:p>
            <a:pPr>
              <a:lnSpc>
                <a:spcPct val="150000"/>
              </a:lnSpc>
            </a:pPr>
            <a:r>
              <a:rPr lang="en-GB" sz="1400" dirty="0">
                <a:latin typeface="Linkpen 17a Print" panose="03050602060000000000" pitchFamily="66" charset="77"/>
              </a:rPr>
              <a:t>and the Czechoslovak Republic. </a:t>
            </a:r>
          </a:p>
        </p:txBody>
      </p:sp>
      <p:sp>
        <p:nvSpPr>
          <p:cNvPr id="6" name="TextBox 5">
            <a:extLst>
              <a:ext uri="{FF2B5EF4-FFF2-40B4-BE49-F238E27FC236}">
                <a16:creationId xmlns:a16="http://schemas.microsoft.com/office/drawing/2014/main" id="{BA19163A-BA21-5618-1482-96147D7437F0}"/>
              </a:ext>
            </a:extLst>
          </p:cNvPr>
          <p:cNvSpPr txBox="1"/>
          <p:nvPr/>
        </p:nvSpPr>
        <p:spPr>
          <a:xfrm>
            <a:off x="761755" y="4515690"/>
            <a:ext cx="521483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British government, under Prime Minister Neville Chamberlain, hoped to avoid another war, so agreed to let Germany take this land </a:t>
            </a:r>
          </a:p>
          <a:p>
            <a:pPr>
              <a:lnSpc>
                <a:spcPct val="150000"/>
              </a:lnSpc>
            </a:pPr>
            <a:r>
              <a:rPr lang="en-GB" sz="1400" dirty="0">
                <a:latin typeface="Linkpen 17a Print" panose="03050602060000000000" pitchFamily="66" charset="77"/>
              </a:rPr>
              <a:t>if they promised not to take any more. </a:t>
            </a:r>
          </a:p>
        </p:txBody>
      </p:sp>
      <p:grpSp>
        <p:nvGrpSpPr>
          <p:cNvPr id="7" name="Group 6" descr="A black and white photograph of Neville Chamberlain making a speech. ">
            <a:extLst>
              <a:ext uri="{FF2B5EF4-FFF2-40B4-BE49-F238E27FC236}">
                <a16:creationId xmlns:a16="http://schemas.microsoft.com/office/drawing/2014/main" id="{8AD308EB-5755-01D3-B35B-3809BDBB05EF}"/>
              </a:ext>
            </a:extLst>
          </p:cNvPr>
          <p:cNvGrpSpPr/>
          <p:nvPr/>
        </p:nvGrpSpPr>
        <p:grpSpPr>
          <a:xfrm>
            <a:off x="6227974" y="786015"/>
            <a:ext cx="4870752" cy="3683955"/>
            <a:chOff x="832094" y="764687"/>
            <a:chExt cx="4870752" cy="3683955"/>
          </a:xfrm>
        </p:grpSpPr>
        <p:pic>
          <p:nvPicPr>
            <p:cNvPr id="8" name="Picture 7" descr="A person in a black coat holding a piece of paper&#10;&#10;Description automatically generated">
              <a:extLst>
                <a:ext uri="{FF2B5EF4-FFF2-40B4-BE49-F238E27FC236}">
                  <a16:creationId xmlns:a16="http://schemas.microsoft.com/office/drawing/2014/main" id="{EF612A59-F308-AF97-087E-31145D4A4CA5}"/>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96102" y="819551"/>
              <a:ext cx="4806744" cy="3629091"/>
            </a:xfrm>
            <a:prstGeom prst="rect">
              <a:avLst/>
            </a:prstGeom>
            <a:ln w="22225">
              <a:solidFill>
                <a:schemeClr val="tx1"/>
              </a:solidFill>
            </a:ln>
          </p:spPr>
        </p:pic>
        <p:sp>
          <p:nvSpPr>
            <p:cNvPr id="9" name="TextBox 8">
              <a:extLst>
                <a:ext uri="{FF2B5EF4-FFF2-40B4-BE49-F238E27FC236}">
                  <a16:creationId xmlns:a16="http://schemas.microsoft.com/office/drawing/2014/main" id="{B0172D47-C719-CF8A-6205-E8336A3DDD80}"/>
                </a:ext>
              </a:extLst>
            </p:cNvPr>
            <p:cNvSpPr txBox="1"/>
            <p:nvPr/>
          </p:nvSpPr>
          <p:spPr>
            <a:xfrm>
              <a:off x="832094" y="764687"/>
              <a:ext cx="1351722" cy="215444"/>
            </a:xfrm>
            <a:prstGeom prst="rect">
              <a:avLst/>
            </a:prstGeom>
            <a:noFill/>
          </p:spPr>
          <p:txBody>
            <a:bodyPr wrap="square" rtlCol="0">
              <a:spAutoFit/>
            </a:bodyPr>
            <a:lstStyle/>
            <a:p>
              <a:r>
                <a:rPr lang="en-US" sz="800" dirty="0">
                  <a:solidFill>
                    <a:schemeClr val="bg1">
                      <a:lumMod val="65000"/>
                    </a:schemeClr>
                  </a:solidFill>
                  <a:latin typeface="Nunito" panose="02000503000000000000" pitchFamily="2" charset="77"/>
                </a:rPr>
                <a:t>© IWM HU 4255</a:t>
              </a:r>
            </a:p>
          </p:txBody>
        </p:sp>
      </p:grpSp>
      <p:grpSp>
        <p:nvGrpSpPr>
          <p:cNvPr id="10" name="Group 9" descr="Neville Chamberlain, in 1938, holding &#10;a piece of paper that he and Adolf Hitler had signed. On it was the quote, &#10;“a desire never to go to war again.”&#10;">
            <a:extLst>
              <a:ext uri="{FF2B5EF4-FFF2-40B4-BE49-F238E27FC236}">
                <a16:creationId xmlns:a16="http://schemas.microsoft.com/office/drawing/2014/main" id="{5CFF92C4-C877-53A3-2C7A-6F8674FB556F}"/>
              </a:ext>
            </a:extLst>
          </p:cNvPr>
          <p:cNvGrpSpPr/>
          <p:nvPr/>
        </p:nvGrpSpPr>
        <p:grpSpPr>
          <a:xfrm>
            <a:off x="6402814" y="4634056"/>
            <a:ext cx="4884224" cy="1358064"/>
            <a:chOff x="6852835" y="4512347"/>
            <a:chExt cx="4884224" cy="1358064"/>
          </a:xfrm>
        </p:grpSpPr>
        <p:sp>
          <p:nvSpPr>
            <p:cNvPr id="11" name="TextBox 10">
              <a:extLst>
                <a:ext uri="{FF2B5EF4-FFF2-40B4-BE49-F238E27FC236}">
                  <a16:creationId xmlns:a16="http://schemas.microsoft.com/office/drawing/2014/main" id="{AA70953A-3808-3F79-6466-C050419E2933}"/>
                </a:ext>
              </a:extLst>
            </p:cNvPr>
            <p:cNvSpPr txBox="1"/>
            <p:nvPr/>
          </p:nvSpPr>
          <p:spPr>
            <a:xfrm>
              <a:off x="7101708" y="4512347"/>
              <a:ext cx="4635351"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Neville Chamberlain, in 1938, holding </a:t>
              </a:r>
            </a:p>
            <a:p>
              <a:pPr>
                <a:lnSpc>
                  <a:spcPct val="150000"/>
                </a:lnSpc>
              </a:pPr>
              <a:r>
                <a:rPr lang="en-GB" sz="1400" dirty="0">
                  <a:latin typeface="Linkpen 17a Print" panose="03050602060000000000" pitchFamily="66" charset="77"/>
                </a:rPr>
                <a:t>a piece of paper that he and Adolf Hitler had signed. On it was the quote, </a:t>
              </a:r>
            </a:p>
            <a:p>
              <a:pPr>
                <a:lnSpc>
                  <a:spcPct val="150000"/>
                </a:lnSpc>
              </a:pPr>
              <a:r>
                <a:rPr lang="en-GB" sz="1400" dirty="0">
                  <a:latin typeface="Linkpen 17a Print" panose="03050602060000000000" pitchFamily="66" charset="77"/>
                </a:rPr>
                <a:t>“a desire never to go to war again.”</a:t>
              </a:r>
            </a:p>
          </p:txBody>
        </p:sp>
        <p:pic>
          <p:nvPicPr>
            <p:cNvPr id="12" name="Picture 11">
              <a:extLst>
                <a:ext uri="{FF2B5EF4-FFF2-40B4-BE49-F238E27FC236}">
                  <a16:creationId xmlns:a16="http://schemas.microsoft.com/office/drawing/2014/main" id="{11E4C1B6-8DA7-6B8E-ABEB-F6199E1F27C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802138" y="4585968"/>
              <a:ext cx="350267" cy="248874"/>
            </a:xfrm>
            <a:prstGeom prst="rect">
              <a:avLst/>
            </a:prstGeom>
          </p:spPr>
        </p:pic>
      </p:grpSp>
      <p:pic>
        <p:nvPicPr>
          <p:cNvPr id="13" name="Picture 12">
            <a:extLst>
              <a:ext uri="{FF2B5EF4-FFF2-40B4-BE49-F238E27FC236}">
                <a16:creationId xmlns:a16="http://schemas.microsoft.com/office/drawing/2014/main" id="{3616BB24-2635-9299-16E6-11EC37346555}"/>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35884586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500"/>
                                        <p:tgtEl>
                                          <p:spTgt spid="7"/>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B54A43C-0286-C584-EAEA-51C550372D34}"/>
              </a:ext>
            </a:extLst>
          </p:cNvPr>
          <p:cNvSpPr>
            <a:spLocks noGrp="1"/>
          </p:cNvSpPr>
          <p:nvPr>
            <p:ph type="ctrTitle"/>
          </p:nvPr>
        </p:nvSpPr>
        <p:spPr>
          <a:xfrm>
            <a:off x="1524000" y="-2387600"/>
            <a:ext cx="9144000" cy="2387600"/>
          </a:xfrm>
        </p:spPr>
        <p:txBody>
          <a:bodyPr vert="horz" lIns="91440" tIns="45720" rIns="91440" bIns="45720" rtlCol="0" anchor="b">
            <a:normAutofit fontScale="90000"/>
          </a:bodyPr>
          <a:lstStyle/>
          <a:p>
            <a:r>
              <a:rPr lang="en-US" dirty="0"/>
              <a:t>What was life like for people </a:t>
            </a:r>
            <a:br>
              <a:rPr lang="en-US" dirty="0"/>
            </a:br>
            <a:r>
              <a:rPr lang="en-US" dirty="0"/>
              <a:t>from Maidstone during the wars?</a:t>
            </a:r>
          </a:p>
        </p:txBody>
      </p:sp>
      <p:grpSp>
        <p:nvGrpSpPr>
          <p:cNvPr id="14" name="Group 13" descr="What was World War 1?&#10;">
            <a:extLst>
              <a:ext uri="{FF2B5EF4-FFF2-40B4-BE49-F238E27FC236}">
                <a16:creationId xmlns:a16="http://schemas.microsoft.com/office/drawing/2014/main" id="{3C43F312-02CC-27A8-DFE8-1D77AC34AEA0}"/>
              </a:ext>
            </a:extLst>
          </p:cNvPr>
          <p:cNvGrpSpPr/>
          <p:nvPr/>
        </p:nvGrpSpPr>
        <p:grpSpPr>
          <a:xfrm>
            <a:off x="518175" y="454349"/>
            <a:ext cx="5498354" cy="2123658"/>
            <a:chOff x="518175" y="454349"/>
            <a:chExt cx="5498354" cy="2123658"/>
          </a:xfrm>
        </p:grpSpPr>
        <p:sp>
          <p:nvSpPr>
            <p:cNvPr id="15" name="Rectangle 14">
              <a:extLst>
                <a:ext uri="{FF2B5EF4-FFF2-40B4-BE49-F238E27FC236}">
                  <a16:creationId xmlns:a16="http://schemas.microsoft.com/office/drawing/2014/main" id="{45238704-0898-A9B0-08A6-1E8C55711F12}"/>
                </a:ext>
              </a:extLst>
            </p:cNvPr>
            <p:cNvSpPr/>
            <p:nvPr/>
          </p:nvSpPr>
          <p:spPr>
            <a:xfrm>
              <a:off x="518175"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extBox 15">
              <a:extLst>
                <a:ext uri="{FF2B5EF4-FFF2-40B4-BE49-F238E27FC236}">
                  <a16:creationId xmlns:a16="http://schemas.microsoft.com/office/drawing/2014/main" id="{029D932F-C3B1-0326-BE7B-8610BF323246}"/>
                </a:ext>
              </a:extLst>
            </p:cNvPr>
            <p:cNvSpPr txBox="1"/>
            <p:nvPr/>
          </p:nvSpPr>
          <p:spPr>
            <a:xfrm>
              <a:off x="877366" y="1269955"/>
              <a:ext cx="4779967"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1?</a:t>
              </a:r>
            </a:p>
          </p:txBody>
        </p:sp>
      </p:grpSp>
      <p:grpSp>
        <p:nvGrpSpPr>
          <p:cNvPr id="17" name="Group 16" descr="What role did Maidstone play in World War 1?&#10;">
            <a:extLst>
              <a:ext uri="{FF2B5EF4-FFF2-40B4-BE49-F238E27FC236}">
                <a16:creationId xmlns:a16="http://schemas.microsoft.com/office/drawing/2014/main" id="{BB0FF705-DCA4-D69D-7529-B87E64C26D5B}"/>
              </a:ext>
            </a:extLst>
          </p:cNvPr>
          <p:cNvGrpSpPr/>
          <p:nvPr/>
        </p:nvGrpSpPr>
        <p:grpSpPr>
          <a:xfrm>
            <a:off x="6164879" y="454349"/>
            <a:ext cx="5498354" cy="2123658"/>
            <a:chOff x="6164879" y="454349"/>
            <a:chExt cx="5498354" cy="2123658"/>
          </a:xfrm>
        </p:grpSpPr>
        <p:sp>
          <p:nvSpPr>
            <p:cNvPr id="18" name="Rectangle 17">
              <a:extLst>
                <a:ext uri="{FF2B5EF4-FFF2-40B4-BE49-F238E27FC236}">
                  <a16:creationId xmlns:a16="http://schemas.microsoft.com/office/drawing/2014/main" id="{4D144DDC-312D-AB5D-CA8F-D2DE4708FE8B}"/>
                </a:ext>
              </a:extLst>
            </p:cNvPr>
            <p:cNvSpPr/>
            <p:nvPr/>
          </p:nvSpPr>
          <p:spPr>
            <a:xfrm>
              <a:off x="6164879" y="45434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extBox 18">
              <a:extLst>
                <a:ext uri="{FF2B5EF4-FFF2-40B4-BE49-F238E27FC236}">
                  <a16:creationId xmlns:a16="http://schemas.microsoft.com/office/drawing/2014/main" id="{BD5A7856-FA7B-07BE-9968-EF291D5E4E6D}"/>
                </a:ext>
              </a:extLst>
            </p:cNvPr>
            <p:cNvSpPr txBox="1"/>
            <p:nvPr/>
          </p:nvSpPr>
          <p:spPr>
            <a:xfrm>
              <a:off x="6640216" y="865241"/>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role did Maidstone play in World War 1?</a:t>
              </a:r>
            </a:p>
          </p:txBody>
        </p:sp>
      </p:grpSp>
      <p:sp>
        <p:nvSpPr>
          <p:cNvPr id="11" name="TextBox 10">
            <a:extLst>
              <a:ext uri="{FF2B5EF4-FFF2-40B4-BE49-F238E27FC236}">
                <a16:creationId xmlns:a16="http://schemas.microsoft.com/office/drawing/2014/main" id="{C9DE474D-C648-979F-EEEB-3C7D530F59E7}"/>
              </a:ext>
            </a:extLst>
          </p:cNvPr>
          <p:cNvSpPr txBox="1"/>
          <p:nvPr/>
        </p:nvSpPr>
        <p:spPr>
          <a:xfrm>
            <a:off x="445847" y="2753413"/>
            <a:ext cx="11217386" cy="1077218"/>
          </a:xfrm>
          <a:prstGeom prst="rect">
            <a:avLst/>
          </a:prstGeom>
          <a:noFill/>
        </p:spPr>
        <p:txBody>
          <a:bodyPr wrap="square">
            <a:spAutoFit/>
          </a:bodyPr>
          <a:lstStyle/>
          <a:p>
            <a:pPr algn="ctr"/>
            <a:r>
              <a:rPr lang="en-GB" sz="3200" dirty="0">
                <a:solidFill>
                  <a:srgbClr val="EC5E42"/>
                </a:solidFill>
                <a:latin typeface="Superclarendon Rg" panose="02000505080000020003" pitchFamily="2" charset="77"/>
              </a:rPr>
              <a:t>What was life like for people </a:t>
            </a:r>
          </a:p>
          <a:p>
            <a:pPr algn="ctr"/>
            <a:r>
              <a:rPr lang="en-GB" sz="3200" dirty="0">
                <a:solidFill>
                  <a:srgbClr val="EC5E42"/>
                </a:solidFill>
                <a:latin typeface="Superclarendon Rg" panose="02000505080000020003" pitchFamily="2" charset="77"/>
              </a:rPr>
              <a:t>from Maidstone during the wars?</a:t>
            </a:r>
          </a:p>
        </p:txBody>
      </p:sp>
      <p:grpSp>
        <p:nvGrpSpPr>
          <p:cNvPr id="20" name="Group 19" descr="What was World War 2?&#10;">
            <a:extLst>
              <a:ext uri="{FF2B5EF4-FFF2-40B4-BE49-F238E27FC236}">
                <a16:creationId xmlns:a16="http://schemas.microsoft.com/office/drawing/2014/main" id="{F80AF3A3-C3BB-1C0C-8704-87D2D7A22C53}"/>
              </a:ext>
            </a:extLst>
          </p:cNvPr>
          <p:cNvGrpSpPr/>
          <p:nvPr/>
        </p:nvGrpSpPr>
        <p:grpSpPr>
          <a:xfrm>
            <a:off x="518175" y="4038379"/>
            <a:ext cx="5498354" cy="2123658"/>
            <a:chOff x="518175" y="4038379"/>
            <a:chExt cx="5498354" cy="2123658"/>
          </a:xfrm>
        </p:grpSpPr>
        <p:sp>
          <p:nvSpPr>
            <p:cNvPr id="21" name="Rectangle 20">
              <a:extLst>
                <a:ext uri="{FF2B5EF4-FFF2-40B4-BE49-F238E27FC236}">
                  <a16:creationId xmlns:a16="http://schemas.microsoft.com/office/drawing/2014/main" id="{626A88B4-D442-9F33-5546-F2E7D4AC3C22}"/>
                </a:ext>
              </a:extLst>
            </p:cNvPr>
            <p:cNvSpPr/>
            <p:nvPr/>
          </p:nvSpPr>
          <p:spPr>
            <a:xfrm>
              <a:off x="518175"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BE5EF4A7-564C-1CBB-1B83-6B35573A35B4}"/>
                </a:ext>
              </a:extLst>
            </p:cNvPr>
            <p:cNvSpPr txBox="1"/>
            <p:nvPr/>
          </p:nvSpPr>
          <p:spPr>
            <a:xfrm>
              <a:off x="648701" y="4853985"/>
              <a:ext cx="5237299" cy="492443"/>
            </a:xfrm>
            <a:prstGeom prst="rect">
              <a:avLst/>
            </a:prstGeom>
            <a:noFill/>
            <a:ln w="19050">
              <a:noFill/>
            </a:ln>
          </p:spPr>
          <p:txBody>
            <a:bodyPr wrap="square">
              <a:spAutoFit/>
            </a:bodyPr>
            <a:lstStyle/>
            <a:p>
              <a:pPr algn="ctr"/>
              <a:r>
                <a:rPr lang="en-GB" sz="2600" dirty="0">
                  <a:latin typeface="Superclarendon Rg" panose="02000505080000020003" pitchFamily="2" charset="77"/>
                </a:rPr>
                <a:t>What was World War 2?</a:t>
              </a:r>
            </a:p>
          </p:txBody>
        </p:sp>
      </p:grpSp>
      <p:grpSp>
        <p:nvGrpSpPr>
          <p:cNvPr id="23" name="Group 22" descr="What role did Maidstone play in World War 2?&#10;">
            <a:extLst>
              <a:ext uri="{FF2B5EF4-FFF2-40B4-BE49-F238E27FC236}">
                <a16:creationId xmlns:a16="http://schemas.microsoft.com/office/drawing/2014/main" id="{686C2EA7-9588-EB4D-FC36-8470617E13E3}"/>
              </a:ext>
            </a:extLst>
          </p:cNvPr>
          <p:cNvGrpSpPr/>
          <p:nvPr/>
        </p:nvGrpSpPr>
        <p:grpSpPr>
          <a:xfrm>
            <a:off x="6164879" y="4038379"/>
            <a:ext cx="5498354" cy="2123658"/>
            <a:chOff x="6164879" y="4038379"/>
            <a:chExt cx="5498354" cy="2123658"/>
          </a:xfrm>
        </p:grpSpPr>
        <p:sp>
          <p:nvSpPr>
            <p:cNvPr id="24" name="Rectangle 23">
              <a:extLst>
                <a:ext uri="{FF2B5EF4-FFF2-40B4-BE49-F238E27FC236}">
                  <a16:creationId xmlns:a16="http://schemas.microsoft.com/office/drawing/2014/main" id="{D9F35246-0B9A-82BC-C675-89CDAA1DBB51}"/>
                </a:ext>
              </a:extLst>
            </p:cNvPr>
            <p:cNvSpPr/>
            <p:nvPr/>
          </p:nvSpPr>
          <p:spPr>
            <a:xfrm>
              <a:off x="6164879" y="4038379"/>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842127DB-E600-D7E0-5A94-1FF7F7902DCB}"/>
                </a:ext>
              </a:extLst>
            </p:cNvPr>
            <p:cNvSpPr txBox="1"/>
            <p:nvPr/>
          </p:nvSpPr>
          <p:spPr>
            <a:xfrm>
              <a:off x="6640215" y="4453875"/>
              <a:ext cx="4547679" cy="1292662"/>
            </a:xfrm>
            <a:prstGeom prst="rect">
              <a:avLst/>
            </a:prstGeom>
            <a:noFill/>
            <a:ln w="19050">
              <a:noFill/>
            </a:ln>
          </p:spPr>
          <p:txBody>
            <a:bodyPr wrap="square">
              <a:spAutoFit/>
            </a:bodyPr>
            <a:lstStyle/>
            <a:p>
              <a:pPr algn="ctr"/>
              <a:r>
                <a:rPr lang="en-GB" sz="2600" dirty="0">
                  <a:latin typeface="Superclarendon Rg" panose="02000505080000020003" pitchFamily="2" charset="77"/>
                </a:rPr>
                <a:t>What role did Maidstone play in World War 2?</a:t>
              </a:r>
            </a:p>
          </p:txBody>
        </p:sp>
      </p:grpSp>
      <p:pic>
        <p:nvPicPr>
          <p:cNvPr id="2" name="Picture 1">
            <a:extLst>
              <a:ext uri="{FF2B5EF4-FFF2-40B4-BE49-F238E27FC236}">
                <a16:creationId xmlns:a16="http://schemas.microsoft.com/office/drawing/2014/main" id="{F9917B3A-9A33-9A24-DC58-68569EF40046}"/>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22182684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0"/>
                                        </p:tgtEl>
                                        <p:attrNameLst>
                                          <p:attrName>style.visibility</p:attrName>
                                        </p:attrNameLst>
                                      </p:cBhvr>
                                      <p:to>
                                        <p:strVal val="visible"/>
                                      </p:to>
                                    </p:set>
                                    <p:animEffect transition="in" filter="fade">
                                      <p:cBhvr>
                                        <p:cTn id="22" dur="500"/>
                                        <p:tgtEl>
                                          <p:spTgt spid="2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D1D713A-9DEA-4831-3E9E-D3AACCFFF653}"/>
            </a:ext>
          </a:extLst>
        </p:cNvPr>
        <p:cNvGrpSpPr/>
        <p:nvPr/>
      </p:nvGrpSpPr>
      <p:grpSpPr>
        <a:xfrm>
          <a:off x="0" y="0"/>
          <a:ext cx="0" cy="0"/>
          <a:chOff x="0" y="0"/>
          <a:chExt cx="0" cy="0"/>
        </a:xfrm>
      </p:grpSpPr>
      <p:sp>
        <p:nvSpPr>
          <p:cNvPr id="11" name="Title 2">
            <a:extLst>
              <a:ext uri="{FF2B5EF4-FFF2-40B4-BE49-F238E27FC236}">
                <a16:creationId xmlns:a16="http://schemas.microsoft.com/office/drawing/2014/main" id="{5900D533-0170-118F-620B-F5AB8482D1CA}"/>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Germany Invades Poland</a:t>
            </a:r>
          </a:p>
        </p:txBody>
      </p:sp>
      <p:sp>
        <p:nvSpPr>
          <p:cNvPr id="2" name="TextBox 1">
            <a:extLst>
              <a:ext uri="{FF2B5EF4-FFF2-40B4-BE49-F238E27FC236}">
                <a16:creationId xmlns:a16="http://schemas.microsoft.com/office/drawing/2014/main" id="{ED9E96A9-0A16-953F-575D-0AD3554F0FF1}"/>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2?</a:t>
            </a:r>
          </a:p>
        </p:txBody>
      </p:sp>
      <p:sp>
        <p:nvSpPr>
          <p:cNvPr id="3" name="TextBox 2">
            <a:extLst>
              <a:ext uri="{FF2B5EF4-FFF2-40B4-BE49-F238E27FC236}">
                <a16:creationId xmlns:a16="http://schemas.microsoft.com/office/drawing/2014/main" id="{FBE988C0-7B86-76CE-8476-88C2C5D5ADEF}"/>
              </a:ext>
            </a:extLst>
          </p:cNvPr>
          <p:cNvSpPr txBox="1"/>
          <p:nvPr/>
        </p:nvSpPr>
        <p:spPr>
          <a:xfrm>
            <a:off x="527728" y="1082326"/>
            <a:ext cx="4109126"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 September the 3rd 1939, Germany invaded Poland. </a:t>
            </a:r>
          </a:p>
        </p:txBody>
      </p:sp>
      <p:sp>
        <p:nvSpPr>
          <p:cNvPr id="4" name="TextBox 3">
            <a:extLst>
              <a:ext uri="{FF2B5EF4-FFF2-40B4-BE49-F238E27FC236}">
                <a16:creationId xmlns:a16="http://schemas.microsoft.com/office/drawing/2014/main" id="{9699EDF6-C5AD-1FA5-1998-10DCF19735AA}"/>
              </a:ext>
            </a:extLst>
          </p:cNvPr>
          <p:cNvSpPr txBox="1"/>
          <p:nvPr/>
        </p:nvSpPr>
        <p:spPr>
          <a:xfrm>
            <a:off x="527729" y="2259884"/>
            <a:ext cx="3995442"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The British government sent a letter demanding that Germany withdraw its troops from Poland. </a:t>
            </a:r>
          </a:p>
        </p:txBody>
      </p:sp>
      <p:sp>
        <p:nvSpPr>
          <p:cNvPr id="10" name="TextBox 9">
            <a:extLst>
              <a:ext uri="{FF2B5EF4-FFF2-40B4-BE49-F238E27FC236}">
                <a16:creationId xmlns:a16="http://schemas.microsoft.com/office/drawing/2014/main" id="{CEBF4BC1-BBA7-5FD4-BB85-AA35A737D7DA}"/>
              </a:ext>
            </a:extLst>
          </p:cNvPr>
          <p:cNvSpPr txBox="1"/>
          <p:nvPr/>
        </p:nvSpPr>
        <p:spPr>
          <a:xfrm>
            <a:off x="527728" y="3420099"/>
            <a:ext cx="4109126" cy="1794722"/>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It warned that if they did not, Britain would ‘fulfil its obligations to Poland’. This was quickly rejected and Britain declared war on Germany.</a:t>
            </a:r>
          </a:p>
        </p:txBody>
      </p:sp>
      <p:sp>
        <p:nvSpPr>
          <p:cNvPr id="5" name="TextBox 4">
            <a:extLst>
              <a:ext uri="{FF2B5EF4-FFF2-40B4-BE49-F238E27FC236}">
                <a16:creationId xmlns:a16="http://schemas.microsoft.com/office/drawing/2014/main" id="{BC7C3943-7DF7-D4EE-029F-DF812D7C3E4E}"/>
              </a:ext>
            </a:extLst>
          </p:cNvPr>
          <p:cNvSpPr txBox="1"/>
          <p:nvPr/>
        </p:nvSpPr>
        <p:spPr>
          <a:xfrm>
            <a:off x="527728" y="4866352"/>
            <a:ext cx="3995443"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Just over 20 years after the end of World War 1, Britain was at war once again.</a:t>
            </a:r>
          </a:p>
        </p:txBody>
      </p:sp>
      <p:grpSp>
        <p:nvGrpSpPr>
          <p:cNvPr id="6" name="Group 5" descr="A news paper that has the headline &quot;War Declared By Britain and France&quot; dated September 4th 1939.">
            <a:extLst>
              <a:ext uri="{FF2B5EF4-FFF2-40B4-BE49-F238E27FC236}">
                <a16:creationId xmlns:a16="http://schemas.microsoft.com/office/drawing/2014/main" id="{4729D7E0-436E-F022-E29B-87A3457D289A}"/>
              </a:ext>
            </a:extLst>
          </p:cNvPr>
          <p:cNvGrpSpPr/>
          <p:nvPr/>
        </p:nvGrpSpPr>
        <p:grpSpPr>
          <a:xfrm>
            <a:off x="4852566" y="1053810"/>
            <a:ext cx="6773343" cy="4473026"/>
            <a:chOff x="4777365" y="2359972"/>
            <a:chExt cx="5768309" cy="3809315"/>
          </a:xfrm>
        </p:grpSpPr>
        <p:pic>
          <p:nvPicPr>
            <p:cNvPr id="7" name="Picture 6" descr="A photograph of a newspaper from Daily Herald with the headline 'War Declared By Britain and France'.">
              <a:extLst>
                <a:ext uri="{FF2B5EF4-FFF2-40B4-BE49-F238E27FC236}">
                  <a16:creationId xmlns:a16="http://schemas.microsoft.com/office/drawing/2014/main" id="{6AACE376-BD11-8AE0-4332-32DE17FCE93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777365" y="2389414"/>
              <a:ext cx="5718581" cy="3779873"/>
            </a:xfrm>
            <a:prstGeom prst="rect">
              <a:avLst/>
            </a:prstGeom>
            <a:ln w="22225">
              <a:solidFill>
                <a:schemeClr val="tx1"/>
              </a:solidFill>
            </a:ln>
          </p:spPr>
        </p:pic>
        <p:sp>
          <p:nvSpPr>
            <p:cNvPr id="8" name="TextBox 7">
              <a:extLst>
                <a:ext uri="{FF2B5EF4-FFF2-40B4-BE49-F238E27FC236}">
                  <a16:creationId xmlns:a16="http://schemas.microsoft.com/office/drawing/2014/main" id="{015EA709-E1BE-3E52-8D0B-1B3AAA6C5F32}"/>
                </a:ext>
              </a:extLst>
            </p:cNvPr>
            <p:cNvSpPr txBox="1"/>
            <p:nvPr/>
          </p:nvSpPr>
          <p:spPr>
            <a:xfrm>
              <a:off x="8712573" y="2359972"/>
              <a:ext cx="1833101" cy="183476"/>
            </a:xfrm>
            <a:prstGeom prst="rect">
              <a:avLst/>
            </a:prstGeom>
            <a:noFill/>
            <a:ln w="25400">
              <a:noFill/>
            </a:ln>
          </p:spPr>
          <p:txBody>
            <a:bodyPr wrap="square">
              <a:spAutoFit/>
            </a:bodyPr>
            <a:lstStyle/>
            <a:p>
              <a:pPr algn="r"/>
              <a:r>
                <a:rPr lang="en-GB" sz="800" b="0" i="0" dirty="0">
                  <a:solidFill>
                    <a:schemeClr val="bg2">
                      <a:lumMod val="50000"/>
                    </a:schemeClr>
                  </a:solidFill>
                  <a:effectLst/>
                  <a:latin typeface="Calibri" panose="020F0502020204030204" pitchFamily="34" charset="0"/>
                  <a:cs typeface="Calibri" panose="020F0502020204030204" pitchFamily="34" charset="0"/>
                </a:rPr>
                <a:t>© British Newspaper Archive</a:t>
              </a:r>
              <a:endParaRPr lang="en-GB" sz="800" dirty="0">
                <a:solidFill>
                  <a:schemeClr val="bg2">
                    <a:lumMod val="50000"/>
                  </a:schemeClr>
                </a:solidFill>
                <a:latin typeface="Calibri" panose="020F0502020204030204" pitchFamily="34" charset="0"/>
                <a:cs typeface="Calibri" panose="020F0502020204030204" pitchFamily="34" charset="0"/>
              </a:endParaRPr>
            </a:p>
          </p:txBody>
        </p:sp>
      </p:grpSp>
      <p:pic>
        <p:nvPicPr>
          <p:cNvPr id="9" name="Picture 8">
            <a:extLst>
              <a:ext uri="{FF2B5EF4-FFF2-40B4-BE49-F238E27FC236}">
                <a16:creationId xmlns:a16="http://schemas.microsoft.com/office/drawing/2014/main" id="{756591F6-40D4-1AC3-570E-564CA670C581}"/>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411255882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10" grpId="0"/>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EBE9C20-095F-CBB3-D5F9-A21CB0A888C1}"/>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D01198B7-41C7-504A-D32A-74FC9EF18716}"/>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Evacuation</a:t>
            </a:r>
          </a:p>
        </p:txBody>
      </p:sp>
      <p:sp>
        <p:nvSpPr>
          <p:cNvPr id="2" name="TextBox 1">
            <a:extLst>
              <a:ext uri="{FF2B5EF4-FFF2-40B4-BE49-F238E27FC236}">
                <a16:creationId xmlns:a16="http://schemas.microsoft.com/office/drawing/2014/main" id="{B171E6BC-590A-1897-7943-B5872C2116D3}"/>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3" name="TextBox 2">
            <a:extLst>
              <a:ext uri="{FF2B5EF4-FFF2-40B4-BE49-F238E27FC236}">
                <a16:creationId xmlns:a16="http://schemas.microsoft.com/office/drawing/2014/main" id="{03D2ACC4-7139-64F2-5FAF-4AB738323B16}"/>
              </a:ext>
            </a:extLst>
          </p:cNvPr>
          <p:cNvSpPr txBox="1"/>
          <p:nvPr/>
        </p:nvSpPr>
        <p:spPr>
          <a:xfrm>
            <a:off x="631682" y="615632"/>
            <a:ext cx="630557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September 1939, Britain prepared for war by evacuating children and pregnant women to the countryside. </a:t>
            </a:r>
          </a:p>
        </p:txBody>
      </p:sp>
      <p:sp>
        <p:nvSpPr>
          <p:cNvPr id="4" name="TextBox 3">
            <a:extLst>
              <a:ext uri="{FF2B5EF4-FFF2-40B4-BE49-F238E27FC236}">
                <a16:creationId xmlns:a16="http://schemas.microsoft.com/office/drawing/2014/main" id="{145CC39D-E151-722F-053F-898BBED6CC5A}"/>
              </a:ext>
            </a:extLst>
          </p:cNvPr>
          <p:cNvSpPr txBox="1"/>
          <p:nvPr/>
        </p:nvSpPr>
        <p:spPr>
          <a:xfrm>
            <a:off x="631682" y="1397235"/>
            <a:ext cx="630557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Young children would often be evacuated with their mother but children who were old enough to go to school would go on their own, to live with people that they’d never met before in their lives.</a:t>
            </a:r>
          </a:p>
        </p:txBody>
      </p:sp>
      <p:sp>
        <p:nvSpPr>
          <p:cNvPr id="8" name="Title 1">
            <a:extLst>
              <a:ext uri="{FF2B5EF4-FFF2-40B4-BE49-F238E27FC236}">
                <a16:creationId xmlns:a16="http://schemas.microsoft.com/office/drawing/2014/main" id="{3EB957E2-D5B3-B27F-E7DC-3B74962E1FAE}"/>
              </a:ext>
            </a:extLst>
          </p:cNvPr>
          <p:cNvSpPr txBox="1">
            <a:spLocks/>
          </p:cNvSpPr>
          <p:nvPr/>
        </p:nvSpPr>
        <p:spPr>
          <a:xfrm>
            <a:off x="298380" y="2695049"/>
            <a:ext cx="6721311" cy="1022164"/>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nSpc>
                <a:spcPct val="100000"/>
              </a:lnSpc>
            </a:pPr>
            <a:r>
              <a:rPr lang="en-GB" sz="2600" dirty="0">
                <a:ln w="12700">
                  <a:noFill/>
                </a:ln>
                <a:solidFill>
                  <a:srgbClr val="E7563A"/>
                </a:solidFill>
                <a:latin typeface="Superclarendon Rg" panose="02060605060000020003" pitchFamily="18" charset="77"/>
              </a:rPr>
              <a:t>Why do you think they </a:t>
            </a:r>
          </a:p>
          <a:p>
            <a:pPr>
              <a:lnSpc>
                <a:spcPct val="100000"/>
              </a:lnSpc>
            </a:pPr>
            <a:r>
              <a:rPr lang="en-GB" sz="2600" dirty="0">
                <a:ln w="12700">
                  <a:noFill/>
                </a:ln>
                <a:solidFill>
                  <a:srgbClr val="E7563A"/>
                </a:solidFill>
                <a:latin typeface="Superclarendon Rg" panose="02060605060000020003" pitchFamily="18" charset="77"/>
              </a:rPr>
              <a:t>were sent to the countryside?</a:t>
            </a:r>
          </a:p>
        </p:txBody>
      </p:sp>
      <p:sp>
        <p:nvSpPr>
          <p:cNvPr id="5" name="TextBox 4">
            <a:extLst>
              <a:ext uri="{FF2B5EF4-FFF2-40B4-BE49-F238E27FC236}">
                <a16:creationId xmlns:a16="http://schemas.microsoft.com/office/drawing/2014/main" id="{CA0818F8-EA8F-32A1-D4A1-8586896F03AD}"/>
              </a:ext>
            </a:extLst>
          </p:cNvPr>
          <p:cNvSpPr txBox="1"/>
          <p:nvPr/>
        </p:nvSpPr>
        <p:spPr>
          <a:xfrm>
            <a:off x="631682" y="3779168"/>
            <a:ext cx="630557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aim of evacuation was to protect children from the dangers of bombings and potential invasion which were much more likely to happen in the towns and cities. </a:t>
            </a:r>
          </a:p>
        </p:txBody>
      </p:sp>
      <p:sp>
        <p:nvSpPr>
          <p:cNvPr id="6" name="TextBox 5">
            <a:extLst>
              <a:ext uri="{FF2B5EF4-FFF2-40B4-BE49-F238E27FC236}">
                <a16:creationId xmlns:a16="http://schemas.microsoft.com/office/drawing/2014/main" id="{89FF0227-ABF2-8F9C-4A9A-5FEAB7F13DDA}"/>
              </a:ext>
            </a:extLst>
          </p:cNvPr>
          <p:cNvSpPr txBox="1"/>
          <p:nvPr/>
        </p:nvSpPr>
        <p:spPr>
          <a:xfrm>
            <a:off x="631681" y="4888034"/>
            <a:ext cx="6305573"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mission to evacuate the children was known as Operation Pied Piper.</a:t>
            </a:r>
          </a:p>
        </p:txBody>
      </p:sp>
      <p:sp>
        <p:nvSpPr>
          <p:cNvPr id="7" name="TextBox 6">
            <a:extLst>
              <a:ext uri="{FF2B5EF4-FFF2-40B4-BE49-F238E27FC236}">
                <a16:creationId xmlns:a16="http://schemas.microsoft.com/office/drawing/2014/main" id="{3D1CC696-946A-17FC-327D-04F5F5D679F2}"/>
              </a:ext>
            </a:extLst>
          </p:cNvPr>
          <p:cNvSpPr txBox="1"/>
          <p:nvPr/>
        </p:nvSpPr>
        <p:spPr>
          <a:xfrm>
            <a:off x="631680" y="5673734"/>
            <a:ext cx="9596401"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Some children from Maidstone were sent to places like Devon to keep them safe. </a:t>
            </a:r>
          </a:p>
        </p:txBody>
      </p:sp>
      <p:pic>
        <p:nvPicPr>
          <p:cNvPr id="13" name="Picture 12" descr="An illustration of a mother and daughter. The mum wears a blue jacket and red skirt. The little girl wears a bonnet and a black dress with a brown cardigan. ">
            <a:extLst>
              <a:ext uri="{FF2B5EF4-FFF2-40B4-BE49-F238E27FC236}">
                <a16:creationId xmlns:a16="http://schemas.microsoft.com/office/drawing/2014/main" id="{4E75A2C0-7BF8-461A-0FDF-9175A9988AB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16708" y="920977"/>
            <a:ext cx="2108817" cy="4596140"/>
          </a:xfrm>
          <a:prstGeom prst="rect">
            <a:avLst/>
          </a:prstGeom>
        </p:spPr>
      </p:pic>
      <p:grpSp>
        <p:nvGrpSpPr>
          <p:cNvPr id="9" name="Group 8" descr="A poster with a man talking to a little boy. The text says &quot;Leave this to us sonny - You ought to be out of London&quot;. ">
            <a:extLst>
              <a:ext uri="{FF2B5EF4-FFF2-40B4-BE49-F238E27FC236}">
                <a16:creationId xmlns:a16="http://schemas.microsoft.com/office/drawing/2014/main" id="{F8D5B8E8-8405-F21B-0E5B-DC9EF54BCC85}"/>
              </a:ext>
            </a:extLst>
          </p:cNvPr>
          <p:cNvGrpSpPr/>
          <p:nvPr/>
        </p:nvGrpSpPr>
        <p:grpSpPr>
          <a:xfrm>
            <a:off x="8211438" y="750466"/>
            <a:ext cx="3158575" cy="4595143"/>
            <a:chOff x="8381119" y="629106"/>
            <a:chExt cx="3158575" cy="4595143"/>
          </a:xfrm>
        </p:grpSpPr>
        <p:pic>
          <p:nvPicPr>
            <p:cNvPr id="10" name="Picture 9" descr="A person and child with a bag&#10;&#10;Description automatically generated">
              <a:extLst>
                <a:ext uri="{FF2B5EF4-FFF2-40B4-BE49-F238E27FC236}">
                  <a16:creationId xmlns:a16="http://schemas.microsoft.com/office/drawing/2014/main" id="{4A77CCF1-E9BA-2946-9683-33A259579C34}"/>
                </a:ext>
              </a:extLst>
            </p:cNvPr>
            <p:cNvPicPr>
              <a:picLocks noChangeAspect="1"/>
            </p:cNvPicPr>
            <p:nvPr/>
          </p:nvPicPr>
          <p:blipFill>
            <a:blip r:embed="rId4"/>
            <a:stretch>
              <a:fillRect/>
            </a:stretch>
          </p:blipFill>
          <p:spPr>
            <a:xfrm>
              <a:off x="8439141" y="629106"/>
              <a:ext cx="3100553" cy="4573957"/>
            </a:xfrm>
            <a:prstGeom prst="rect">
              <a:avLst/>
            </a:prstGeom>
            <a:ln w="28575">
              <a:solidFill>
                <a:schemeClr val="tx1"/>
              </a:solidFill>
            </a:ln>
          </p:spPr>
        </p:pic>
        <p:sp>
          <p:nvSpPr>
            <p:cNvPr id="11" name="TextBox 10">
              <a:extLst>
                <a:ext uri="{FF2B5EF4-FFF2-40B4-BE49-F238E27FC236}">
                  <a16:creationId xmlns:a16="http://schemas.microsoft.com/office/drawing/2014/main" id="{F4801056-D061-6866-8E34-690581C92D41}"/>
                </a:ext>
              </a:extLst>
            </p:cNvPr>
            <p:cNvSpPr txBox="1"/>
            <p:nvPr/>
          </p:nvSpPr>
          <p:spPr>
            <a:xfrm>
              <a:off x="8381119" y="5024194"/>
              <a:ext cx="1986441" cy="200055"/>
            </a:xfrm>
            <a:prstGeom prst="rect">
              <a:avLst/>
            </a:prstGeom>
            <a:noFill/>
          </p:spPr>
          <p:txBody>
            <a:bodyPr wrap="none" rtlCol="0">
              <a:spAutoFit/>
            </a:bodyPr>
            <a:lstStyle/>
            <a:p>
              <a:r>
                <a:rPr lang="en-GB" sz="700" dirty="0">
                  <a:solidFill>
                    <a:srgbClr val="9F9E9B"/>
                  </a:solidFill>
                  <a:latin typeface="Nunito" panose="02000503000000000000" pitchFamily="2" charset="77"/>
                </a:rPr>
                <a:t>© Public Domain from Wikimedia Commons</a:t>
              </a:r>
            </a:p>
          </p:txBody>
        </p:sp>
      </p:grpSp>
      <p:pic>
        <p:nvPicPr>
          <p:cNvPr id="14" name="Picture 13">
            <a:extLst>
              <a:ext uri="{FF2B5EF4-FFF2-40B4-BE49-F238E27FC236}">
                <a16:creationId xmlns:a16="http://schemas.microsoft.com/office/drawing/2014/main" id="{68E14BE5-C541-19CD-F367-8A984B7BD99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00172377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6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6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600" fill="hold"/>
                                            <p:tgtEl>
                                              <p:spTgt spid="13"/>
                                            </p:tgtEl>
                                            <p:attrNameLst>
                                              <p:attrName>ppt_x</p:attrName>
                                            </p:attrNameLst>
                                          </p:cBhvr>
                                          <p:tavLst>
                                            <p:tav tm="0">
                                              <p:val>
                                                <p:strVal val="#ppt_x"/>
                                              </p:val>
                                            </p:tav>
                                            <p:tav tm="100000">
                                              <p:val>
                                                <p:strVal val="#ppt_x"/>
                                              </p:val>
                                            </p:tav>
                                          </p:tavLst>
                                        </p:anim>
                                        <p:anim calcmode="lin" valueType="num">
                                          <p:cBhvr additive="base">
                                            <p:cTn id="12" dur="6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fade">
                                          <p:cBhvr>
                                            <p:cTn id="20" dur="500"/>
                                            <p:tgtEl>
                                              <p:spTgt spid="4"/>
                                            </p:tgtEl>
                                          </p:cBhvr>
                                        </p:animEffect>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fade">
                                          <p:cBhvr>
                                            <p:cTn id="24" dur="500"/>
                                            <p:tgtEl>
                                              <p:spTgt spid="8"/>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childTnLst>
                                    </p:cTn>
                                  </p:par>
                                </p:childTnLst>
                              </p:cTn>
                            </p:par>
                            <p:par>
                              <p:cTn id="30" fill="hold">
                                <p:stCondLst>
                                  <p:cond delay="500"/>
                                </p:stCondLst>
                                <p:childTnLst>
                                  <p:par>
                                    <p:cTn id="31" presetID="10" presetClass="entr" presetSubtype="0"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fade">
                                          <p:cBhvr>
                                            <p:cTn id="33" dur="500"/>
                                            <p:tgtEl>
                                              <p:spTgt spid="6"/>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fade">
                                          <p:cBhvr>
                                            <p:cTn id="3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8" grpId="0"/>
          <p:bldP spid="5" grpId="0"/>
          <p:bldP spid="6" grpId="0"/>
          <p:bldP spid="7"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E5BB195B-EE60-0DC3-4E42-EB2AEA3202D1}"/>
            </a:ext>
          </a:extLst>
        </p:cNvPr>
        <p:cNvGrpSpPr/>
        <p:nvPr/>
      </p:nvGrpSpPr>
      <p:grpSpPr>
        <a:xfrm>
          <a:off x="0" y="0"/>
          <a:ext cx="0" cy="0"/>
          <a:chOff x="0" y="0"/>
          <a:chExt cx="0" cy="0"/>
        </a:xfrm>
      </p:grpSpPr>
      <p:sp>
        <p:nvSpPr>
          <p:cNvPr id="17" name="Title 2">
            <a:extLst>
              <a:ext uri="{FF2B5EF4-FFF2-40B4-BE49-F238E27FC236}">
                <a16:creationId xmlns:a16="http://schemas.microsoft.com/office/drawing/2014/main" id="{1BFD7760-612F-085A-FD71-B1C959515D6E}"/>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a:t>
            </a:r>
            <a:r>
              <a:rPr lang="en-US" dirty="0" err="1"/>
              <a:t>Phoney</a:t>
            </a:r>
            <a:r>
              <a:rPr lang="en-US" dirty="0"/>
              <a:t> War</a:t>
            </a:r>
          </a:p>
        </p:txBody>
      </p:sp>
      <p:sp>
        <p:nvSpPr>
          <p:cNvPr id="14" name="TextBox 13">
            <a:extLst>
              <a:ext uri="{FF2B5EF4-FFF2-40B4-BE49-F238E27FC236}">
                <a16:creationId xmlns:a16="http://schemas.microsoft.com/office/drawing/2014/main" id="{822558DB-EE26-82E6-06B5-B3B191E31B90}"/>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2?</a:t>
            </a:r>
          </a:p>
        </p:txBody>
      </p:sp>
      <p:sp>
        <p:nvSpPr>
          <p:cNvPr id="2" name="TextBox 1">
            <a:extLst>
              <a:ext uri="{FF2B5EF4-FFF2-40B4-BE49-F238E27FC236}">
                <a16:creationId xmlns:a16="http://schemas.microsoft.com/office/drawing/2014/main" id="{DCE1B594-6978-0901-9E7F-5C98B8FDFE5A}"/>
              </a:ext>
            </a:extLst>
          </p:cNvPr>
          <p:cNvSpPr txBox="1"/>
          <p:nvPr/>
        </p:nvSpPr>
        <p:spPr>
          <a:xfrm>
            <a:off x="514843" y="419070"/>
            <a:ext cx="10094164"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the first 8 months of World War 2, there was very little actual warfare as both sides planned and prepared for war. This period of time was known as the </a:t>
            </a:r>
            <a:r>
              <a:rPr lang="en-GB" sz="1500" b="1" dirty="0">
                <a:latin typeface="Linkpen 17a Print" panose="03050602060000000000" pitchFamily="66" charset="77"/>
              </a:rPr>
              <a:t>Phoney War.</a:t>
            </a:r>
          </a:p>
        </p:txBody>
      </p:sp>
      <p:grpSp>
        <p:nvGrpSpPr>
          <p:cNvPr id="3" name="Group 2" descr="Neville Chamberlain Prime Minister from 28th May 193 7 – 10th May 1940 &#10;">
            <a:extLst>
              <a:ext uri="{FF2B5EF4-FFF2-40B4-BE49-F238E27FC236}">
                <a16:creationId xmlns:a16="http://schemas.microsoft.com/office/drawing/2014/main" id="{93D17021-39FF-147A-B2E7-4FC74695B15B}"/>
              </a:ext>
            </a:extLst>
          </p:cNvPr>
          <p:cNvGrpSpPr/>
          <p:nvPr/>
        </p:nvGrpSpPr>
        <p:grpSpPr>
          <a:xfrm>
            <a:off x="28890" y="1407169"/>
            <a:ext cx="3028779" cy="2134046"/>
            <a:chOff x="28890" y="1407169"/>
            <a:chExt cx="3028779" cy="2134046"/>
          </a:xfrm>
        </p:grpSpPr>
        <p:sp>
          <p:nvSpPr>
            <p:cNvPr id="4" name="TextBox 3">
              <a:extLst>
                <a:ext uri="{FF2B5EF4-FFF2-40B4-BE49-F238E27FC236}">
                  <a16:creationId xmlns:a16="http://schemas.microsoft.com/office/drawing/2014/main" id="{EEE0BB80-90DC-64A8-9BB3-CF229DB9AD97}"/>
                </a:ext>
              </a:extLst>
            </p:cNvPr>
            <p:cNvSpPr txBox="1"/>
            <p:nvPr/>
          </p:nvSpPr>
          <p:spPr>
            <a:xfrm>
              <a:off x="28890" y="1407169"/>
              <a:ext cx="2741479" cy="2134046"/>
            </a:xfrm>
            <a:prstGeom prst="rect">
              <a:avLst/>
            </a:prstGeom>
            <a:noFill/>
          </p:spPr>
          <p:txBody>
            <a:bodyPr wrap="square">
              <a:spAutoFit/>
            </a:bodyPr>
            <a:lstStyle/>
            <a:p>
              <a:pPr algn="r">
                <a:lnSpc>
                  <a:spcPct val="150000"/>
                </a:lnSpc>
              </a:pPr>
              <a:r>
                <a:rPr lang="en-GB" sz="1500" dirty="0">
                  <a:latin typeface="Linkpen 17a Print" panose="03050602060000000000" pitchFamily="66" charset="77"/>
                </a:rPr>
                <a:t>Neville </a:t>
              </a:r>
            </a:p>
            <a:p>
              <a:pPr algn="r">
                <a:lnSpc>
                  <a:spcPct val="150000"/>
                </a:lnSpc>
              </a:pPr>
              <a:r>
                <a:rPr lang="en-GB" sz="1500" dirty="0">
                  <a:latin typeface="Linkpen 17a Print" panose="03050602060000000000" pitchFamily="66" charset="77"/>
                </a:rPr>
                <a:t>Chamberlain</a:t>
              </a:r>
            </a:p>
            <a:p>
              <a:pPr algn="r">
                <a:lnSpc>
                  <a:spcPct val="150000"/>
                </a:lnSpc>
              </a:pPr>
              <a:endParaRPr lang="en-GB" sz="1500" dirty="0">
                <a:latin typeface="Linkpen 17a Print" panose="03050602060000000000" pitchFamily="66" charset="77"/>
              </a:endParaRPr>
            </a:p>
            <a:p>
              <a:pPr algn="r">
                <a:lnSpc>
                  <a:spcPct val="150000"/>
                </a:lnSpc>
              </a:pPr>
              <a:r>
                <a:rPr lang="en-GB" sz="1500" dirty="0">
                  <a:latin typeface="Linkpen 17a Print" panose="03050602060000000000" pitchFamily="66" charset="77"/>
                </a:rPr>
                <a:t>Prime Minister </a:t>
              </a:r>
            </a:p>
            <a:p>
              <a:pPr algn="r">
                <a:lnSpc>
                  <a:spcPct val="150000"/>
                </a:lnSpc>
              </a:pPr>
              <a:r>
                <a:rPr lang="en-GB" sz="1500" dirty="0">
                  <a:latin typeface="Linkpen 17a Print" panose="03050602060000000000" pitchFamily="66" charset="77"/>
                </a:rPr>
                <a:t>28th May 1937 </a:t>
              </a:r>
            </a:p>
            <a:p>
              <a:pPr algn="r">
                <a:lnSpc>
                  <a:spcPct val="150000"/>
                </a:lnSpc>
              </a:pPr>
              <a:r>
                <a:rPr lang="en-GB" sz="1500" dirty="0">
                  <a:latin typeface="Linkpen 17a Print" panose="03050602060000000000" pitchFamily="66" charset="77"/>
                </a:rPr>
                <a:t>– 10th May 1940 </a:t>
              </a:r>
            </a:p>
          </p:txBody>
        </p:sp>
        <p:pic>
          <p:nvPicPr>
            <p:cNvPr id="5" name="Picture 4">
              <a:extLst>
                <a:ext uri="{FF2B5EF4-FFF2-40B4-BE49-F238E27FC236}">
                  <a16:creationId xmlns:a16="http://schemas.microsoft.com/office/drawing/2014/main" id="{AC8AB6DF-9C9F-0C0F-9331-DDBCFFEF21B9}"/>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732794" y="1522943"/>
              <a:ext cx="324875" cy="230832"/>
            </a:xfrm>
            <a:prstGeom prst="rect">
              <a:avLst/>
            </a:prstGeom>
          </p:spPr>
        </p:pic>
      </p:grpSp>
      <p:grpSp>
        <p:nvGrpSpPr>
          <p:cNvPr id="6" name="Group 5" descr="A photograph of Neville Chamberlain, he has a moustache wearing a suit and tie. A purple arrow points from this image to a photograph of Winstone Churchill. He is wearing a suit and bowtie and holding a cane.">
            <a:extLst>
              <a:ext uri="{FF2B5EF4-FFF2-40B4-BE49-F238E27FC236}">
                <a16:creationId xmlns:a16="http://schemas.microsoft.com/office/drawing/2014/main" id="{1F824692-6C06-F72E-D1D3-DEF339DEBA19}"/>
              </a:ext>
            </a:extLst>
          </p:cNvPr>
          <p:cNvGrpSpPr/>
          <p:nvPr/>
        </p:nvGrpSpPr>
        <p:grpSpPr>
          <a:xfrm>
            <a:off x="3185545" y="1451823"/>
            <a:ext cx="5804334" cy="3510000"/>
            <a:chOff x="3185545" y="2551114"/>
            <a:chExt cx="5804334" cy="3510000"/>
          </a:xfrm>
        </p:grpSpPr>
        <p:pic>
          <p:nvPicPr>
            <p:cNvPr id="7" name="Picture 6">
              <a:extLst>
                <a:ext uri="{FF2B5EF4-FFF2-40B4-BE49-F238E27FC236}">
                  <a16:creationId xmlns:a16="http://schemas.microsoft.com/office/drawing/2014/main" id="{F9350B02-4471-C966-E590-81EDDFEAC25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185545" y="2551114"/>
              <a:ext cx="2504709" cy="3510000"/>
            </a:xfrm>
            <a:prstGeom prst="rect">
              <a:avLst/>
            </a:prstGeom>
            <a:ln w="0">
              <a:solidFill>
                <a:schemeClr val="tx1"/>
              </a:solidFill>
            </a:ln>
          </p:spPr>
        </p:pic>
        <p:pic>
          <p:nvPicPr>
            <p:cNvPr id="8" name="Picture 7">
              <a:extLst>
                <a:ext uri="{FF2B5EF4-FFF2-40B4-BE49-F238E27FC236}">
                  <a16:creationId xmlns:a16="http://schemas.microsoft.com/office/drawing/2014/main" id="{43FD4B0F-C40E-E600-57DF-8DA4944D46E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248400" y="2551114"/>
              <a:ext cx="2741479" cy="3507730"/>
            </a:xfrm>
            <a:prstGeom prst="rect">
              <a:avLst/>
            </a:prstGeom>
            <a:ln w="9525">
              <a:noFill/>
            </a:ln>
          </p:spPr>
        </p:pic>
        <p:sp>
          <p:nvSpPr>
            <p:cNvPr id="9" name="Down Arrow 8">
              <a:extLst>
                <a:ext uri="{FF2B5EF4-FFF2-40B4-BE49-F238E27FC236}">
                  <a16:creationId xmlns:a16="http://schemas.microsoft.com/office/drawing/2014/main" id="{8DCCB355-C65A-BFA8-9508-CDC13CB05643}"/>
                </a:ext>
              </a:extLst>
            </p:cNvPr>
            <p:cNvSpPr/>
            <p:nvPr/>
          </p:nvSpPr>
          <p:spPr>
            <a:xfrm rot="16200000">
              <a:off x="5639395" y="3752516"/>
              <a:ext cx="850174" cy="1104926"/>
            </a:xfrm>
            <a:prstGeom prst="downArrow">
              <a:avLst>
                <a:gd name="adj1" fmla="val 69121"/>
                <a:gd name="adj2" fmla="val 54780"/>
              </a:avLst>
            </a:prstGeom>
            <a:solidFill>
              <a:srgbClr val="EC5E42"/>
            </a:solidFill>
            <a:ln w="28575">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 name="Group 9" descr="Winston Churchill Prime Minister &#10;from 10th May 1940  – 26th July 1945&#10;">
            <a:extLst>
              <a:ext uri="{FF2B5EF4-FFF2-40B4-BE49-F238E27FC236}">
                <a16:creationId xmlns:a16="http://schemas.microsoft.com/office/drawing/2014/main" id="{794C7CEB-5C5E-43C7-FD87-F46BA0A89F8E}"/>
              </a:ext>
            </a:extLst>
          </p:cNvPr>
          <p:cNvGrpSpPr/>
          <p:nvPr/>
        </p:nvGrpSpPr>
        <p:grpSpPr>
          <a:xfrm>
            <a:off x="9081319" y="1407169"/>
            <a:ext cx="2948122" cy="2140971"/>
            <a:chOff x="9081319" y="1407169"/>
            <a:chExt cx="2948122" cy="2140971"/>
          </a:xfrm>
        </p:grpSpPr>
        <p:pic>
          <p:nvPicPr>
            <p:cNvPr id="11" name="Picture 10">
              <a:extLst>
                <a:ext uri="{FF2B5EF4-FFF2-40B4-BE49-F238E27FC236}">
                  <a16:creationId xmlns:a16="http://schemas.microsoft.com/office/drawing/2014/main" id="{2CC5BCDA-31DD-9E2B-2340-DD31282C746A}"/>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10800000">
              <a:off x="9081319" y="1522943"/>
              <a:ext cx="324875" cy="230832"/>
            </a:xfrm>
            <a:prstGeom prst="rect">
              <a:avLst/>
            </a:prstGeom>
          </p:spPr>
        </p:pic>
        <p:sp>
          <p:nvSpPr>
            <p:cNvPr id="12" name="TextBox 11">
              <a:extLst>
                <a:ext uri="{FF2B5EF4-FFF2-40B4-BE49-F238E27FC236}">
                  <a16:creationId xmlns:a16="http://schemas.microsoft.com/office/drawing/2014/main" id="{4623AE7A-41E8-A0F4-D1B2-933087DF8C94}"/>
                </a:ext>
              </a:extLst>
            </p:cNvPr>
            <p:cNvSpPr txBox="1"/>
            <p:nvPr/>
          </p:nvSpPr>
          <p:spPr>
            <a:xfrm>
              <a:off x="9385391" y="1407169"/>
              <a:ext cx="2644050" cy="214097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Winston </a:t>
              </a:r>
            </a:p>
            <a:p>
              <a:pPr>
                <a:lnSpc>
                  <a:spcPct val="150000"/>
                </a:lnSpc>
              </a:pPr>
              <a:r>
                <a:rPr lang="en-GB" sz="1500" dirty="0">
                  <a:latin typeface="Linkpen 17a Print" panose="03050602060000000000" pitchFamily="66" charset="77"/>
                </a:rPr>
                <a:t>Churchill</a:t>
              </a:r>
            </a:p>
            <a:p>
              <a:pPr>
                <a:lnSpc>
                  <a:spcPct val="150000"/>
                </a:lnSpc>
              </a:pPr>
              <a:endParaRPr lang="en-GB" sz="1500" dirty="0">
                <a:latin typeface="Linkpen 17a Print" panose="03050602060000000000" pitchFamily="66" charset="77"/>
              </a:endParaRPr>
            </a:p>
            <a:p>
              <a:pPr>
                <a:lnSpc>
                  <a:spcPct val="150000"/>
                </a:lnSpc>
              </a:pPr>
              <a:r>
                <a:rPr lang="en-GB" sz="1500" dirty="0">
                  <a:latin typeface="Linkpen 17a Print" panose="03050602060000000000" pitchFamily="66" charset="77"/>
                </a:rPr>
                <a:t>Prime Minister </a:t>
              </a:r>
            </a:p>
            <a:p>
              <a:pPr>
                <a:lnSpc>
                  <a:spcPct val="150000"/>
                </a:lnSpc>
              </a:pPr>
              <a:r>
                <a:rPr lang="en-GB" sz="1500" dirty="0">
                  <a:latin typeface="Linkpen 17a Print" panose="03050602060000000000" pitchFamily="66" charset="77"/>
                </a:rPr>
                <a:t>10th May 1940 </a:t>
              </a:r>
            </a:p>
            <a:p>
              <a:pPr>
                <a:lnSpc>
                  <a:spcPct val="150000"/>
                </a:lnSpc>
              </a:pPr>
              <a:r>
                <a:rPr lang="en-GB" sz="1500" dirty="0">
                  <a:latin typeface="Linkpen 17a Print" panose="03050602060000000000" pitchFamily="66" charset="77"/>
                </a:rPr>
                <a:t>– 26th July 1945</a:t>
              </a:r>
            </a:p>
          </p:txBody>
        </p:sp>
      </p:grpSp>
      <p:sp>
        <p:nvSpPr>
          <p:cNvPr id="13" name="TextBox 12">
            <a:extLst>
              <a:ext uri="{FF2B5EF4-FFF2-40B4-BE49-F238E27FC236}">
                <a16:creationId xmlns:a16="http://schemas.microsoft.com/office/drawing/2014/main" id="{5BC0A627-20B5-EF04-F120-B7FDE910C867}"/>
              </a:ext>
            </a:extLst>
          </p:cNvPr>
          <p:cNvSpPr txBox="1"/>
          <p:nvPr/>
        </p:nvSpPr>
        <p:spPr>
          <a:xfrm>
            <a:off x="514843" y="5128899"/>
            <a:ext cx="11190461"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On the 10th of May 1940, the Phoney War came to an end as German troops marched into Belgium, the Netherlands and Luxembourg, marking the start of the Battle of France. On this day, Neville Chamberlain was replaced by Winston Churchill, who became the new Prime Minister. </a:t>
            </a:r>
          </a:p>
        </p:txBody>
      </p:sp>
      <p:pic>
        <p:nvPicPr>
          <p:cNvPr id="16" name="Picture 15">
            <a:extLst>
              <a:ext uri="{FF2B5EF4-FFF2-40B4-BE49-F238E27FC236}">
                <a16:creationId xmlns:a16="http://schemas.microsoft.com/office/drawing/2014/main" id="{32740F9C-46AD-9C17-F2D3-802EF3CB6E70}"/>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73217"/>
            <a:ext cx="1559441" cy="1348893"/>
          </a:xfrm>
          <a:prstGeom prst="rect">
            <a:avLst/>
          </a:prstGeom>
        </p:spPr>
      </p:pic>
    </p:spTree>
    <p:extLst>
      <p:ext uri="{BB962C8B-B14F-4D97-AF65-F5344CB8AC3E}">
        <p14:creationId xmlns:p14="http://schemas.microsoft.com/office/powerpoint/2010/main" val="36160176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fade">
                                      <p:cBhvr>
                                        <p:cTn id="2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63BFCE1-2BE3-880D-8A28-0EB1CFBEDE59}"/>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E80074D8-9A0E-3CEA-A9CE-34E25C9D0AA5}"/>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Air Raids</a:t>
            </a:r>
          </a:p>
        </p:txBody>
      </p:sp>
      <p:sp>
        <p:nvSpPr>
          <p:cNvPr id="7" name="TextBox 6">
            <a:extLst>
              <a:ext uri="{FF2B5EF4-FFF2-40B4-BE49-F238E27FC236}">
                <a16:creationId xmlns:a16="http://schemas.microsoft.com/office/drawing/2014/main" id="{9C756393-B8A0-7D4E-9949-965357544116}"/>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2" name="Title 1">
            <a:extLst>
              <a:ext uri="{FF2B5EF4-FFF2-40B4-BE49-F238E27FC236}">
                <a16:creationId xmlns:a16="http://schemas.microsoft.com/office/drawing/2014/main" id="{69540476-977B-3394-27C6-D8924145CC7C}"/>
              </a:ext>
            </a:extLst>
          </p:cNvPr>
          <p:cNvSpPr txBox="1">
            <a:spLocks/>
          </p:cNvSpPr>
          <p:nvPr/>
        </p:nvSpPr>
        <p:spPr>
          <a:xfrm>
            <a:off x="629780" y="715601"/>
            <a:ext cx="56410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 Raids</a:t>
            </a:r>
          </a:p>
        </p:txBody>
      </p:sp>
      <p:sp>
        <p:nvSpPr>
          <p:cNvPr id="3" name="TextBox 2">
            <a:extLst>
              <a:ext uri="{FF2B5EF4-FFF2-40B4-BE49-F238E27FC236}">
                <a16:creationId xmlns:a16="http://schemas.microsoft.com/office/drawing/2014/main" id="{F2FB5DAE-42FC-1364-AA97-3CD345A3F000}"/>
              </a:ext>
            </a:extLst>
          </p:cNvPr>
          <p:cNvSpPr txBox="1"/>
          <p:nvPr/>
        </p:nvSpPr>
        <p:spPr>
          <a:xfrm>
            <a:off x="631683" y="1590221"/>
            <a:ext cx="591052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Between July and October 1940, Maidstone faced some of its most devastating air raids.  </a:t>
            </a:r>
          </a:p>
        </p:txBody>
      </p:sp>
      <p:sp>
        <p:nvSpPr>
          <p:cNvPr id="4" name="TextBox 3">
            <a:extLst>
              <a:ext uri="{FF2B5EF4-FFF2-40B4-BE49-F238E27FC236}">
                <a16:creationId xmlns:a16="http://schemas.microsoft.com/office/drawing/2014/main" id="{D426C79E-8FEC-67D1-E7A4-7619E868E583}"/>
              </a:ext>
            </a:extLst>
          </p:cNvPr>
          <p:cNvSpPr txBox="1"/>
          <p:nvPr/>
        </p:nvSpPr>
        <p:spPr>
          <a:xfrm>
            <a:off x="631683" y="2449632"/>
            <a:ext cx="591052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this period, 53 people lost their lives, the majority of them in just a few short months.</a:t>
            </a:r>
          </a:p>
        </p:txBody>
      </p:sp>
      <p:sp>
        <p:nvSpPr>
          <p:cNvPr id="5" name="TextBox 4">
            <a:extLst>
              <a:ext uri="{FF2B5EF4-FFF2-40B4-BE49-F238E27FC236}">
                <a16:creationId xmlns:a16="http://schemas.microsoft.com/office/drawing/2014/main" id="{2C905167-82F4-EEF0-FCAF-B697A86ACE9A}"/>
              </a:ext>
            </a:extLst>
          </p:cNvPr>
          <p:cNvSpPr txBox="1"/>
          <p:nvPr/>
        </p:nvSpPr>
        <p:spPr>
          <a:xfrm>
            <a:off x="629780" y="3309043"/>
            <a:ext cx="501687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One of the worst days in Maidstone’s history came on 27 September 1940, a day now known as Black Friday, when 22 people were killed as German aircraft bombed the town. </a:t>
            </a:r>
          </a:p>
        </p:txBody>
      </p:sp>
      <p:sp>
        <p:nvSpPr>
          <p:cNvPr id="6" name="TextBox 5">
            <a:extLst>
              <a:ext uri="{FF2B5EF4-FFF2-40B4-BE49-F238E27FC236}">
                <a16:creationId xmlns:a16="http://schemas.microsoft.com/office/drawing/2014/main" id="{B150E9D4-A35F-9383-A8F8-90328490A644}"/>
              </a:ext>
            </a:extLst>
          </p:cNvPr>
          <p:cNvSpPr txBox="1"/>
          <p:nvPr/>
        </p:nvSpPr>
        <p:spPr>
          <a:xfrm>
            <a:off x="629780" y="4814785"/>
            <a:ext cx="422502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raid lasted only two minutes, but in that time, the town suffered a devastating blow.</a:t>
            </a:r>
          </a:p>
        </p:txBody>
      </p:sp>
      <p:pic>
        <p:nvPicPr>
          <p:cNvPr id="13" name="Picture 12" descr="Silhouettes of aircrafts flying overhead. ">
            <a:extLst>
              <a:ext uri="{FF2B5EF4-FFF2-40B4-BE49-F238E27FC236}">
                <a16:creationId xmlns:a16="http://schemas.microsoft.com/office/drawing/2014/main" id="{7A4CA248-7F97-400E-1700-41E3096BD3A6}"/>
              </a:ext>
            </a:extLst>
          </p:cNvPr>
          <p:cNvPicPr>
            <a:picLocks noChangeAspect="1"/>
          </p:cNvPicPr>
          <p:nvPr/>
        </p:nvPicPr>
        <p:blipFill>
          <a:blip r:embed="rId3"/>
          <a:stretch>
            <a:fillRect/>
          </a:stretch>
        </p:blipFill>
        <p:spPr>
          <a:xfrm>
            <a:off x="8833822" y="500112"/>
            <a:ext cx="2767754" cy="2501401"/>
          </a:xfrm>
          <a:prstGeom prst="rect">
            <a:avLst/>
          </a:prstGeom>
        </p:spPr>
      </p:pic>
      <p:pic>
        <p:nvPicPr>
          <p:cNvPr id="11" name="Picture 10" descr="A beam of light coming from the searchlight. ">
            <a:extLst>
              <a:ext uri="{FF2B5EF4-FFF2-40B4-BE49-F238E27FC236}">
                <a16:creationId xmlns:a16="http://schemas.microsoft.com/office/drawing/2014/main" id="{68F6E1AD-B483-B57E-06FA-2BBD598AEA2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5191547" y="-83697"/>
            <a:ext cx="7090860" cy="6226096"/>
          </a:xfrm>
          <a:prstGeom prst="rect">
            <a:avLst/>
          </a:prstGeom>
        </p:spPr>
      </p:pic>
      <p:pic>
        <p:nvPicPr>
          <p:cNvPr id="12" name="Picture 11" descr="A grey searchlight pointing upwards. ">
            <a:extLst>
              <a:ext uri="{FF2B5EF4-FFF2-40B4-BE49-F238E27FC236}">
                <a16:creationId xmlns:a16="http://schemas.microsoft.com/office/drawing/2014/main" id="{5BFF13CC-2395-A757-7672-B21348ADC3D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043897" y="5137394"/>
            <a:ext cx="1151399" cy="1584867"/>
          </a:xfrm>
          <a:prstGeom prst="rect">
            <a:avLst/>
          </a:prstGeom>
        </p:spPr>
      </p:pic>
      <p:pic>
        <p:nvPicPr>
          <p:cNvPr id="8" name="Picture 7" descr="An illustration of an Air Warden. He wears a blue uniform and a helmet with the letter 'W' on it. ">
            <a:extLst>
              <a:ext uri="{FF2B5EF4-FFF2-40B4-BE49-F238E27FC236}">
                <a16:creationId xmlns:a16="http://schemas.microsoft.com/office/drawing/2014/main" id="{F14CE836-90D1-321D-19DE-A4FC9909B26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37342" y="2102177"/>
            <a:ext cx="1548268" cy="4255711"/>
          </a:xfrm>
          <a:prstGeom prst="rect">
            <a:avLst/>
          </a:prstGeom>
        </p:spPr>
      </p:pic>
      <p:pic>
        <p:nvPicPr>
          <p:cNvPr id="9" name="Picture 8">
            <a:extLst>
              <a:ext uri="{FF2B5EF4-FFF2-40B4-BE49-F238E27FC236}">
                <a16:creationId xmlns:a16="http://schemas.microsoft.com/office/drawing/2014/main" id="{A156F4E2-2E80-9B7D-766E-91BE6A4159D5}"/>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646246069"/>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 presetClass="entr" presetSubtype="2" accel="50000"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500"/>
                                </p:stCondLst>
                                <p:childTnLst>
                                  <p:par>
                                    <p:cTn id="34" presetID="2" presetClass="entr" presetSubtype="2" fill="hold" nodeType="afterEffect" p14:presetBounceEnd="50000">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14:bounceEnd="50000">
                                          <p:cBhvr additive="base">
                                            <p:cTn id="36" dur="600" fill="hold"/>
                                            <p:tgtEl>
                                              <p:spTgt spid="8"/>
                                            </p:tgtEl>
                                            <p:attrNameLst>
                                              <p:attrName>ppt_x</p:attrName>
                                            </p:attrNameLst>
                                          </p:cBhvr>
                                          <p:tavLst>
                                            <p:tav tm="0">
                                              <p:val>
                                                <p:strVal val="1+#ppt_w/2"/>
                                              </p:val>
                                            </p:tav>
                                            <p:tav tm="100000">
                                              <p:val>
                                                <p:strVal val="#ppt_x"/>
                                              </p:val>
                                            </p:tav>
                                          </p:tavLst>
                                        </p:anim>
                                        <p:anim calcmode="lin" valueType="num" p14:bounceEnd="50000">
                                          <p:cBhvr additive="base">
                                            <p:cTn id="37" dur="6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2" presetClass="entr" presetSubtype="2" accel="50000" decel="5000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 calcmode="lin" valueType="num">
                                          <p:cBhvr additive="base">
                                            <p:cTn id="27" dur="500" fill="hold"/>
                                            <p:tgtEl>
                                              <p:spTgt spid="13"/>
                                            </p:tgtEl>
                                            <p:attrNameLst>
                                              <p:attrName>ppt_x</p:attrName>
                                            </p:attrNameLst>
                                          </p:cBhvr>
                                          <p:tavLst>
                                            <p:tav tm="0">
                                              <p:val>
                                                <p:strVal val="1+#ppt_w/2"/>
                                              </p:val>
                                            </p:tav>
                                            <p:tav tm="100000">
                                              <p:val>
                                                <p:strVal val="#ppt_x"/>
                                              </p:val>
                                            </p:tav>
                                          </p:tavLst>
                                        </p:anim>
                                        <p:anim calcmode="lin" valueType="num">
                                          <p:cBhvr additive="base">
                                            <p:cTn id="28" dur="500" fill="hold"/>
                                            <p:tgtEl>
                                              <p:spTgt spid="13"/>
                                            </p:tgtEl>
                                            <p:attrNameLst>
                                              <p:attrName>ppt_y</p:attrName>
                                            </p:attrNameLst>
                                          </p:cBhvr>
                                          <p:tavLst>
                                            <p:tav tm="0">
                                              <p:val>
                                                <p:strVal val="#ppt_y"/>
                                              </p:val>
                                            </p:tav>
                                            <p:tav tm="100000">
                                              <p:val>
                                                <p:strVal val="#ppt_y"/>
                                              </p:val>
                                            </p:tav>
                                          </p:tavLst>
                                        </p:anim>
                                      </p:childTnLst>
                                    </p:cTn>
                                  </p:par>
                                </p:childTnLst>
                              </p:cTn>
                            </p:par>
                            <p:par>
                              <p:cTn id="29" fill="hold">
                                <p:stCondLst>
                                  <p:cond delay="3000"/>
                                </p:stCondLst>
                                <p:childTnLst>
                                  <p:par>
                                    <p:cTn id="30" presetID="22" presetClass="entr" presetSubtype="4" fill="hold"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par>
                              <p:cTn id="33" fill="hold">
                                <p:stCondLst>
                                  <p:cond delay="3500"/>
                                </p:stCondLst>
                                <p:childTnLst>
                                  <p:par>
                                    <p:cTn id="34" presetID="2" presetClass="entr" presetSubtype="2"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600" fill="hold"/>
                                            <p:tgtEl>
                                              <p:spTgt spid="8"/>
                                            </p:tgtEl>
                                            <p:attrNameLst>
                                              <p:attrName>ppt_x</p:attrName>
                                            </p:attrNameLst>
                                          </p:cBhvr>
                                          <p:tavLst>
                                            <p:tav tm="0">
                                              <p:val>
                                                <p:strVal val="1+#ppt_w/2"/>
                                              </p:val>
                                            </p:tav>
                                            <p:tav tm="100000">
                                              <p:val>
                                                <p:strVal val="#ppt_x"/>
                                              </p:val>
                                            </p:tav>
                                          </p:tavLst>
                                        </p:anim>
                                        <p:anim calcmode="lin" valueType="num">
                                          <p:cBhvr additive="base">
                                            <p:cTn id="37" dur="6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E756173-2B09-806B-9062-EEAC137F84AD}"/>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06635E4A-EEE1-65BE-FE36-1E587B71A698}"/>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Disaster!</a:t>
            </a:r>
          </a:p>
        </p:txBody>
      </p:sp>
      <p:sp>
        <p:nvSpPr>
          <p:cNvPr id="2" name="TextBox 1">
            <a:extLst>
              <a:ext uri="{FF2B5EF4-FFF2-40B4-BE49-F238E27FC236}">
                <a16:creationId xmlns:a16="http://schemas.microsoft.com/office/drawing/2014/main" id="{18CE4969-2809-28FB-311A-0C0BA8ECCF47}"/>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15" name="Title 1">
            <a:extLst>
              <a:ext uri="{FF2B5EF4-FFF2-40B4-BE49-F238E27FC236}">
                <a16:creationId xmlns:a16="http://schemas.microsoft.com/office/drawing/2014/main" id="{9CC54649-5EF0-9A1F-0784-C8DFDA4D0384}"/>
              </a:ext>
            </a:extLst>
          </p:cNvPr>
          <p:cNvSpPr txBox="1">
            <a:spLocks/>
          </p:cNvSpPr>
          <p:nvPr/>
        </p:nvSpPr>
        <p:spPr>
          <a:xfrm>
            <a:off x="601499" y="659191"/>
            <a:ext cx="56410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Disaster!</a:t>
            </a:r>
          </a:p>
        </p:txBody>
      </p:sp>
      <p:sp>
        <p:nvSpPr>
          <p:cNvPr id="5" name="TextBox 4">
            <a:extLst>
              <a:ext uri="{FF2B5EF4-FFF2-40B4-BE49-F238E27FC236}">
                <a16:creationId xmlns:a16="http://schemas.microsoft.com/office/drawing/2014/main" id="{714DCB12-D3B1-074A-2C51-D9D0C785D17A}"/>
              </a:ext>
            </a:extLst>
          </p:cNvPr>
          <p:cNvSpPr txBox="1"/>
          <p:nvPr/>
        </p:nvSpPr>
        <p:spPr>
          <a:xfrm>
            <a:off x="614035" y="1410773"/>
            <a:ext cx="5740837"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10th of October 1940, a Hurricane fighter plane from No. 253 Squadron, piloted by Sergeant Harold Henry Allgood, tragically crashed into houses on Albion Place, killing the pilot and eight civilians. </a:t>
            </a:r>
          </a:p>
        </p:txBody>
      </p:sp>
      <p:sp>
        <p:nvSpPr>
          <p:cNvPr id="6" name="TextBox 5">
            <a:extLst>
              <a:ext uri="{FF2B5EF4-FFF2-40B4-BE49-F238E27FC236}">
                <a16:creationId xmlns:a16="http://schemas.microsoft.com/office/drawing/2014/main" id="{82AB2F06-4CF9-DBE1-D5DF-0D0B7941F4FC}"/>
              </a:ext>
            </a:extLst>
          </p:cNvPr>
          <p:cNvSpPr txBox="1"/>
          <p:nvPr/>
        </p:nvSpPr>
        <p:spPr>
          <a:xfrm>
            <a:off x="614035" y="2919234"/>
            <a:ext cx="5289479"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Among the victims were Doris Woods and her seven-month-old baby, Patricia, along with Elizabeth Wooding and her five children. </a:t>
            </a:r>
          </a:p>
        </p:txBody>
      </p:sp>
      <p:sp>
        <p:nvSpPr>
          <p:cNvPr id="7" name="TextBox 6">
            <a:extLst>
              <a:ext uri="{FF2B5EF4-FFF2-40B4-BE49-F238E27FC236}">
                <a16:creationId xmlns:a16="http://schemas.microsoft.com/office/drawing/2014/main" id="{43982429-6F93-1925-D36C-E2A4FE27EF08}"/>
              </a:ext>
            </a:extLst>
          </p:cNvPr>
          <p:cNvSpPr txBox="1"/>
          <p:nvPr/>
        </p:nvSpPr>
        <p:spPr>
          <a:xfrm>
            <a:off x="612132" y="4100011"/>
            <a:ext cx="5466220"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family had already been displaced from their home on Astley Street due to earlier bomb damage.</a:t>
            </a:r>
          </a:p>
        </p:txBody>
      </p:sp>
      <p:sp>
        <p:nvSpPr>
          <p:cNvPr id="8" name="TextBox 7">
            <a:extLst>
              <a:ext uri="{FF2B5EF4-FFF2-40B4-BE49-F238E27FC236}">
                <a16:creationId xmlns:a16="http://schemas.microsoft.com/office/drawing/2014/main" id="{E6D2B7DC-3998-F9AC-FFF9-1C24DEE036A5}"/>
              </a:ext>
            </a:extLst>
          </p:cNvPr>
          <p:cNvSpPr txBox="1"/>
          <p:nvPr/>
        </p:nvSpPr>
        <p:spPr>
          <a:xfrm>
            <a:off x="612132" y="4962141"/>
            <a:ext cx="514885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crash deeply affected the community, and the victims were later buried at Maidstone Municipal Borough Cemetery.</a:t>
            </a:r>
          </a:p>
        </p:txBody>
      </p:sp>
      <p:grpSp>
        <p:nvGrpSpPr>
          <p:cNvPr id="14" name="Group 13" descr="A black and white photograph of firemen trying to control the fire at Albion Place. They are surrounded by rubble and destroyed houses. ">
            <a:extLst>
              <a:ext uri="{FF2B5EF4-FFF2-40B4-BE49-F238E27FC236}">
                <a16:creationId xmlns:a16="http://schemas.microsoft.com/office/drawing/2014/main" id="{24F27870-32C5-B33B-64F9-C78DCCD7F2D0}"/>
              </a:ext>
            </a:extLst>
          </p:cNvPr>
          <p:cNvGrpSpPr/>
          <p:nvPr/>
        </p:nvGrpSpPr>
        <p:grpSpPr>
          <a:xfrm>
            <a:off x="6509596" y="923168"/>
            <a:ext cx="5008264" cy="3963525"/>
            <a:chOff x="6523773" y="1270965"/>
            <a:chExt cx="5008264" cy="3963525"/>
          </a:xfrm>
        </p:grpSpPr>
        <p:pic>
          <p:nvPicPr>
            <p:cNvPr id="9" name="Picture 8" descr="A group of men fighting a fire&#10;&#10;Description automatically generated">
              <a:extLst>
                <a:ext uri="{FF2B5EF4-FFF2-40B4-BE49-F238E27FC236}">
                  <a16:creationId xmlns:a16="http://schemas.microsoft.com/office/drawing/2014/main" id="{78AB4E36-34DD-9718-8F41-0AE6AC41E70F}"/>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30099" y="1491535"/>
              <a:ext cx="4901938" cy="3742955"/>
            </a:xfrm>
            <a:prstGeom prst="rect">
              <a:avLst/>
            </a:prstGeom>
            <a:ln w="19050">
              <a:solidFill>
                <a:schemeClr val="tx1"/>
              </a:solidFill>
            </a:ln>
          </p:spPr>
        </p:pic>
        <p:sp>
          <p:nvSpPr>
            <p:cNvPr id="13" name="TextBox 12">
              <a:extLst>
                <a:ext uri="{FF2B5EF4-FFF2-40B4-BE49-F238E27FC236}">
                  <a16:creationId xmlns:a16="http://schemas.microsoft.com/office/drawing/2014/main" id="{CF0CCB9D-F828-FC76-BA3F-A87F5F65E530}"/>
                </a:ext>
              </a:extLst>
            </p:cNvPr>
            <p:cNvSpPr txBox="1"/>
            <p:nvPr/>
          </p:nvSpPr>
          <p:spPr>
            <a:xfrm>
              <a:off x="6523773" y="1270965"/>
              <a:ext cx="2159566" cy="215444"/>
            </a:xfrm>
            <a:prstGeom prst="rect">
              <a:avLst/>
            </a:prstGeom>
            <a:noFill/>
          </p:spPr>
          <p:txBody>
            <a:bodyPr wrap="none" rtlCol="0">
              <a:spAutoFit/>
            </a:bodyPr>
            <a:lstStyle/>
            <a:p>
              <a:r>
                <a:rPr lang="en-GB" sz="800" dirty="0">
                  <a:solidFill>
                    <a:schemeClr val="bg1">
                      <a:lumMod val="75000"/>
                    </a:schemeClr>
                  </a:solidFill>
                  <a:latin typeface="Nunito" panose="02000503000000000000" pitchFamily="2" charset="77"/>
                </a:rPr>
                <a:t>©From Kent Battle of Britain Museum Ltd.</a:t>
              </a:r>
            </a:p>
          </p:txBody>
        </p:sp>
      </p:grpSp>
      <p:grpSp>
        <p:nvGrpSpPr>
          <p:cNvPr id="12" name="Group 11" descr="Firemen trying to bring the blaze under control at No.59 and No.61 Albion Place.&#10;">
            <a:extLst>
              <a:ext uri="{FF2B5EF4-FFF2-40B4-BE49-F238E27FC236}">
                <a16:creationId xmlns:a16="http://schemas.microsoft.com/office/drawing/2014/main" id="{F1BD9719-31BE-B837-6362-102F43665EC9}"/>
              </a:ext>
            </a:extLst>
          </p:cNvPr>
          <p:cNvGrpSpPr/>
          <p:nvPr/>
        </p:nvGrpSpPr>
        <p:grpSpPr>
          <a:xfrm>
            <a:off x="6615922" y="4999358"/>
            <a:ext cx="3947913" cy="1034899"/>
            <a:chOff x="6797136" y="5404564"/>
            <a:chExt cx="3947913" cy="1034899"/>
          </a:xfrm>
        </p:grpSpPr>
        <p:sp>
          <p:nvSpPr>
            <p:cNvPr id="10" name="TextBox 9">
              <a:extLst>
                <a:ext uri="{FF2B5EF4-FFF2-40B4-BE49-F238E27FC236}">
                  <a16:creationId xmlns:a16="http://schemas.microsoft.com/office/drawing/2014/main" id="{1D150A6D-7A04-F006-4252-7D9210B36234}"/>
                </a:ext>
              </a:extLst>
            </p:cNvPr>
            <p:cNvSpPr txBox="1"/>
            <p:nvPr/>
          </p:nvSpPr>
          <p:spPr>
            <a:xfrm>
              <a:off x="7017729" y="5404564"/>
              <a:ext cx="372732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Firemen trying to bring the blaze under control at No.59 and No.61 Albion Place.</a:t>
              </a:r>
            </a:p>
          </p:txBody>
        </p:sp>
        <p:pic>
          <p:nvPicPr>
            <p:cNvPr id="11" name="Picture 10">
              <a:extLst>
                <a:ext uri="{FF2B5EF4-FFF2-40B4-BE49-F238E27FC236}">
                  <a16:creationId xmlns:a16="http://schemas.microsoft.com/office/drawing/2014/main" id="{0D8D80E9-57D8-847E-6BAB-FA052D65D8A3}"/>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6746439" y="5485614"/>
              <a:ext cx="350267" cy="248874"/>
            </a:xfrm>
            <a:prstGeom prst="rect">
              <a:avLst/>
            </a:prstGeom>
          </p:spPr>
        </p:pic>
      </p:grpSp>
      <p:pic>
        <p:nvPicPr>
          <p:cNvPr id="3" name="Picture 2">
            <a:extLst>
              <a:ext uri="{FF2B5EF4-FFF2-40B4-BE49-F238E27FC236}">
                <a16:creationId xmlns:a16="http://schemas.microsoft.com/office/drawing/2014/main" id="{9B94F5F1-57D2-790B-F168-D08922452F4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8981739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par>
                                <p:cTn id="12" presetID="10" presetClass="entr" presetSubtype="0" fill="hold"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nodeType="after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fade">
                                      <p:cBhvr>
                                        <p:cTn id="30"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5" grpId="0"/>
      <p:bldP spid="6" grpId="0"/>
      <p:bldP spid="7" grpId="0"/>
      <p:bldP spid="8"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13F1488-39C6-F100-EDEE-C858F02D5693}"/>
            </a:ext>
          </a:extLst>
        </p:cNvPr>
        <p:cNvGrpSpPr/>
        <p:nvPr/>
      </p:nvGrpSpPr>
      <p:grpSpPr>
        <a:xfrm>
          <a:off x="0" y="0"/>
          <a:ext cx="0" cy="0"/>
          <a:chOff x="0" y="0"/>
          <a:chExt cx="0" cy="0"/>
        </a:xfrm>
      </p:grpSpPr>
      <p:sp>
        <p:nvSpPr>
          <p:cNvPr id="9" name="Title 2">
            <a:extLst>
              <a:ext uri="{FF2B5EF4-FFF2-40B4-BE49-F238E27FC236}">
                <a16:creationId xmlns:a16="http://schemas.microsoft.com/office/drawing/2014/main" id="{6996557A-6295-5E63-F89E-73B1648E422E}"/>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Another Disaster!</a:t>
            </a:r>
          </a:p>
        </p:txBody>
      </p:sp>
      <p:sp>
        <p:nvSpPr>
          <p:cNvPr id="2" name="TextBox 1">
            <a:extLst>
              <a:ext uri="{FF2B5EF4-FFF2-40B4-BE49-F238E27FC236}">
                <a16:creationId xmlns:a16="http://schemas.microsoft.com/office/drawing/2014/main" id="{B7B1D4FE-5A60-9B84-D719-67E02BC5EE90}"/>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3" name="Title 1">
            <a:extLst>
              <a:ext uri="{FF2B5EF4-FFF2-40B4-BE49-F238E27FC236}">
                <a16:creationId xmlns:a16="http://schemas.microsoft.com/office/drawing/2014/main" id="{34ACC05B-312D-5B8C-DDC9-6E405422A4ED}"/>
              </a:ext>
            </a:extLst>
          </p:cNvPr>
          <p:cNvSpPr txBox="1">
            <a:spLocks/>
          </p:cNvSpPr>
          <p:nvPr/>
        </p:nvSpPr>
        <p:spPr>
          <a:xfrm>
            <a:off x="601499" y="659191"/>
            <a:ext cx="5641059"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Disaster!</a:t>
            </a:r>
          </a:p>
        </p:txBody>
      </p:sp>
      <p:sp>
        <p:nvSpPr>
          <p:cNvPr id="4" name="TextBox 3">
            <a:extLst>
              <a:ext uri="{FF2B5EF4-FFF2-40B4-BE49-F238E27FC236}">
                <a16:creationId xmlns:a16="http://schemas.microsoft.com/office/drawing/2014/main" id="{D85D4DEA-6AF3-2160-E456-2F71A451CA37}"/>
              </a:ext>
            </a:extLst>
          </p:cNvPr>
          <p:cNvSpPr txBox="1"/>
          <p:nvPr/>
        </p:nvSpPr>
        <p:spPr>
          <a:xfrm>
            <a:off x="614035" y="1492560"/>
            <a:ext cx="5350829" cy="1448473"/>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Another tragic event occurred on the 31st of October 1940, when a single German bomber appeared over Mill Street and dropped its bombs. </a:t>
            </a:r>
          </a:p>
        </p:txBody>
      </p:sp>
      <p:sp>
        <p:nvSpPr>
          <p:cNvPr id="5" name="TextBox 4">
            <a:extLst>
              <a:ext uri="{FF2B5EF4-FFF2-40B4-BE49-F238E27FC236}">
                <a16:creationId xmlns:a16="http://schemas.microsoft.com/office/drawing/2014/main" id="{819D28A6-4692-B529-3659-7B2106A14D47}"/>
              </a:ext>
            </a:extLst>
          </p:cNvPr>
          <p:cNvSpPr txBox="1"/>
          <p:nvPr/>
        </p:nvSpPr>
        <p:spPr>
          <a:xfrm>
            <a:off x="601499" y="3034997"/>
            <a:ext cx="5740837" cy="1102225"/>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Six people were killed, on the day that is recognised as the final day of the Battle of Britain.</a:t>
            </a:r>
          </a:p>
        </p:txBody>
      </p:sp>
      <p:pic>
        <p:nvPicPr>
          <p:cNvPr id="7" name="Picture 6" descr="An illustration of a military plane. ">
            <a:extLst>
              <a:ext uri="{FF2B5EF4-FFF2-40B4-BE49-F238E27FC236}">
                <a16:creationId xmlns:a16="http://schemas.microsoft.com/office/drawing/2014/main" id="{F5A0DA2A-2F5B-C537-5B0F-AC297F93186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095628">
            <a:off x="6602492" y="1001418"/>
            <a:ext cx="4848447" cy="2265629"/>
          </a:xfrm>
          <a:prstGeom prst="rect">
            <a:avLst/>
          </a:prstGeom>
        </p:spPr>
      </p:pic>
      <p:pic>
        <p:nvPicPr>
          <p:cNvPr id="8" name="Picture 7" descr="An illustration of a military plane. ">
            <a:extLst>
              <a:ext uri="{FF2B5EF4-FFF2-40B4-BE49-F238E27FC236}">
                <a16:creationId xmlns:a16="http://schemas.microsoft.com/office/drawing/2014/main" id="{53E2EE50-E446-02C1-B470-23DDC4613E4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1095628">
            <a:off x="4008920" y="3041376"/>
            <a:ext cx="6151461" cy="2874514"/>
          </a:xfrm>
          <a:prstGeom prst="rect">
            <a:avLst/>
          </a:prstGeom>
        </p:spPr>
      </p:pic>
      <p:pic>
        <p:nvPicPr>
          <p:cNvPr id="6" name="Picture 5">
            <a:extLst>
              <a:ext uri="{FF2B5EF4-FFF2-40B4-BE49-F238E27FC236}">
                <a16:creationId xmlns:a16="http://schemas.microsoft.com/office/drawing/2014/main" id="{8EB3C8C2-50FD-03D6-08C0-9A63ECCEA402}"/>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140760659"/>
      </p:ext>
    </p:extLst>
  </p:cSld>
  <p:clrMapOvr>
    <a:masterClrMapping/>
  </p:clrMapOvr>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 presetClass="entr" presetSubtype="8" fill="hold" nodeType="afterEffect" p14:presetBounceEnd="50000">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14:bounceEnd="50000">
                                          <p:cBhvr additive="base">
                                            <p:cTn id="15" dur="1000" fill="hold"/>
                                            <p:tgtEl>
                                              <p:spTgt spid="7"/>
                                            </p:tgtEl>
                                            <p:attrNameLst>
                                              <p:attrName>ppt_x</p:attrName>
                                            </p:attrNameLst>
                                          </p:cBhvr>
                                          <p:tavLst>
                                            <p:tav tm="0">
                                              <p:val>
                                                <p:strVal val="0-#ppt_w/2"/>
                                              </p:val>
                                            </p:tav>
                                            <p:tav tm="100000">
                                              <p:val>
                                                <p:strVal val="#ppt_x"/>
                                              </p:val>
                                            </p:tav>
                                          </p:tavLst>
                                        </p:anim>
                                        <p:anim calcmode="lin" valueType="num" p14:bounceEnd="50000">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14:presetBounceEnd="50000">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14:bounceEnd="50000">
                                          <p:cBhvr additive="base">
                                            <p:cTn id="19" dur="1000" fill="hold"/>
                                            <p:tgtEl>
                                              <p:spTgt spid="8"/>
                                            </p:tgtEl>
                                            <p:attrNameLst>
                                              <p:attrName>ppt_x</p:attrName>
                                            </p:attrNameLst>
                                          </p:cBhvr>
                                          <p:tavLst>
                                            <p:tav tm="0">
                                              <p:val>
                                                <p:strVal val="0-#ppt_w/2"/>
                                              </p:val>
                                            </p:tav>
                                            <p:tav tm="100000">
                                              <p:val>
                                                <p:strVal val="#ppt_x"/>
                                              </p:val>
                                            </p:tav>
                                          </p:tavLst>
                                        </p:anim>
                                        <p:anim calcmode="lin" valueType="num" p14:bounceEnd="50000">
                                          <p:cBhvr additive="base">
                                            <p:cTn id="20"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grpId="1"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par>
                              <p:cTn id="12" fill="hold">
                                <p:stCondLst>
                                  <p:cond delay="1000"/>
                                </p:stCondLst>
                                <p:childTnLst>
                                  <p:par>
                                    <p:cTn id="13" presetID="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1000" fill="hold"/>
                                            <p:tgtEl>
                                              <p:spTgt spid="7"/>
                                            </p:tgtEl>
                                            <p:attrNameLst>
                                              <p:attrName>ppt_x</p:attrName>
                                            </p:attrNameLst>
                                          </p:cBhvr>
                                          <p:tavLst>
                                            <p:tav tm="0">
                                              <p:val>
                                                <p:strVal val="0-#ppt_w/2"/>
                                              </p:val>
                                            </p:tav>
                                            <p:tav tm="100000">
                                              <p:val>
                                                <p:strVal val="#ppt_x"/>
                                              </p:val>
                                            </p:tav>
                                          </p:tavLst>
                                        </p:anim>
                                        <p:anim calcmode="lin" valueType="num">
                                          <p:cBhvr additive="base">
                                            <p:cTn id="16" dur="10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30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1000" fill="hold"/>
                                            <p:tgtEl>
                                              <p:spTgt spid="8"/>
                                            </p:tgtEl>
                                            <p:attrNameLst>
                                              <p:attrName>ppt_x</p:attrName>
                                            </p:attrNameLst>
                                          </p:cBhvr>
                                          <p:tavLst>
                                            <p:tav tm="0">
                                              <p:val>
                                                <p:strVal val="0-#ppt_w/2"/>
                                              </p:val>
                                            </p:tav>
                                            <p:tav tm="100000">
                                              <p:val>
                                                <p:strVal val="#ppt_x"/>
                                              </p:val>
                                            </p:tav>
                                          </p:tavLst>
                                        </p:anim>
                                        <p:anim calcmode="lin" valueType="num">
                                          <p:cBhvr additive="base">
                                            <p:cTn id="20" dur="10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5" grpId="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B0F37CD-EC1A-60CF-BDC9-09E5F76C1D4B}"/>
            </a:ext>
          </a:extLst>
        </p:cNvPr>
        <p:cNvGrpSpPr/>
        <p:nvPr/>
      </p:nvGrpSpPr>
      <p:grpSpPr>
        <a:xfrm>
          <a:off x="0" y="0"/>
          <a:ext cx="0" cy="0"/>
          <a:chOff x="0" y="0"/>
          <a:chExt cx="0" cy="0"/>
        </a:xfrm>
      </p:grpSpPr>
      <p:sp>
        <p:nvSpPr>
          <p:cNvPr id="19" name="Title 2">
            <a:extLst>
              <a:ext uri="{FF2B5EF4-FFF2-40B4-BE49-F238E27FC236}">
                <a16:creationId xmlns:a16="http://schemas.microsoft.com/office/drawing/2014/main" id="{F4C73752-5424-36A1-54FB-0B8E02B9CB26}"/>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Air Raid Shelters</a:t>
            </a:r>
          </a:p>
        </p:txBody>
      </p:sp>
      <p:sp>
        <p:nvSpPr>
          <p:cNvPr id="17" name="TextBox 16">
            <a:extLst>
              <a:ext uri="{FF2B5EF4-FFF2-40B4-BE49-F238E27FC236}">
                <a16:creationId xmlns:a16="http://schemas.microsoft.com/office/drawing/2014/main" id="{BEC836BA-531D-612C-37AD-0F023F91586E}"/>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9" name="Title 1">
            <a:extLst>
              <a:ext uri="{FF2B5EF4-FFF2-40B4-BE49-F238E27FC236}">
                <a16:creationId xmlns:a16="http://schemas.microsoft.com/office/drawing/2014/main" id="{CEF26B4E-8A63-2EC4-32AC-AC586224A263}"/>
              </a:ext>
            </a:extLst>
          </p:cNvPr>
          <p:cNvSpPr txBox="1">
            <a:spLocks/>
          </p:cNvSpPr>
          <p:nvPr/>
        </p:nvSpPr>
        <p:spPr>
          <a:xfrm>
            <a:off x="454941" y="469775"/>
            <a:ext cx="67220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 Raid Shelters</a:t>
            </a:r>
          </a:p>
        </p:txBody>
      </p:sp>
      <p:sp>
        <p:nvSpPr>
          <p:cNvPr id="2" name="TextBox 1">
            <a:extLst>
              <a:ext uri="{FF2B5EF4-FFF2-40B4-BE49-F238E27FC236}">
                <a16:creationId xmlns:a16="http://schemas.microsoft.com/office/drawing/2014/main" id="{270CFD2B-D2E1-928E-D140-17B292926258}"/>
              </a:ext>
            </a:extLst>
          </p:cNvPr>
          <p:cNvSpPr txBox="1"/>
          <p:nvPr/>
        </p:nvSpPr>
        <p:spPr>
          <a:xfrm>
            <a:off x="454941" y="1209180"/>
            <a:ext cx="9703047"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To survive the constant air raids, specially designed air raid shelters were used. </a:t>
            </a:r>
          </a:p>
        </p:txBody>
      </p:sp>
      <p:grpSp>
        <p:nvGrpSpPr>
          <p:cNvPr id="13" name="Group 12" descr="A black and white photograph of metal shelters made of corrugated metal.">
            <a:extLst>
              <a:ext uri="{FF2B5EF4-FFF2-40B4-BE49-F238E27FC236}">
                <a16:creationId xmlns:a16="http://schemas.microsoft.com/office/drawing/2014/main" id="{207F2745-AB8F-9962-29D0-FA5F0E6CC326}"/>
              </a:ext>
            </a:extLst>
          </p:cNvPr>
          <p:cNvGrpSpPr/>
          <p:nvPr/>
        </p:nvGrpSpPr>
        <p:grpSpPr>
          <a:xfrm>
            <a:off x="528057" y="1790915"/>
            <a:ext cx="3055584" cy="2627387"/>
            <a:chOff x="783504" y="1836635"/>
            <a:chExt cx="3055584" cy="2627387"/>
          </a:xfrm>
        </p:grpSpPr>
        <p:pic>
          <p:nvPicPr>
            <p:cNvPr id="3" name="Picture 2">
              <a:extLst>
                <a:ext uri="{FF2B5EF4-FFF2-40B4-BE49-F238E27FC236}">
                  <a16:creationId xmlns:a16="http://schemas.microsoft.com/office/drawing/2014/main" id="{88289C6B-BE8F-137D-EA52-59354FD47289}"/>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48903" y="1896049"/>
              <a:ext cx="2990185" cy="2567973"/>
            </a:xfrm>
            <a:prstGeom prst="rect">
              <a:avLst/>
            </a:prstGeom>
            <a:ln w="22225">
              <a:solidFill>
                <a:schemeClr val="tx1"/>
              </a:solidFill>
            </a:ln>
          </p:spPr>
        </p:pic>
        <p:sp>
          <p:nvSpPr>
            <p:cNvPr id="7" name="TextBox 6">
              <a:extLst>
                <a:ext uri="{FF2B5EF4-FFF2-40B4-BE49-F238E27FC236}">
                  <a16:creationId xmlns:a16="http://schemas.microsoft.com/office/drawing/2014/main" id="{07967AD2-4812-F7FB-E223-D7970C6F5409}"/>
                </a:ext>
              </a:extLst>
            </p:cNvPr>
            <p:cNvSpPr txBox="1"/>
            <p:nvPr/>
          </p:nvSpPr>
          <p:spPr>
            <a:xfrm>
              <a:off x="783504" y="1836635"/>
              <a:ext cx="1077539" cy="215444"/>
            </a:xfrm>
            <a:prstGeom prst="rect">
              <a:avLst/>
            </a:prstGeom>
            <a:noFill/>
          </p:spPr>
          <p:txBody>
            <a:bodyPr wrap="none" rtlCol="0">
              <a:spAutoFit/>
            </a:bodyPr>
            <a:lstStyle/>
            <a:p>
              <a:r>
                <a:rPr lang="en-GB" sz="800" dirty="0">
                  <a:solidFill>
                    <a:schemeClr val="bg1">
                      <a:lumMod val="85000"/>
                    </a:schemeClr>
                  </a:solidFill>
                  <a:latin typeface="Nunito" panose="02000503000000000000" pitchFamily="2" charset="77"/>
                </a:rPr>
                <a:t>© </a:t>
              </a:r>
              <a:r>
                <a:rPr lang="en-GB" sz="800" dirty="0" err="1">
                  <a:solidFill>
                    <a:schemeClr val="bg1">
                      <a:lumMod val="85000"/>
                    </a:schemeClr>
                  </a:solidFill>
                  <a:latin typeface="Nunito" panose="02000503000000000000" pitchFamily="2" charset="77"/>
                </a:rPr>
                <a:t>Alamy</a:t>
              </a:r>
              <a:r>
                <a:rPr lang="en-GB" sz="800" dirty="0">
                  <a:solidFill>
                    <a:schemeClr val="bg1">
                      <a:lumMod val="85000"/>
                    </a:schemeClr>
                  </a:solidFill>
                  <a:latin typeface="Nunito" panose="02000503000000000000" pitchFamily="2" charset="77"/>
                </a:rPr>
                <a:t> 2HHTK0B</a:t>
              </a:r>
            </a:p>
          </p:txBody>
        </p:sp>
      </p:grpSp>
      <p:sp>
        <p:nvSpPr>
          <p:cNvPr id="4" name="TextBox 3">
            <a:extLst>
              <a:ext uri="{FF2B5EF4-FFF2-40B4-BE49-F238E27FC236}">
                <a16:creationId xmlns:a16="http://schemas.microsoft.com/office/drawing/2014/main" id="{A83CB4E6-5F1C-BA73-CF76-CB67363CE67C}"/>
              </a:ext>
            </a:extLst>
          </p:cNvPr>
          <p:cNvSpPr txBox="1"/>
          <p:nvPr/>
        </p:nvSpPr>
        <p:spPr>
          <a:xfrm>
            <a:off x="500625" y="4624189"/>
            <a:ext cx="3231138"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Anderson shelters were designed to be built in people’s gardens and covered in soil for extra protection.</a:t>
            </a:r>
          </a:p>
        </p:txBody>
      </p:sp>
      <p:grpSp>
        <p:nvGrpSpPr>
          <p:cNvPr id="14" name="Group 13" descr="A black and white photograph of a metal cage shelter inside a house.">
            <a:extLst>
              <a:ext uri="{FF2B5EF4-FFF2-40B4-BE49-F238E27FC236}">
                <a16:creationId xmlns:a16="http://schemas.microsoft.com/office/drawing/2014/main" id="{61B890F3-5FC0-5BAA-E8C6-CE0AC45592BA}"/>
              </a:ext>
            </a:extLst>
          </p:cNvPr>
          <p:cNvGrpSpPr/>
          <p:nvPr/>
        </p:nvGrpSpPr>
        <p:grpSpPr>
          <a:xfrm>
            <a:off x="3930028" y="1790915"/>
            <a:ext cx="3050317" cy="2627387"/>
            <a:chOff x="4540776" y="1836635"/>
            <a:chExt cx="3050317" cy="2627387"/>
          </a:xfrm>
        </p:grpSpPr>
        <p:pic>
          <p:nvPicPr>
            <p:cNvPr id="5" name="Picture 4">
              <a:extLst>
                <a:ext uri="{FF2B5EF4-FFF2-40B4-BE49-F238E27FC236}">
                  <a16:creationId xmlns:a16="http://schemas.microsoft.com/office/drawing/2014/main" id="{EA81C19C-B384-B2F8-4486-9B6DFB30EC1E}"/>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4600907" y="1896048"/>
              <a:ext cx="2990186" cy="2567974"/>
            </a:xfrm>
            <a:prstGeom prst="rect">
              <a:avLst/>
            </a:prstGeom>
            <a:ln w="22225">
              <a:solidFill>
                <a:schemeClr val="tx1"/>
              </a:solidFill>
            </a:ln>
          </p:spPr>
        </p:pic>
        <p:sp>
          <p:nvSpPr>
            <p:cNvPr id="11" name="TextBox 10">
              <a:extLst>
                <a:ext uri="{FF2B5EF4-FFF2-40B4-BE49-F238E27FC236}">
                  <a16:creationId xmlns:a16="http://schemas.microsoft.com/office/drawing/2014/main" id="{29E46A95-3387-8FFC-9A00-20BE9F8693BF}"/>
                </a:ext>
              </a:extLst>
            </p:cNvPr>
            <p:cNvSpPr txBox="1"/>
            <p:nvPr/>
          </p:nvSpPr>
          <p:spPr>
            <a:xfrm>
              <a:off x="4540776" y="1836635"/>
              <a:ext cx="899605" cy="215444"/>
            </a:xfrm>
            <a:prstGeom prst="rect">
              <a:avLst/>
            </a:prstGeom>
            <a:noFill/>
          </p:spPr>
          <p:txBody>
            <a:bodyPr wrap="none" rtlCol="0">
              <a:spAutoFit/>
            </a:bodyPr>
            <a:lstStyle/>
            <a:p>
              <a:r>
                <a:rPr lang="en-GB" sz="800" dirty="0">
                  <a:solidFill>
                    <a:schemeClr val="bg1">
                      <a:lumMod val="50000"/>
                    </a:schemeClr>
                  </a:solidFill>
                  <a:latin typeface="Nunito" panose="02000503000000000000" pitchFamily="2" charset="77"/>
                </a:rPr>
                <a:t>© IWM D 2053</a:t>
              </a:r>
            </a:p>
          </p:txBody>
        </p:sp>
      </p:grpSp>
      <p:sp>
        <p:nvSpPr>
          <p:cNvPr id="6" name="TextBox 5">
            <a:extLst>
              <a:ext uri="{FF2B5EF4-FFF2-40B4-BE49-F238E27FC236}">
                <a16:creationId xmlns:a16="http://schemas.microsoft.com/office/drawing/2014/main" id="{CB883F1F-E4E4-043B-3789-4F76B7DF9016}"/>
              </a:ext>
            </a:extLst>
          </p:cNvPr>
          <p:cNvSpPr txBox="1"/>
          <p:nvPr/>
        </p:nvSpPr>
        <p:spPr>
          <a:xfrm>
            <a:off x="3770621" y="4624189"/>
            <a:ext cx="3429261"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Morrison shelters were not as popular as Anderson shelters. They were a metal cage that would protect the people inside </a:t>
            </a:r>
          </a:p>
          <a:p>
            <a:pPr>
              <a:lnSpc>
                <a:spcPct val="150000"/>
              </a:lnSpc>
            </a:pPr>
            <a:r>
              <a:rPr lang="en-GB" sz="1400" dirty="0">
                <a:latin typeface="Linkpen 17a Print" panose="03050602060000000000" pitchFamily="66" charset="77"/>
              </a:rPr>
              <a:t>if the building collapsed.</a:t>
            </a:r>
          </a:p>
        </p:txBody>
      </p:sp>
      <p:grpSp>
        <p:nvGrpSpPr>
          <p:cNvPr id="15" name="Group 14" descr="A photograph of a tunnel underneath Maidstone Grammar School. ">
            <a:extLst>
              <a:ext uri="{FF2B5EF4-FFF2-40B4-BE49-F238E27FC236}">
                <a16:creationId xmlns:a16="http://schemas.microsoft.com/office/drawing/2014/main" id="{A26915F9-FC7B-92B5-7031-9207D673777B}"/>
              </a:ext>
            </a:extLst>
          </p:cNvPr>
          <p:cNvGrpSpPr/>
          <p:nvPr/>
        </p:nvGrpSpPr>
        <p:grpSpPr>
          <a:xfrm>
            <a:off x="7368478" y="1850328"/>
            <a:ext cx="3265994" cy="2604244"/>
            <a:chOff x="8296918" y="1896048"/>
            <a:chExt cx="3265994" cy="2604244"/>
          </a:xfrm>
        </p:grpSpPr>
        <p:pic>
          <p:nvPicPr>
            <p:cNvPr id="10" name="Picture 9" descr="A long concrete hallway with lights&#10;&#10;Description automatically generated">
              <a:extLst>
                <a:ext uri="{FF2B5EF4-FFF2-40B4-BE49-F238E27FC236}">
                  <a16:creationId xmlns:a16="http://schemas.microsoft.com/office/drawing/2014/main" id="{539A0F35-A146-F5CB-D850-EAF89E6DCE69}"/>
                </a:ext>
              </a:extLst>
            </p:cNvPr>
            <p:cNvPicPr>
              <a:picLocks noChangeAspect="1"/>
            </p:cNvPicPr>
            <p:nvPr/>
          </p:nvPicPr>
          <p:blipFill>
            <a:blip r:embed="rId5" cstate="screen">
              <a:extLst>
                <a:ext uri="{28A0092B-C50C-407E-A947-70E740481C1C}">
                  <a14:useLocalDpi xmlns:a14="http://schemas.microsoft.com/office/drawing/2010/main"/>
                </a:ext>
              </a:extLst>
            </a:blip>
            <a:srcRect r="-9"/>
            <a:stretch/>
          </p:blipFill>
          <p:spPr>
            <a:xfrm>
              <a:off x="8352912" y="1896048"/>
              <a:ext cx="3210000" cy="2582133"/>
            </a:xfrm>
            <a:prstGeom prst="rect">
              <a:avLst/>
            </a:prstGeom>
            <a:noFill/>
            <a:ln w="19050">
              <a:solidFill>
                <a:schemeClr val="tx1"/>
              </a:solidFill>
            </a:ln>
          </p:spPr>
        </p:pic>
        <p:sp>
          <p:nvSpPr>
            <p:cNvPr id="12" name="TextBox 11">
              <a:extLst>
                <a:ext uri="{FF2B5EF4-FFF2-40B4-BE49-F238E27FC236}">
                  <a16:creationId xmlns:a16="http://schemas.microsoft.com/office/drawing/2014/main" id="{EEEEC596-D390-8174-F084-677C2812D827}"/>
                </a:ext>
              </a:extLst>
            </p:cNvPr>
            <p:cNvSpPr txBox="1"/>
            <p:nvPr/>
          </p:nvSpPr>
          <p:spPr>
            <a:xfrm>
              <a:off x="8296918" y="4284848"/>
              <a:ext cx="1992853" cy="215444"/>
            </a:xfrm>
            <a:prstGeom prst="rect">
              <a:avLst/>
            </a:prstGeom>
            <a:noFill/>
          </p:spPr>
          <p:txBody>
            <a:bodyPr wrap="none" rtlCol="0">
              <a:spAutoFit/>
            </a:bodyPr>
            <a:lstStyle/>
            <a:p>
              <a:r>
                <a:rPr lang="en-GB" sz="800" dirty="0">
                  <a:solidFill>
                    <a:schemeClr val="bg1">
                      <a:lumMod val="85000"/>
                    </a:schemeClr>
                  </a:solidFill>
                  <a:latin typeface="Nunito" panose="02000503000000000000" pitchFamily="2" charset="77"/>
                </a:rPr>
                <a:t>© Maidstone Grammar School for Girls</a:t>
              </a:r>
            </a:p>
          </p:txBody>
        </p:sp>
      </p:grpSp>
      <p:sp>
        <p:nvSpPr>
          <p:cNvPr id="8" name="TextBox 7">
            <a:extLst>
              <a:ext uri="{FF2B5EF4-FFF2-40B4-BE49-F238E27FC236}">
                <a16:creationId xmlns:a16="http://schemas.microsoft.com/office/drawing/2014/main" id="{5D35F155-A61D-9D1F-9321-B7C969222C7B}"/>
              </a:ext>
            </a:extLst>
          </p:cNvPr>
          <p:cNvSpPr txBox="1"/>
          <p:nvPr/>
        </p:nvSpPr>
        <p:spPr>
          <a:xfrm>
            <a:off x="7272852" y="4630658"/>
            <a:ext cx="3293426"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Grammar School for Girls has three underground tunnels that were used as air raid shelters during World War 2.</a:t>
            </a:r>
          </a:p>
        </p:txBody>
      </p:sp>
      <p:pic>
        <p:nvPicPr>
          <p:cNvPr id="16" name="Picture 15" descr="An illustration of an Air Warden. He wears a blue uniform and a helmet with the letter 'W' on it. ">
            <a:extLst>
              <a:ext uri="{FF2B5EF4-FFF2-40B4-BE49-F238E27FC236}">
                <a16:creationId xmlns:a16="http://schemas.microsoft.com/office/drawing/2014/main" id="{5A8A3785-50B0-2B1E-297C-67DF0A89460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54244" y="2489129"/>
            <a:ext cx="1422050" cy="3908776"/>
          </a:xfrm>
          <a:prstGeom prst="rect">
            <a:avLst/>
          </a:prstGeom>
        </p:spPr>
      </p:pic>
      <p:pic>
        <p:nvPicPr>
          <p:cNvPr id="18" name="Picture 17">
            <a:extLst>
              <a:ext uri="{FF2B5EF4-FFF2-40B4-BE49-F238E27FC236}">
                <a16:creationId xmlns:a16="http://schemas.microsoft.com/office/drawing/2014/main" id="{020113EA-247A-3389-94FA-2C39FD905CD6}"/>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17963151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2" presetClass="entr" presetSubtype="2" fill="hold" nodeType="afterEffect" p14:presetBounceEnd="50000">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14:bounceEnd="50000">
                                          <p:cBhvr additive="base">
                                            <p:cTn id="27" dur="6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28" dur="6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36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41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P spid="6"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fade">
                                          <p:cBhvr>
                                            <p:cTn id="11" dur="500"/>
                                            <p:tgtEl>
                                              <p:spTgt spid="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500"/>
                                            <p:tgtEl>
                                              <p:spTgt spid="14"/>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fade">
                                          <p:cBhvr>
                                            <p:cTn id="23" dur="500"/>
                                            <p:tgtEl>
                                              <p:spTgt spid="15"/>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600" fill="hold"/>
                                            <p:tgtEl>
                                              <p:spTgt spid="16"/>
                                            </p:tgtEl>
                                            <p:attrNameLst>
                                              <p:attrName>ppt_x</p:attrName>
                                            </p:attrNameLst>
                                          </p:cBhvr>
                                          <p:tavLst>
                                            <p:tav tm="0">
                                              <p:val>
                                                <p:strVal val="1+#ppt_w/2"/>
                                              </p:val>
                                            </p:tav>
                                            <p:tav tm="100000">
                                              <p:val>
                                                <p:strVal val="#ppt_x"/>
                                              </p:val>
                                            </p:tav>
                                          </p:tavLst>
                                        </p:anim>
                                        <p:anim calcmode="lin" valueType="num">
                                          <p:cBhvr additive="base">
                                            <p:cTn id="28" dur="600" fill="hold"/>
                                            <p:tgtEl>
                                              <p:spTgt spid="16"/>
                                            </p:tgtEl>
                                            <p:attrNameLst>
                                              <p:attrName>ppt_y</p:attrName>
                                            </p:attrNameLst>
                                          </p:cBhvr>
                                          <p:tavLst>
                                            <p:tav tm="0">
                                              <p:val>
                                                <p:strVal val="#ppt_y"/>
                                              </p:val>
                                            </p:tav>
                                            <p:tav tm="100000">
                                              <p:val>
                                                <p:strVal val="#ppt_y"/>
                                              </p:val>
                                            </p:tav>
                                          </p:tavLst>
                                        </p:anim>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500"/>
                                            <p:tgtEl>
                                              <p:spTgt spid="4"/>
                                            </p:tgtEl>
                                          </p:cBhvr>
                                        </p:animEffect>
                                      </p:childTnLst>
                                    </p:cTn>
                                  </p:par>
                                </p:childTnLst>
                              </p:cTn>
                            </p:par>
                            <p:par>
                              <p:cTn id="33" fill="hold">
                                <p:stCondLst>
                                  <p:cond delay="3600"/>
                                </p:stCondLst>
                                <p:childTnLst>
                                  <p:par>
                                    <p:cTn id="34" presetID="10" presetClass="entr" presetSubtype="0" fill="hold" grpId="0"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4100"/>
                                </p:stCondLst>
                                <p:childTnLst>
                                  <p:par>
                                    <p:cTn id="38" presetID="10" presetClass="entr" presetSubtype="0" fill="hold" grpId="0" nodeType="after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fade">
                                          <p:cBhvr>
                                            <p:cTn id="4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2" grpId="0"/>
          <p:bldP spid="4" grpId="0"/>
          <p:bldP spid="6" grpId="0"/>
          <p:bldP spid="8"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EBE2D04-BA35-4DC5-DC3E-A71285E1ACE6}"/>
            </a:ext>
          </a:extLst>
        </p:cNvPr>
        <p:cNvGrpSpPr/>
        <p:nvPr/>
      </p:nvGrpSpPr>
      <p:grpSpPr>
        <a:xfrm>
          <a:off x="0" y="0"/>
          <a:ext cx="0" cy="0"/>
          <a:chOff x="0" y="0"/>
          <a:chExt cx="0" cy="0"/>
        </a:xfrm>
      </p:grpSpPr>
      <p:sp>
        <p:nvSpPr>
          <p:cNvPr id="19" name="Title 2">
            <a:extLst>
              <a:ext uri="{FF2B5EF4-FFF2-40B4-BE49-F238E27FC236}">
                <a16:creationId xmlns:a16="http://schemas.microsoft.com/office/drawing/2014/main" id="{FD2A9AC0-6E8F-FAE1-9CBE-B4697442315B}"/>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Air Raid Wardens</a:t>
            </a:r>
          </a:p>
        </p:txBody>
      </p:sp>
      <p:sp>
        <p:nvSpPr>
          <p:cNvPr id="2" name="TextBox 1">
            <a:extLst>
              <a:ext uri="{FF2B5EF4-FFF2-40B4-BE49-F238E27FC236}">
                <a16:creationId xmlns:a16="http://schemas.microsoft.com/office/drawing/2014/main" id="{466C342E-211D-A190-F849-F1C524FE9544}"/>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3" name="Title 1">
            <a:extLst>
              <a:ext uri="{FF2B5EF4-FFF2-40B4-BE49-F238E27FC236}">
                <a16:creationId xmlns:a16="http://schemas.microsoft.com/office/drawing/2014/main" id="{7D04F5BB-C04A-AC37-67A3-A15A27A9339F}"/>
              </a:ext>
            </a:extLst>
          </p:cNvPr>
          <p:cNvSpPr txBox="1">
            <a:spLocks/>
          </p:cNvSpPr>
          <p:nvPr/>
        </p:nvSpPr>
        <p:spPr>
          <a:xfrm>
            <a:off x="511471" y="456579"/>
            <a:ext cx="67220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400" dirty="0">
                <a:ln w="12700">
                  <a:noFill/>
                </a:ln>
                <a:latin typeface="Superclarendon Rg" panose="02060605060000020003" pitchFamily="18" charset="77"/>
              </a:rPr>
              <a:t>Air Raid Wardens</a:t>
            </a:r>
          </a:p>
        </p:txBody>
      </p:sp>
      <p:sp>
        <p:nvSpPr>
          <p:cNvPr id="4" name="TextBox 3">
            <a:extLst>
              <a:ext uri="{FF2B5EF4-FFF2-40B4-BE49-F238E27FC236}">
                <a16:creationId xmlns:a16="http://schemas.microsoft.com/office/drawing/2014/main" id="{AA7E20ED-149D-45AC-79D9-A8AF3D13C54A}"/>
              </a:ext>
            </a:extLst>
          </p:cNvPr>
          <p:cNvSpPr txBox="1"/>
          <p:nvPr/>
        </p:nvSpPr>
        <p:spPr>
          <a:xfrm>
            <a:off x="511471" y="1223416"/>
            <a:ext cx="4945516"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To make it harder for German bombers to locate buildings at night, all windows had to be covered with heavy curtains, cardboard or paint so no light could escape. </a:t>
            </a:r>
          </a:p>
        </p:txBody>
      </p:sp>
      <p:sp>
        <p:nvSpPr>
          <p:cNvPr id="5" name="TextBox 4">
            <a:extLst>
              <a:ext uri="{FF2B5EF4-FFF2-40B4-BE49-F238E27FC236}">
                <a16:creationId xmlns:a16="http://schemas.microsoft.com/office/drawing/2014/main" id="{CC040B31-00D4-17B3-6ED1-40B533DFFB1F}"/>
              </a:ext>
            </a:extLst>
          </p:cNvPr>
          <p:cNvSpPr txBox="1"/>
          <p:nvPr/>
        </p:nvSpPr>
        <p:spPr>
          <a:xfrm>
            <a:off x="511471" y="2601375"/>
            <a:ext cx="3988702" cy="38856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was called the blackout.</a:t>
            </a:r>
          </a:p>
        </p:txBody>
      </p:sp>
      <p:sp>
        <p:nvSpPr>
          <p:cNvPr id="6" name="TextBox 5">
            <a:extLst>
              <a:ext uri="{FF2B5EF4-FFF2-40B4-BE49-F238E27FC236}">
                <a16:creationId xmlns:a16="http://schemas.microsoft.com/office/drawing/2014/main" id="{8D59DC27-EF97-CDC9-5BCF-85568D8232BA}"/>
              </a:ext>
            </a:extLst>
          </p:cNvPr>
          <p:cNvSpPr txBox="1"/>
          <p:nvPr/>
        </p:nvSpPr>
        <p:spPr>
          <a:xfrm>
            <a:off x="511469" y="3357175"/>
            <a:ext cx="426169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ARP (Air Raid Precautions) wardens would make sure that the blackout was being carried out properly. </a:t>
            </a:r>
          </a:p>
        </p:txBody>
      </p:sp>
      <p:sp>
        <p:nvSpPr>
          <p:cNvPr id="13" name="TextBox 12">
            <a:extLst>
              <a:ext uri="{FF2B5EF4-FFF2-40B4-BE49-F238E27FC236}">
                <a16:creationId xmlns:a16="http://schemas.microsoft.com/office/drawing/2014/main" id="{19C21786-DA9F-B98C-6556-8AEE3BF2A2E9}"/>
              </a:ext>
            </a:extLst>
          </p:cNvPr>
          <p:cNvSpPr txBox="1"/>
          <p:nvPr/>
        </p:nvSpPr>
        <p:spPr>
          <a:xfrm>
            <a:off x="489615" y="4448648"/>
            <a:ext cx="4261697" cy="2004395"/>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also sounded the warning sirens, guided people to public shelters, issued and checked gas masks, rescued people from bombed out buildings and found places to stay for those who had lost their homes.</a:t>
            </a:r>
          </a:p>
        </p:txBody>
      </p:sp>
      <p:grpSp>
        <p:nvGrpSpPr>
          <p:cNvPr id="20" name="Group 19" descr="A black and white photograph of the Maidstone Air Raid Patrol wearing gas masks and uniform. An illustration of an Air Warden. He wears a blue uniform and a helmet with the letter 'W' on it. ">
            <a:extLst>
              <a:ext uri="{FF2B5EF4-FFF2-40B4-BE49-F238E27FC236}">
                <a16:creationId xmlns:a16="http://schemas.microsoft.com/office/drawing/2014/main" id="{28A7F854-0491-18F5-26D3-6484D8657560}"/>
              </a:ext>
            </a:extLst>
          </p:cNvPr>
          <p:cNvGrpSpPr/>
          <p:nvPr/>
        </p:nvGrpSpPr>
        <p:grpSpPr>
          <a:xfrm>
            <a:off x="4655662" y="1223416"/>
            <a:ext cx="6942571" cy="5174489"/>
            <a:chOff x="4655662" y="1223416"/>
            <a:chExt cx="6942571" cy="5174489"/>
          </a:xfrm>
        </p:grpSpPr>
        <p:grpSp>
          <p:nvGrpSpPr>
            <p:cNvPr id="15" name="Group 14">
              <a:extLst>
                <a:ext uri="{FF2B5EF4-FFF2-40B4-BE49-F238E27FC236}">
                  <a16:creationId xmlns:a16="http://schemas.microsoft.com/office/drawing/2014/main" id="{5560CE6F-447D-F2FA-AB64-8B34BA734F11}"/>
                </a:ext>
              </a:extLst>
            </p:cNvPr>
            <p:cNvGrpSpPr/>
            <p:nvPr/>
          </p:nvGrpSpPr>
          <p:grpSpPr>
            <a:xfrm>
              <a:off x="5566756" y="1223416"/>
              <a:ext cx="6031477" cy="4075626"/>
              <a:chOff x="5630764" y="1368327"/>
              <a:chExt cx="6031477" cy="4075626"/>
            </a:xfrm>
          </p:grpSpPr>
          <p:pic>
            <p:nvPicPr>
              <p:cNvPr id="8" name="Picture 7" descr="A group of people wearing gas masks&#10;&#10;Description automatically generated">
                <a:extLst>
                  <a:ext uri="{FF2B5EF4-FFF2-40B4-BE49-F238E27FC236}">
                    <a16:creationId xmlns:a16="http://schemas.microsoft.com/office/drawing/2014/main" id="{95E4929B-8D0C-C127-3894-6297BC499081}"/>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630764" y="1432334"/>
                <a:ext cx="5949974" cy="4011619"/>
              </a:xfrm>
              <a:prstGeom prst="rect">
                <a:avLst/>
              </a:prstGeom>
              <a:ln w="19050">
                <a:solidFill>
                  <a:schemeClr val="tx1"/>
                </a:solidFill>
              </a:ln>
            </p:spPr>
          </p:pic>
          <p:sp>
            <p:nvSpPr>
              <p:cNvPr id="14" name="TextBox 13">
                <a:extLst>
                  <a:ext uri="{FF2B5EF4-FFF2-40B4-BE49-F238E27FC236}">
                    <a16:creationId xmlns:a16="http://schemas.microsoft.com/office/drawing/2014/main" id="{ACF8F463-615B-715B-5094-6D91D5864126}"/>
                  </a:ext>
                </a:extLst>
              </p:cNvPr>
              <p:cNvSpPr txBox="1"/>
              <p:nvPr/>
            </p:nvSpPr>
            <p:spPr>
              <a:xfrm>
                <a:off x="10434020" y="1368327"/>
                <a:ext cx="1228221" cy="215444"/>
              </a:xfrm>
              <a:prstGeom prst="rect">
                <a:avLst/>
              </a:prstGeom>
              <a:noFill/>
            </p:spPr>
            <p:txBody>
              <a:bodyPr wrap="none" rtlCol="0">
                <a:spAutoFit/>
              </a:bodyPr>
              <a:lstStyle/>
              <a:p>
                <a:r>
                  <a:rPr lang="en-GB" sz="800" dirty="0">
                    <a:solidFill>
                      <a:schemeClr val="bg1">
                        <a:lumMod val="75000"/>
                      </a:schemeClr>
                    </a:solidFill>
                    <a:latin typeface="Nunito" panose="02000503000000000000" pitchFamily="2" charset="77"/>
                  </a:rPr>
                  <a:t>© </a:t>
                </a:r>
                <a:r>
                  <a:rPr lang="en-GB" sz="800" dirty="0" err="1">
                    <a:solidFill>
                      <a:schemeClr val="bg1">
                        <a:lumMod val="75000"/>
                      </a:schemeClr>
                    </a:solidFill>
                    <a:latin typeface="Nunito" panose="02000503000000000000" pitchFamily="2" charset="77"/>
                  </a:rPr>
                  <a:t>Alamy</a:t>
                </a:r>
                <a:r>
                  <a:rPr lang="en-GB" sz="800" dirty="0">
                    <a:solidFill>
                      <a:schemeClr val="bg1">
                        <a:lumMod val="75000"/>
                      </a:schemeClr>
                    </a:solidFill>
                    <a:latin typeface="Nunito" panose="02000503000000000000" pitchFamily="2" charset="77"/>
                  </a:rPr>
                  <a:t> ref: P3WAT5</a:t>
                </a:r>
              </a:p>
            </p:txBody>
          </p:sp>
        </p:grpSp>
        <p:pic>
          <p:nvPicPr>
            <p:cNvPr id="12" name="Picture 11" descr="An illustration of an Air Warden. He wears a blue uniform and a helmet with the letter 'W' on it. ">
              <a:extLst>
                <a:ext uri="{FF2B5EF4-FFF2-40B4-BE49-F238E27FC236}">
                  <a16:creationId xmlns:a16="http://schemas.microsoft.com/office/drawing/2014/main" id="{4C89FA03-345F-5FE7-16E9-E328734A0B2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655662" y="2489129"/>
              <a:ext cx="1422050" cy="3908776"/>
            </a:xfrm>
            <a:prstGeom prst="rect">
              <a:avLst/>
            </a:prstGeom>
          </p:spPr>
        </p:pic>
      </p:grpSp>
      <p:grpSp>
        <p:nvGrpSpPr>
          <p:cNvPr id="11" name="Group 10" descr="Maidstone ARP (Air Raid Patrol) pose for a group shot whilst wearing gas masks and uniform.&#10;">
            <a:extLst>
              <a:ext uri="{FF2B5EF4-FFF2-40B4-BE49-F238E27FC236}">
                <a16:creationId xmlns:a16="http://schemas.microsoft.com/office/drawing/2014/main" id="{3B906AA1-32CB-74AF-43B8-DDE4FCAE7129}"/>
              </a:ext>
            </a:extLst>
          </p:cNvPr>
          <p:cNvGrpSpPr/>
          <p:nvPr/>
        </p:nvGrpSpPr>
        <p:grpSpPr>
          <a:xfrm>
            <a:off x="5928634" y="5405983"/>
            <a:ext cx="4093190" cy="1034899"/>
            <a:chOff x="5847127" y="5598007"/>
            <a:chExt cx="4093190" cy="1034899"/>
          </a:xfrm>
        </p:grpSpPr>
        <p:sp>
          <p:nvSpPr>
            <p:cNvPr id="9" name="TextBox 8">
              <a:extLst>
                <a:ext uri="{FF2B5EF4-FFF2-40B4-BE49-F238E27FC236}">
                  <a16:creationId xmlns:a16="http://schemas.microsoft.com/office/drawing/2014/main" id="{4A814C38-56EA-6B60-066B-5F205B520C27}"/>
                </a:ext>
              </a:extLst>
            </p:cNvPr>
            <p:cNvSpPr txBox="1"/>
            <p:nvPr/>
          </p:nvSpPr>
          <p:spPr>
            <a:xfrm>
              <a:off x="6096000" y="5598007"/>
              <a:ext cx="384431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Maidstone ARP (Air Raid Patrol) pose for a group shot whilst wearing gas masks and uniform.</a:t>
              </a:r>
            </a:p>
          </p:txBody>
        </p:sp>
        <p:pic>
          <p:nvPicPr>
            <p:cNvPr id="10" name="Picture 9">
              <a:extLst>
                <a:ext uri="{FF2B5EF4-FFF2-40B4-BE49-F238E27FC236}">
                  <a16:creationId xmlns:a16="http://schemas.microsoft.com/office/drawing/2014/main" id="{DFE07618-EE58-28B3-15AF-3FED3EB7B147}"/>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796430" y="5654302"/>
              <a:ext cx="350267" cy="248874"/>
            </a:xfrm>
            <a:prstGeom prst="rect">
              <a:avLst/>
            </a:prstGeom>
          </p:spPr>
        </p:pic>
      </p:grpSp>
      <p:pic>
        <p:nvPicPr>
          <p:cNvPr id="16" name="Picture 15" descr="A poster of a man wearing a helmet. The text says &quot;Air Raid Wardens Wanted&quot; the text under that says &quot;A responsible job for responsible men&quot;. The bottom text says &quot;ARP - Apply to your local council now&quot;. The very bottom of the poster says &quot;National Service&quot;.">
            <a:extLst>
              <a:ext uri="{FF2B5EF4-FFF2-40B4-BE49-F238E27FC236}">
                <a16:creationId xmlns:a16="http://schemas.microsoft.com/office/drawing/2014/main" id="{2566924E-44B1-7F46-6F7B-23102525CE89}"/>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71128">
            <a:off x="9842656" y="3636474"/>
            <a:ext cx="1763222" cy="2693191"/>
          </a:xfrm>
          <a:prstGeom prst="rect">
            <a:avLst/>
          </a:prstGeom>
          <a:ln w="19050">
            <a:solidFill>
              <a:schemeClr val="tx1"/>
            </a:solidFill>
          </a:ln>
        </p:spPr>
      </p:pic>
      <p:pic>
        <p:nvPicPr>
          <p:cNvPr id="18" name="Picture 17">
            <a:extLst>
              <a:ext uri="{FF2B5EF4-FFF2-40B4-BE49-F238E27FC236}">
                <a16:creationId xmlns:a16="http://schemas.microsoft.com/office/drawing/2014/main" id="{10009A98-C62D-0FF1-EEE8-E83474401F58}"/>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73217"/>
            <a:ext cx="1559441" cy="1348893"/>
          </a:xfrm>
          <a:prstGeom prst="rect">
            <a:avLst/>
          </a:prstGeom>
        </p:spPr>
      </p:pic>
    </p:spTree>
    <p:extLst>
      <p:ext uri="{BB962C8B-B14F-4D97-AF65-F5344CB8AC3E}">
        <p14:creationId xmlns:p14="http://schemas.microsoft.com/office/powerpoint/2010/main" val="132522737"/>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2" presetClass="entr" presetSubtype="2" fill="hold" nodeType="afterEffect" p14:presetBounceEnd="50000">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14:bounceEnd="50000">
                                          <p:cBhvr additive="base">
                                            <p:cTn id="35" dur="600" fill="hold"/>
                                            <p:tgtEl>
                                              <p:spTgt spid="16"/>
                                            </p:tgtEl>
                                            <p:attrNameLst>
                                              <p:attrName>ppt_x</p:attrName>
                                            </p:attrNameLst>
                                          </p:cBhvr>
                                          <p:tavLst>
                                            <p:tav tm="0">
                                              <p:val>
                                                <p:strVal val="1+#ppt_w/2"/>
                                              </p:val>
                                            </p:tav>
                                            <p:tav tm="100000">
                                              <p:val>
                                                <p:strVal val="#ppt_x"/>
                                              </p:val>
                                            </p:tav>
                                          </p:tavLst>
                                        </p:anim>
                                        <p:anim calcmode="lin" valueType="num" p14:bounceEnd="50000">
                                          <p:cBhvr additive="base">
                                            <p:cTn id="36" dur="6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500"/>
                                            <p:tgtEl>
                                              <p:spTgt spid="11"/>
                                            </p:tgtEl>
                                          </p:cBhvr>
                                        </p:animEffect>
                                      </p:childTnLst>
                                    </p:cTn>
                                  </p:par>
                                </p:childTnLst>
                              </p:cTn>
                            </p:par>
                            <p:par>
                              <p:cTn id="32" fill="hold">
                                <p:stCondLst>
                                  <p:cond delay="3500"/>
                                </p:stCondLst>
                                <p:childTnLst>
                                  <p:par>
                                    <p:cTn id="33" presetID="2" presetClass="entr" presetSubtype="2" fill="hold" nodeType="afterEffect">
                                      <p:stCondLst>
                                        <p:cond delay="0"/>
                                      </p:stCondLst>
                                      <p:childTnLst>
                                        <p:set>
                                          <p:cBhvr>
                                            <p:cTn id="34" dur="1" fill="hold">
                                              <p:stCondLst>
                                                <p:cond delay="0"/>
                                              </p:stCondLst>
                                            </p:cTn>
                                            <p:tgtEl>
                                              <p:spTgt spid="16"/>
                                            </p:tgtEl>
                                            <p:attrNameLst>
                                              <p:attrName>style.visibility</p:attrName>
                                            </p:attrNameLst>
                                          </p:cBhvr>
                                          <p:to>
                                            <p:strVal val="visible"/>
                                          </p:to>
                                        </p:set>
                                        <p:anim calcmode="lin" valueType="num">
                                          <p:cBhvr additive="base">
                                            <p:cTn id="35" dur="600" fill="hold"/>
                                            <p:tgtEl>
                                              <p:spTgt spid="16"/>
                                            </p:tgtEl>
                                            <p:attrNameLst>
                                              <p:attrName>ppt_x</p:attrName>
                                            </p:attrNameLst>
                                          </p:cBhvr>
                                          <p:tavLst>
                                            <p:tav tm="0">
                                              <p:val>
                                                <p:strVal val="1+#ppt_w/2"/>
                                              </p:val>
                                            </p:tav>
                                            <p:tav tm="100000">
                                              <p:val>
                                                <p:strVal val="#ppt_x"/>
                                              </p:val>
                                            </p:tav>
                                          </p:tavLst>
                                        </p:anim>
                                        <p:anim calcmode="lin" valueType="num">
                                          <p:cBhvr additive="base">
                                            <p:cTn id="36" dur="6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13"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D113DFF-C1A7-08F3-B3F0-E9248A77C1EF}"/>
            </a:ext>
          </a:extLst>
        </p:cNvPr>
        <p:cNvGrpSpPr/>
        <p:nvPr/>
      </p:nvGrpSpPr>
      <p:grpSpPr>
        <a:xfrm>
          <a:off x="0" y="0"/>
          <a:ext cx="0" cy="0"/>
          <a:chOff x="0" y="0"/>
          <a:chExt cx="0" cy="0"/>
        </a:xfrm>
      </p:grpSpPr>
      <p:sp>
        <p:nvSpPr>
          <p:cNvPr id="17" name="Title 2">
            <a:extLst>
              <a:ext uri="{FF2B5EF4-FFF2-40B4-BE49-F238E27FC236}">
                <a16:creationId xmlns:a16="http://schemas.microsoft.com/office/drawing/2014/main" id="{CBB05A49-F44E-1EED-2EC0-A6E5403AAD9B}"/>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Rationing</a:t>
            </a:r>
          </a:p>
        </p:txBody>
      </p:sp>
      <p:sp>
        <p:nvSpPr>
          <p:cNvPr id="3" name="TextBox 2">
            <a:extLst>
              <a:ext uri="{FF2B5EF4-FFF2-40B4-BE49-F238E27FC236}">
                <a16:creationId xmlns:a16="http://schemas.microsoft.com/office/drawing/2014/main" id="{706192CE-DA0E-F6D3-05AC-7CC182A4542C}"/>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4" name="Title 1">
            <a:extLst>
              <a:ext uri="{FF2B5EF4-FFF2-40B4-BE49-F238E27FC236}">
                <a16:creationId xmlns:a16="http://schemas.microsoft.com/office/drawing/2014/main" id="{D88FB6EC-360C-BE21-EDBA-6FF2E286A64F}"/>
              </a:ext>
            </a:extLst>
          </p:cNvPr>
          <p:cNvSpPr txBox="1">
            <a:spLocks/>
          </p:cNvSpPr>
          <p:nvPr/>
        </p:nvSpPr>
        <p:spPr>
          <a:xfrm>
            <a:off x="574877" y="750809"/>
            <a:ext cx="67220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5200" dirty="0">
                <a:ln w="12700">
                  <a:noFill/>
                </a:ln>
                <a:latin typeface="Superclarendon Rg" panose="02060605060000020003" pitchFamily="18" charset="77"/>
              </a:rPr>
              <a:t>Rationing</a:t>
            </a:r>
          </a:p>
        </p:txBody>
      </p:sp>
      <p:sp>
        <p:nvSpPr>
          <p:cNvPr id="5" name="TextBox 4">
            <a:extLst>
              <a:ext uri="{FF2B5EF4-FFF2-40B4-BE49-F238E27FC236}">
                <a16:creationId xmlns:a16="http://schemas.microsoft.com/office/drawing/2014/main" id="{0FC66096-A16D-6686-146B-9D4F65190D3E}"/>
              </a:ext>
            </a:extLst>
          </p:cNvPr>
          <p:cNvSpPr txBox="1"/>
          <p:nvPr/>
        </p:nvSpPr>
        <p:spPr>
          <a:xfrm>
            <a:off x="566335" y="1779814"/>
            <a:ext cx="480119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During World War 2, the UK had rationing because there weren't enough things like food and clothes for everyone. </a:t>
            </a:r>
          </a:p>
        </p:txBody>
      </p:sp>
      <p:sp>
        <p:nvSpPr>
          <p:cNvPr id="6" name="TextBox 5">
            <a:extLst>
              <a:ext uri="{FF2B5EF4-FFF2-40B4-BE49-F238E27FC236}">
                <a16:creationId xmlns:a16="http://schemas.microsoft.com/office/drawing/2014/main" id="{DBC42890-CAAD-1B7C-FE15-9ED3C84BEEB1}"/>
              </a:ext>
            </a:extLst>
          </p:cNvPr>
          <p:cNvSpPr txBox="1"/>
          <p:nvPr/>
        </p:nvSpPr>
        <p:spPr>
          <a:xfrm>
            <a:off x="566335" y="2906164"/>
            <a:ext cx="4391147"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Rationing was a fair way to make sure everyone got their share of these things. </a:t>
            </a:r>
          </a:p>
        </p:txBody>
      </p:sp>
      <p:sp>
        <p:nvSpPr>
          <p:cNvPr id="7" name="TextBox 6">
            <a:extLst>
              <a:ext uri="{FF2B5EF4-FFF2-40B4-BE49-F238E27FC236}">
                <a16:creationId xmlns:a16="http://schemas.microsoft.com/office/drawing/2014/main" id="{866C67BC-AD6F-4E48-0546-4577E1C5B9D2}"/>
              </a:ext>
            </a:extLst>
          </p:cNvPr>
          <p:cNvSpPr txBox="1"/>
          <p:nvPr/>
        </p:nvSpPr>
        <p:spPr>
          <a:xfrm>
            <a:off x="566335" y="3888211"/>
            <a:ext cx="4801194"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It also helped save resources for the war and encouraged people to use things wisely. </a:t>
            </a:r>
          </a:p>
        </p:txBody>
      </p:sp>
      <p:sp>
        <p:nvSpPr>
          <p:cNvPr id="8" name="TextBox 7">
            <a:extLst>
              <a:ext uri="{FF2B5EF4-FFF2-40B4-BE49-F238E27FC236}">
                <a16:creationId xmlns:a16="http://schemas.microsoft.com/office/drawing/2014/main" id="{F30C4186-2E10-B65E-6554-005FB285DBB1}"/>
              </a:ext>
            </a:extLst>
          </p:cNvPr>
          <p:cNvSpPr txBox="1"/>
          <p:nvPr/>
        </p:nvSpPr>
        <p:spPr>
          <a:xfrm>
            <a:off x="566335" y="4870258"/>
            <a:ext cx="3978233"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Each person had a ration book with coupons for a certain amount of food and other goods each week. </a:t>
            </a:r>
          </a:p>
        </p:txBody>
      </p:sp>
      <p:pic>
        <p:nvPicPr>
          <p:cNvPr id="16" name="Picture 15" descr="An illustration of a brown loaf of bread. ">
            <a:extLst>
              <a:ext uri="{FF2B5EF4-FFF2-40B4-BE49-F238E27FC236}">
                <a16:creationId xmlns:a16="http://schemas.microsoft.com/office/drawing/2014/main" id="{3A50D668-C47E-441E-9E09-1419BE92EB5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358110">
            <a:off x="4794517" y="2747144"/>
            <a:ext cx="1684539" cy="739397"/>
          </a:xfrm>
          <a:prstGeom prst="rect">
            <a:avLst/>
          </a:prstGeom>
        </p:spPr>
      </p:pic>
      <p:pic>
        <p:nvPicPr>
          <p:cNvPr id="14" name="Picture 13" descr="An illustration of a brown loaf of broken bread. ">
            <a:extLst>
              <a:ext uri="{FF2B5EF4-FFF2-40B4-BE49-F238E27FC236}">
                <a16:creationId xmlns:a16="http://schemas.microsoft.com/office/drawing/2014/main" id="{6104B7F9-406E-92E0-14C1-64E05C4B6F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20760888">
            <a:off x="4226820" y="5114416"/>
            <a:ext cx="2143385" cy="1001187"/>
          </a:xfrm>
          <a:prstGeom prst="rect">
            <a:avLst/>
          </a:prstGeom>
        </p:spPr>
      </p:pic>
      <p:grpSp>
        <p:nvGrpSpPr>
          <p:cNvPr id="10" name="Group 9" descr="A black and white photograph of a shopkeeper stamping a war time ration book. ">
            <a:extLst>
              <a:ext uri="{FF2B5EF4-FFF2-40B4-BE49-F238E27FC236}">
                <a16:creationId xmlns:a16="http://schemas.microsoft.com/office/drawing/2014/main" id="{A99ED64E-CFE9-EE66-8B83-EA86A7B6CF0B}"/>
              </a:ext>
            </a:extLst>
          </p:cNvPr>
          <p:cNvGrpSpPr/>
          <p:nvPr/>
        </p:nvGrpSpPr>
        <p:grpSpPr>
          <a:xfrm>
            <a:off x="6522721" y="759888"/>
            <a:ext cx="4155932" cy="5364653"/>
            <a:chOff x="7296913" y="759888"/>
            <a:chExt cx="4155932" cy="5364653"/>
          </a:xfrm>
        </p:grpSpPr>
        <p:pic>
          <p:nvPicPr>
            <p:cNvPr id="2" name="Picture 1" descr="A person using a stamp to seal a stamp&#10;&#10;Description automatically generated">
              <a:extLst>
                <a:ext uri="{FF2B5EF4-FFF2-40B4-BE49-F238E27FC236}">
                  <a16:creationId xmlns:a16="http://schemas.microsoft.com/office/drawing/2014/main" id="{6D811042-E892-546A-3B8D-0EFB3DB77B92}"/>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296913" y="759888"/>
              <a:ext cx="4155932" cy="5338223"/>
            </a:xfrm>
            <a:prstGeom prst="rect">
              <a:avLst/>
            </a:prstGeom>
            <a:ln w="19050">
              <a:solidFill>
                <a:schemeClr val="tx1"/>
              </a:solidFill>
            </a:ln>
          </p:spPr>
        </p:pic>
        <p:sp>
          <p:nvSpPr>
            <p:cNvPr id="9" name="TextBox 8">
              <a:extLst>
                <a:ext uri="{FF2B5EF4-FFF2-40B4-BE49-F238E27FC236}">
                  <a16:creationId xmlns:a16="http://schemas.microsoft.com/office/drawing/2014/main" id="{4D0971E4-A701-1E0F-2115-137C99ADE0A0}"/>
                </a:ext>
              </a:extLst>
            </p:cNvPr>
            <p:cNvSpPr txBox="1"/>
            <p:nvPr/>
          </p:nvSpPr>
          <p:spPr>
            <a:xfrm>
              <a:off x="8866885" y="5909097"/>
              <a:ext cx="2238113" cy="215444"/>
            </a:xfrm>
            <a:prstGeom prst="rect">
              <a:avLst/>
            </a:prstGeom>
            <a:noFill/>
          </p:spPr>
          <p:txBody>
            <a:bodyPr wrap="none" rtlCol="0">
              <a:spAutoFit/>
            </a:bodyPr>
            <a:lstStyle/>
            <a:p>
              <a:r>
                <a:rPr lang="en-GB" sz="800" dirty="0">
                  <a:solidFill>
                    <a:schemeClr val="tx1">
                      <a:lumMod val="65000"/>
                      <a:lumOff val="35000"/>
                    </a:schemeClr>
                  </a:solidFill>
                  <a:latin typeface="Nunito" panose="02000503000000000000" pitchFamily="2" charset="77"/>
                </a:rPr>
                <a:t>© Public Domain from Wikimedia Commons</a:t>
              </a:r>
            </a:p>
          </p:txBody>
        </p:sp>
      </p:grpSp>
      <p:pic>
        <p:nvPicPr>
          <p:cNvPr id="11" name="Picture 10" descr="An illustration of a mother and child. The mother wears a brown jacket and skirt, the daughter wears a dark purple dress. ">
            <a:extLst>
              <a:ext uri="{FF2B5EF4-FFF2-40B4-BE49-F238E27FC236}">
                <a16:creationId xmlns:a16="http://schemas.microsoft.com/office/drawing/2014/main" id="{30E54250-D15F-A16A-635C-823FE0D6CD2B}"/>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305289" y="1577297"/>
            <a:ext cx="1594805" cy="4842560"/>
          </a:xfrm>
          <a:prstGeom prst="rect">
            <a:avLst/>
          </a:prstGeom>
        </p:spPr>
      </p:pic>
      <p:pic>
        <p:nvPicPr>
          <p:cNvPr id="12" name="Picture 11">
            <a:extLst>
              <a:ext uri="{FF2B5EF4-FFF2-40B4-BE49-F238E27FC236}">
                <a16:creationId xmlns:a16="http://schemas.microsoft.com/office/drawing/2014/main" id="{569F7C59-EB5E-23B5-4DB9-B7D92A422132}"/>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549290752"/>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2" fill="hold" nodeType="withEffect" p14:presetBounceEnd="50000">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14:bounceEnd="50000">
                                          <p:cBhvr additive="base">
                                            <p:cTn id="22" dur="500" fill="hold"/>
                                            <p:tgtEl>
                                              <p:spTgt spid="11"/>
                                            </p:tgtEl>
                                            <p:attrNameLst>
                                              <p:attrName>ppt_x</p:attrName>
                                            </p:attrNameLst>
                                          </p:cBhvr>
                                          <p:tavLst>
                                            <p:tav tm="0">
                                              <p:val>
                                                <p:strVal val="1+#ppt_w/2"/>
                                              </p:val>
                                            </p:tav>
                                            <p:tav tm="100000">
                                              <p:val>
                                                <p:strVal val="#ppt_x"/>
                                              </p:val>
                                            </p:tav>
                                          </p:tavLst>
                                        </p:anim>
                                        <p:anim calcmode="lin" valueType="num" p14:bounceEnd="50000">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2" presetClass="entr" presetSubtype="1" fill="hold" nodeType="withEffect" p14:presetBounceEnd="50000">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14:bounceEnd="50000">
                                          <p:cBhvr additive="base">
                                            <p:cTn id="34" dur="5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35" dur="5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14:presetBounceEnd="50000">
                                      <p:stCondLst>
                                        <p:cond delay="300"/>
                                      </p:stCondLst>
                                      <p:childTnLst>
                                        <p:set>
                                          <p:cBhvr>
                                            <p:cTn id="37" dur="1" fill="hold">
                                              <p:stCondLst>
                                                <p:cond delay="0"/>
                                              </p:stCondLst>
                                            </p:cTn>
                                            <p:tgtEl>
                                              <p:spTgt spid="14"/>
                                            </p:tgtEl>
                                            <p:attrNameLst>
                                              <p:attrName>style.visibility</p:attrName>
                                            </p:attrNameLst>
                                          </p:cBhvr>
                                          <p:to>
                                            <p:strVal val="visible"/>
                                          </p:to>
                                        </p:set>
                                        <p:anim calcmode="lin" valueType="num" p14:bounceEnd="50000">
                                          <p:cBhvr additive="base">
                                            <p:cTn id="38"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39"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fade">
                                          <p:cBhvr>
                                            <p:cTn id="15" dur="500"/>
                                            <p:tgtEl>
                                              <p:spTgt spid="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childTnLst>
                                    </p:cTn>
                                  </p:par>
                                  <p:par>
                                    <p:cTn id="20" presetID="2" presetClass="entr" presetSubtype="2"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1+#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par>
                              <p:cTn id="28" fill="hold">
                                <p:stCondLst>
                                  <p:cond delay="2500"/>
                                </p:stCondLst>
                                <p:childTnLst>
                                  <p:par>
                                    <p:cTn id="29" presetID="10" presetClass="entr" presetSubtype="0"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fade">
                                          <p:cBhvr>
                                            <p:cTn id="31" dur="500"/>
                                            <p:tgtEl>
                                              <p:spTgt spid="8"/>
                                            </p:tgtEl>
                                          </p:cBhvr>
                                        </p:animEffect>
                                      </p:childTnLst>
                                    </p:cTn>
                                  </p:par>
                                  <p:par>
                                    <p:cTn id="32" presetID="2" presetClass="entr" presetSubtype="1" fill="hold" nodeType="with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additive="base">
                                            <p:cTn id="34" dur="500" fill="hold"/>
                                            <p:tgtEl>
                                              <p:spTgt spid="16"/>
                                            </p:tgtEl>
                                            <p:attrNameLst>
                                              <p:attrName>ppt_x</p:attrName>
                                            </p:attrNameLst>
                                          </p:cBhvr>
                                          <p:tavLst>
                                            <p:tav tm="0">
                                              <p:val>
                                                <p:strVal val="#ppt_x"/>
                                              </p:val>
                                            </p:tav>
                                            <p:tav tm="100000">
                                              <p:val>
                                                <p:strVal val="#ppt_x"/>
                                              </p:val>
                                            </p:tav>
                                          </p:tavLst>
                                        </p:anim>
                                        <p:anim calcmode="lin" valueType="num">
                                          <p:cBhvr additive="base">
                                            <p:cTn id="35" dur="500" fill="hold"/>
                                            <p:tgtEl>
                                              <p:spTgt spid="16"/>
                                            </p:tgtEl>
                                            <p:attrNameLst>
                                              <p:attrName>ppt_y</p:attrName>
                                            </p:attrNameLst>
                                          </p:cBhvr>
                                          <p:tavLst>
                                            <p:tav tm="0">
                                              <p:val>
                                                <p:strVal val="0-#ppt_h/2"/>
                                              </p:val>
                                            </p:tav>
                                            <p:tav tm="100000">
                                              <p:val>
                                                <p:strVal val="#ppt_y"/>
                                              </p:val>
                                            </p:tav>
                                          </p:tavLst>
                                        </p:anim>
                                      </p:childTnLst>
                                    </p:cTn>
                                  </p:par>
                                  <p:par>
                                    <p:cTn id="36" presetID="2" presetClass="entr" presetSubtype="1" fill="hold" nodeType="withEffect">
                                      <p:stCondLst>
                                        <p:cond delay="300"/>
                                      </p:stCondLst>
                                      <p:childTnLst>
                                        <p:set>
                                          <p:cBhvr>
                                            <p:cTn id="37" dur="1" fill="hold">
                                              <p:stCondLst>
                                                <p:cond delay="0"/>
                                              </p:stCondLst>
                                            </p:cTn>
                                            <p:tgtEl>
                                              <p:spTgt spid="14"/>
                                            </p:tgtEl>
                                            <p:attrNameLst>
                                              <p:attrName>style.visibility</p:attrName>
                                            </p:attrNameLst>
                                          </p:cBhvr>
                                          <p:to>
                                            <p:strVal val="visible"/>
                                          </p:to>
                                        </p:set>
                                        <p:anim calcmode="lin" valueType="num">
                                          <p:cBhvr additive="base">
                                            <p:cTn id="38" dur="500" fill="hold"/>
                                            <p:tgtEl>
                                              <p:spTgt spid="14"/>
                                            </p:tgtEl>
                                            <p:attrNameLst>
                                              <p:attrName>ppt_x</p:attrName>
                                            </p:attrNameLst>
                                          </p:cBhvr>
                                          <p:tavLst>
                                            <p:tav tm="0">
                                              <p:val>
                                                <p:strVal val="#ppt_x"/>
                                              </p:val>
                                            </p:tav>
                                            <p:tav tm="100000">
                                              <p:val>
                                                <p:strVal val="#ppt_x"/>
                                              </p:val>
                                            </p:tav>
                                          </p:tavLst>
                                        </p:anim>
                                        <p:anim calcmode="lin" valueType="num">
                                          <p:cBhvr additive="base">
                                            <p:cTn id="39" dur="500" fill="hold"/>
                                            <p:tgtEl>
                                              <p:spTgt spid="1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7" grpId="0"/>
          <p:bldP spid="8" grpId="0"/>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4E4976A-AF8E-92B6-53D9-F02FECB7471E}"/>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2805BCD7-0872-BBB6-21B5-0652882252EE}"/>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Land Army</a:t>
            </a:r>
          </a:p>
        </p:txBody>
      </p:sp>
      <p:sp>
        <p:nvSpPr>
          <p:cNvPr id="2" name="TextBox 1">
            <a:extLst>
              <a:ext uri="{FF2B5EF4-FFF2-40B4-BE49-F238E27FC236}">
                <a16:creationId xmlns:a16="http://schemas.microsoft.com/office/drawing/2014/main" id="{7F2AE82E-0242-7E2B-4AB0-4E5F2299D5ED}"/>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3" name="Title 1">
            <a:extLst>
              <a:ext uri="{FF2B5EF4-FFF2-40B4-BE49-F238E27FC236}">
                <a16:creationId xmlns:a16="http://schemas.microsoft.com/office/drawing/2014/main" id="{2F6386AC-6C89-4E96-4E83-31EB3447BD4F}"/>
              </a:ext>
            </a:extLst>
          </p:cNvPr>
          <p:cNvSpPr txBox="1">
            <a:spLocks/>
          </p:cNvSpPr>
          <p:nvPr/>
        </p:nvSpPr>
        <p:spPr>
          <a:xfrm>
            <a:off x="726002" y="577330"/>
            <a:ext cx="67220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Land Army</a:t>
            </a:r>
          </a:p>
        </p:txBody>
      </p:sp>
      <p:pic>
        <p:nvPicPr>
          <p:cNvPr id="4" name="Picture 3" descr="A poster of a woman driving a red tractor. The text at the top says &quot;A Vital War Job&quot;. The text under this says &quot;Join the woman's land army&quot;. The text at the bottom says &quot;A healthy open-air life&quot;.">
            <a:extLst>
              <a:ext uri="{FF2B5EF4-FFF2-40B4-BE49-F238E27FC236}">
                <a16:creationId xmlns:a16="http://schemas.microsoft.com/office/drawing/2014/main" id="{BFD5876B-3AEF-2E5D-ECDF-7F6428841B0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21540000">
            <a:off x="772362" y="1766171"/>
            <a:ext cx="2906607" cy="4290194"/>
          </a:xfrm>
          <a:prstGeom prst="rect">
            <a:avLst/>
          </a:prstGeom>
          <a:ln w="19050">
            <a:solidFill>
              <a:schemeClr val="tx1"/>
            </a:solidFill>
          </a:ln>
        </p:spPr>
      </p:pic>
      <p:grpSp>
        <p:nvGrpSpPr>
          <p:cNvPr id="14" name="Group 13" descr="A black and white photograph of the Woman's Land Army taking a break. They all wear short dungarees and smile at the camera. ">
            <a:extLst>
              <a:ext uri="{FF2B5EF4-FFF2-40B4-BE49-F238E27FC236}">
                <a16:creationId xmlns:a16="http://schemas.microsoft.com/office/drawing/2014/main" id="{A205A413-4CF4-849D-2356-C3C30500371E}"/>
              </a:ext>
            </a:extLst>
          </p:cNvPr>
          <p:cNvGrpSpPr/>
          <p:nvPr/>
        </p:nvGrpSpPr>
        <p:grpSpPr>
          <a:xfrm>
            <a:off x="3603389" y="1434928"/>
            <a:ext cx="4006222" cy="4466895"/>
            <a:chOff x="3603389" y="1434928"/>
            <a:chExt cx="4006222" cy="4466895"/>
          </a:xfrm>
        </p:grpSpPr>
        <p:pic>
          <p:nvPicPr>
            <p:cNvPr id="5" name="Picture 4" descr="A group of women sitting on a bench&#10;&#10;Description automatically generated">
              <a:extLst>
                <a:ext uri="{FF2B5EF4-FFF2-40B4-BE49-F238E27FC236}">
                  <a16:creationId xmlns:a16="http://schemas.microsoft.com/office/drawing/2014/main" id="{52BA4E7A-0BF9-D562-36B8-9FD63BD4C8C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603389" y="1488646"/>
              <a:ext cx="3955670" cy="4413177"/>
            </a:xfrm>
            <a:prstGeom prst="rect">
              <a:avLst/>
            </a:prstGeom>
            <a:ln w="19050">
              <a:solidFill>
                <a:schemeClr val="tx1"/>
              </a:solidFill>
            </a:ln>
          </p:spPr>
        </p:pic>
        <p:sp>
          <p:nvSpPr>
            <p:cNvPr id="13" name="TextBox 12">
              <a:extLst>
                <a:ext uri="{FF2B5EF4-FFF2-40B4-BE49-F238E27FC236}">
                  <a16:creationId xmlns:a16="http://schemas.microsoft.com/office/drawing/2014/main" id="{BCDA1F12-68A9-5EF0-B037-E736C41A6FCB}"/>
                </a:ext>
              </a:extLst>
            </p:cNvPr>
            <p:cNvSpPr txBox="1"/>
            <p:nvPr/>
          </p:nvSpPr>
          <p:spPr>
            <a:xfrm>
              <a:off x="6767714" y="1434928"/>
              <a:ext cx="841897" cy="215444"/>
            </a:xfrm>
            <a:prstGeom prst="rect">
              <a:avLst/>
            </a:prstGeom>
            <a:noFill/>
          </p:spPr>
          <p:txBody>
            <a:bodyPr wrap="none" rtlCol="0">
              <a:spAutoFit/>
            </a:bodyPr>
            <a:lstStyle/>
            <a:p>
              <a:r>
                <a:rPr lang="en-GB" sz="800" dirty="0">
                  <a:solidFill>
                    <a:schemeClr val="tx1">
                      <a:lumMod val="95000"/>
                      <a:lumOff val="5000"/>
                    </a:schemeClr>
                  </a:solidFill>
                  <a:latin typeface="Nunito" panose="02000503000000000000" pitchFamily="2" charset="77"/>
                </a:rPr>
                <a:t>© Kent Online</a:t>
              </a:r>
            </a:p>
          </p:txBody>
        </p:sp>
      </p:grpSp>
      <p:sp>
        <p:nvSpPr>
          <p:cNvPr id="6" name="TextBox 5">
            <a:extLst>
              <a:ext uri="{FF2B5EF4-FFF2-40B4-BE49-F238E27FC236}">
                <a16:creationId xmlns:a16="http://schemas.microsoft.com/office/drawing/2014/main" id="{21182B4A-6EE3-C383-36EF-FCC7431E0E50}"/>
              </a:ext>
            </a:extLst>
          </p:cNvPr>
          <p:cNvSpPr txBox="1"/>
          <p:nvPr/>
        </p:nvSpPr>
        <p:spPr>
          <a:xfrm>
            <a:off x="7785887" y="632194"/>
            <a:ext cx="368415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A shortage of farm workers meant that Britain was in danger of running out of food. </a:t>
            </a:r>
          </a:p>
        </p:txBody>
      </p:sp>
      <p:sp>
        <p:nvSpPr>
          <p:cNvPr id="7" name="TextBox 6">
            <a:extLst>
              <a:ext uri="{FF2B5EF4-FFF2-40B4-BE49-F238E27FC236}">
                <a16:creationId xmlns:a16="http://schemas.microsoft.com/office/drawing/2014/main" id="{533BA2F7-AB8A-AD00-8C6D-823BEBE9D340}"/>
              </a:ext>
            </a:extLst>
          </p:cNvPr>
          <p:cNvSpPr txBox="1"/>
          <p:nvPr/>
        </p:nvSpPr>
        <p:spPr>
          <a:xfrm>
            <a:off x="7785886" y="1836306"/>
            <a:ext cx="3684155"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Land Army was a group of women who worked on farms during World War 2. </a:t>
            </a:r>
          </a:p>
        </p:txBody>
      </p:sp>
      <p:sp>
        <p:nvSpPr>
          <p:cNvPr id="8" name="TextBox 7">
            <a:extLst>
              <a:ext uri="{FF2B5EF4-FFF2-40B4-BE49-F238E27FC236}">
                <a16:creationId xmlns:a16="http://schemas.microsoft.com/office/drawing/2014/main" id="{230C3CA0-6235-2A2E-9288-F6357D612F91}"/>
              </a:ext>
            </a:extLst>
          </p:cNvPr>
          <p:cNvSpPr txBox="1"/>
          <p:nvPr/>
        </p:nvSpPr>
        <p:spPr>
          <a:xfrm>
            <a:off x="7785886" y="3040418"/>
            <a:ext cx="361533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women did jobs like planting crops, taking care of animals, and harvesting food. </a:t>
            </a:r>
          </a:p>
        </p:txBody>
      </p:sp>
      <p:sp>
        <p:nvSpPr>
          <p:cNvPr id="9" name="TextBox 8">
            <a:extLst>
              <a:ext uri="{FF2B5EF4-FFF2-40B4-BE49-F238E27FC236}">
                <a16:creationId xmlns:a16="http://schemas.microsoft.com/office/drawing/2014/main" id="{13B6EDAB-AD92-BCFE-64E2-188F3B055FE9}"/>
              </a:ext>
            </a:extLst>
          </p:cNvPr>
          <p:cNvSpPr txBox="1"/>
          <p:nvPr/>
        </p:nvSpPr>
        <p:spPr>
          <a:xfrm>
            <a:off x="7785885" y="4244530"/>
            <a:ext cx="3955669"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They worked hard to make sure there was enough food for everyone. </a:t>
            </a:r>
          </a:p>
        </p:txBody>
      </p:sp>
      <p:grpSp>
        <p:nvGrpSpPr>
          <p:cNvPr id="12" name="Group 11" descr="The Women’s Land Army taking a break on Maidstone farmland.&#10;">
            <a:extLst>
              <a:ext uri="{FF2B5EF4-FFF2-40B4-BE49-F238E27FC236}">
                <a16:creationId xmlns:a16="http://schemas.microsoft.com/office/drawing/2014/main" id="{16CE9EDF-9A57-0406-87D5-016914004279}"/>
              </a:ext>
            </a:extLst>
          </p:cNvPr>
          <p:cNvGrpSpPr/>
          <p:nvPr/>
        </p:nvGrpSpPr>
        <p:grpSpPr>
          <a:xfrm>
            <a:off x="7785886" y="5176276"/>
            <a:ext cx="3904389" cy="705258"/>
            <a:chOff x="7913484" y="5185270"/>
            <a:chExt cx="3904389" cy="705258"/>
          </a:xfrm>
        </p:grpSpPr>
        <p:sp>
          <p:nvSpPr>
            <p:cNvPr id="10" name="TextBox 9">
              <a:extLst>
                <a:ext uri="{FF2B5EF4-FFF2-40B4-BE49-F238E27FC236}">
                  <a16:creationId xmlns:a16="http://schemas.microsoft.com/office/drawing/2014/main" id="{B04E7409-AAAF-15B6-4C0D-1533823C732C}"/>
                </a:ext>
              </a:extLst>
            </p:cNvPr>
            <p:cNvSpPr txBox="1"/>
            <p:nvPr/>
          </p:nvSpPr>
          <p:spPr>
            <a:xfrm>
              <a:off x="8202544" y="5185270"/>
              <a:ext cx="3615329" cy="70525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Women’s Land Army taking a break on </a:t>
              </a:r>
              <a:r>
                <a:rPr lang="en-GB" sz="1400">
                  <a:latin typeface="Linkpen 17a Print" panose="03050602060000000000" pitchFamily="66" charset="77"/>
                </a:rPr>
                <a:t>Maidstone farmland</a:t>
              </a:r>
              <a:r>
                <a:rPr lang="en-GB" sz="1400" dirty="0">
                  <a:latin typeface="Linkpen 17a Print" panose="03050602060000000000" pitchFamily="66" charset="77"/>
                </a:rPr>
                <a:t>.</a:t>
              </a:r>
            </a:p>
          </p:txBody>
        </p:sp>
        <p:pic>
          <p:nvPicPr>
            <p:cNvPr id="11" name="Picture 10">
              <a:extLst>
                <a:ext uri="{FF2B5EF4-FFF2-40B4-BE49-F238E27FC236}">
                  <a16:creationId xmlns:a16="http://schemas.microsoft.com/office/drawing/2014/main" id="{2BEBC4D2-F2AD-1E2B-480E-88C9E933512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0800000">
              <a:off x="7913484" y="5259562"/>
              <a:ext cx="350267" cy="248874"/>
            </a:xfrm>
            <a:prstGeom prst="rect">
              <a:avLst/>
            </a:prstGeom>
          </p:spPr>
        </p:pic>
      </p:grpSp>
      <p:pic>
        <p:nvPicPr>
          <p:cNvPr id="15" name="Picture 14">
            <a:extLst>
              <a:ext uri="{FF2B5EF4-FFF2-40B4-BE49-F238E27FC236}">
                <a16:creationId xmlns:a16="http://schemas.microsoft.com/office/drawing/2014/main" id="{FF3A7B3A-B522-C3F8-3703-A756A45A784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06059121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8" fill="hold" nodeType="afterEffect" p14:presetBounceEnd="50000">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14:bounceEnd="50000">
                                          <p:cBhvr additive="base">
                                            <p:cTn id="11" dur="500" fill="hold"/>
                                            <p:tgtEl>
                                              <p:spTgt spid="4"/>
                                            </p:tgtEl>
                                            <p:attrNameLst>
                                              <p:attrName>ppt_x</p:attrName>
                                            </p:attrNameLst>
                                          </p:cBhvr>
                                          <p:tavLst>
                                            <p:tav tm="0">
                                              <p:val>
                                                <p:strVal val="0-#ppt_w/2"/>
                                              </p:val>
                                            </p:tav>
                                            <p:tav tm="100000">
                                              <p:val>
                                                <p:strVal val="#ppt_x"/>
                                              </p:val>
                                            </p:tav>
                                          </p:tavLst>
                                        </p:anim>
                                        <p:anim calcmode="lin" valueType="num" p14:bounceEnd="50000">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15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500"/>
                                            <p:tgtEl>
                                              <p:spTgt spid="7"/>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000"/>
                                </p:stCondLst>
                                <p:childTnLst>
                                  <p:par>
                                    <p:cTn id="30" presetID="10" presetClass="entr" presetSubtype="0" fill="hold" grpId="0"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childTnLst>
                              </p:cTn>
                            </p:par>
                            <p:par>
                              <p:cTn id="33" fill="hold">
                                <p:stCondLst>
                                  <p:cond delay="3500"/>
                                </p:stCondLst>
                                <p:childTnLst>
                                  <p:par>
                                    <p:cTn id="34" presetID="10" presetClass="entr" presetSubtype="0" fill="hold"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7" grpId="0"/>
          <p:bldP spid="8" grpId="0"/>
          <p:bldP spid="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978F1C31-2EF0-3B13-8265-2A2501B8EB77}"/>
            </a:ext>
          </a:extLst>
        </p:cNvPr>
        <p:cNvGrpSpPr/>
        <p:nvPr/>
      </p:nvGrpSpPr>
      <p:grpSpPr>
        <a:xfrm>
          <a:off x="0" y="0"/>
          <a:ext cx="0" cy="0"/>
          <a:chOff x="0" y="0"/>
          <a:chExt cx="0" cy="0"/>
        </a:xfrm>
      </p:grpSpPr>
      <p:sp>
        <p:nvSpPr>
          <p:cNvPr id="2" name="Title 2">
            <a:extLst>
              <a:ext uri="{FF2B5EF4-FFF2-40B4-BE49-F238E27FC236}">
                <a16:creationId xmlns:a16="http://schemas.microsoft.com/office/drawing/2014/main" id="{775AD972-FA1D-9800-D14B-0B8DD15154DD}"/>
              </a:ext>
            </a:extLst>
          </p:cNvPr>
          <p:cNvSpPr>
            <a:spLocks noGrp="1"/>
          </p:cNvSpPr>
          <p:nvPr>
            <p:ph type="ctrTitle"/>
          </p:nvPr>
        </p:nvSpPr>
        <p:spPr>
          <a:xfrm>
            <a:off x="1524000" y="-1088020"/>
            <a:ext cx="9144000" cy="1088020"/>
          </a:xfrm>
        </p:spPr>
        <p:txBody>
          <a:bodyPr vert="horz" lIns="91440" tIns="45720" rIns="91440" bIns="45720" rtlCol="0" anchor="b">
            <a:normAutofit/>
          </a:bodyPr>
          <a:lstStyle/>
          <a:p>
            <a:r>
              <a:rPr lang="en-US" dirty="0"/>
              <a:t>World War 1 </a:t>
            </a:r>
          </a:p>
        </p:txBody>
      </p:sp>
      <p:sp>
        <p:nvSpPr>
          <p:cNvPr id="11" name="TextBox 10">
            <a:extLst>
              <a:ext uri="{FF2B5EF4-FFF2-40B4-BE49-F238E27FC236}">
                <a16:creationId xmlns:a16="http://schemas.microsoft.com/office/drawing/2014/main" id="{415DB797-02BA-FE41-4450-BC0E9D50D804}"/>
              </a:ext>
            </a:extLst>
          </p:cNvPr>
          <p:cNvSpPr txBox="1"/>
          <p:nvPr/>
        </p:nvSpPr>
        <p:spPr>
          <a:xfrm>
            <a:off x="0" y="-99617"/>
            <a:ext cx="216904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1?</a:t>
            </a:r>
          </a:p>
        </p:txBody>
      </p:sp>
      <p:sp>
        <p:nvSpPr>
          <p:cNvPr id="14" name="Title 1">
            <a:extLst>
              <a:ext uri="{FF2B5EF4-FFF2-40B4-BE49-F238E27FC236}">
                <a16:creationId xmlns:a16="http://schemas.microsoft.com/office/drawing/2014/main" id="{F80140AD-57E4-B92F-A0BF-334D78234D32}"/>
              </a:ext>
            </a:extLst>
          </p:cNvPr>
          <p:cNvSpPr txBox="1">
            <a:spLocks/>
          </p:cNvSpPr>
          <p:nvPr/>
        </p:nvSpPr>
        <p:spPr>
          <a:xfrm>
            <a:off x="583869" y="745997"/>
            <a:ext cx="7574691" cy="73940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600" dirty="0">
                <a:ln w="12700">
                  <a:noFill/>
                </a:ln>
                <a:latin typeface="Superclarendon Rg" panose="02060605060000020003" pitchFamily="18" charset="77"/>
              </a:rPr>
              <a:t>World War 1 </a:t>
            </a:r>
          </a:p>
        </p:txBody>
      </p:sp>
      <p:pic>
        <p:nvPicPr>
          <p:cNvPr id="15" name="Picture 14" descr="An illustration of a World war 1 soldier wearing a green military uniform.">
            <a:extLst>
              <a:ext uri="{FF2B5EF4-FFF2-40B4-BE49-F238E27FC236}">
                <a16:creationId xmlns:a16="http://schemas.microsoft.com/office/drawing/2014/main" id="{D771EB19-D58F-1718-E6DA-F52166F8F12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7453" y="1619777"/>
            <a:ext cx="1298413" cy="4335771"/>
          </a:xfrm>
          <a:prstGeom prst="rect">
            <a:avLst/>
          </a:prstGeom>
        </p:spPr>
      </p:pic>
      <p:sp>
        <p:nvSpPr>
          <p:cNvPr id="16" name="TextBox 15">
            <a:extLst>
              <a:ext uri="{FF2B5EF4-FFF2-40B4-BE49-F238E27FC236}">
                <a16:creationId xmlns:a16="http://schemas.microsoft.com/office/drawing/2014/main" id="{B889A8ED-3E41-DE53-DDD9-DC3AA94F7FA5}"/>
              </a:ext>
            </a:extLst>
          </p:cNvPr>
          <p:cNvSpPr txBox="1"/>
          <p:nvPr/>
        </p:nvSpPr>
        <p:spPr>
          <a:xfrm>
            <a:off x="2284036" y="1701662"/>
            <a:ext cx="518010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In the early 1900s, tensions in Europe were high as many countries competed with one another for power. </a:t>
            </a:r>
          </a:p>
        </p:txBody>
      </p:sp>
      <p:sp>
        <p:nvSpPr>
          <p:cNvPr id="17" name="TextBox 16">
            <a:extLst>
              <a:ext uri="{FF2B5EF4-FFF2-40B4-BE49-F238E27FC236}">
                <a16:creationId xmlns:a16="http://schemas.microsoft.com/office/drawing/2014/main" id="{FAE55090-E181-E876-9F98-A64589E2679F}"/>
              </a:ext>
            </a:extLst>
          </p:cNvPr>
          <p:cNvSpPr txBox="1"/>
          <p:nvPr/>
        </p:nvSpPr>
        <p:spPr>
          <a:xfrm>
            <a:off x="2284036" y="2974008"/>
            <a:ext cx="5180107"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On the 28th of June 1914, the heir to the Austro-Hungarian Empire, Archduke Franz Ferdinand, was assassinated. </a:t>
            </a:r>
          </a:p>
        </p:txBody>
      </p:sp>
      <p:sp>
        <p:nvSpPr>
          <p:cNvPr id="18" name="TextBox 17">
            <a:extLst>
              <a:ext uri="{FF2B5EF4-FFF2-40B4-BE49-F238E27FC236}">
                <a16:creationId xmlns:a16="http://schemas.microsoft.com/office/drawing/2014/main" id="{692FE2CC-970E-7580-E27C-F5DABC7017E6}"/>
              </a:ext>
            </a:extLst>
          </p:cNvPr>
          <p:cNvSpPr txBox="1"/>
          <p:nvPr/>
        </p:nvSpPr>
        <p:spPr>
          <a:xfrm>
            <a:off x="2284036" y="4246355"/>
            <a:ext cx="5180107" cy="168122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event sparked a chain reaction of conflicts. Austria-Hungary blamed Serbia for the assassination and declared war on them. Soon, other countries joined in to support their allies, and the war quickly spread. </a:t>
            </a:r>
          </a:p>
        </p:txBody>
      </p:sp>
      <p:grpSp>
        <p:nvGrpSpPr>
          <p:cNvPr id="19" name="Group 18" descr="A black and white photograph of the Archduke Franz Ferdinand. He has dark hair, a large moustache and is wearing a row of military medals. ">
            <a:extLst>
              <a:ext uri="{FF2B5EF4-FFF2-40B4-BE49-F238E27FC236}">
                <a16:creationId xmlns:a16="http://schemas.microsoft.com/office/drawing/2014/main" id="{A35DB58A-DD12-6D01-F4D5-440375A80482}"/>
              </a:ext>
            </a:extLst>
          </p:cNvPr>
          <p:cNvGrpSpPr/>
          <p:nvPr/>
        </p:nvGrpSpPr>
        <p:grpSpPr>
          <a:xfrm>
            <a:off x="7607591" y="745997"/>
            <a:ext cx="3816956" cy="5366006"/>
            <a:chOff x="7617849" y="645499"/>
            <a:chExt cx="3816956" cy="5366006"/>
          </a:xfrm>
        </p:grpSpPr>
        <p:pic>
          <p:nvPicPr>
            <p:cNvPr id="20" name="Picture 19" descr="A person with a mustache and a mustache&#10;&#10;Description automatically generated">
              <a:extLst>
                <a:ext uri="{FF2B5EF4-FFF2-40B4-BE49-F238E27FC236}">
                  <a16:creationId xmlns:a16="http://schemas.microsoft.com/office/drawing/2014/main" id="{563CA486-4F6C-EE65-39C4-60EAE9298CF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692572" y="716112"/>
              <a:ext cx="3742233" cy="5295393"/>
            </a:xfrm>
            <a:prstGeom prst="rect">
              <a:avLst/>
            </a:prstGeom>
            <a:ln w="15875">
              <a:solidFill>
                <a:schemeClr val="tx1"/>
              </a:solidFill>
            </a:ln>
          </p:spPr>
        </p:pic>
        <p:sp>
          <p:nvSpPr>
            <p:cNvPr id="21" name="TextBox 20">
              <a:extLst>
                <a:ext uri="{FF2B5EF4-FFF2-40B4-BE49-F238E27FC236}">
                  <a16:creationId xmlns:a16="http://schemas.microsoft.com/office/drawing/2014/main" id="{282479BC-F959-6679-737D-6FF126FCE7D8}"/>
                </a:ext>
              </a:extLst>
            </p:cNvPr>
            <p:cNvSpPr txBox="1"/>
            <p:nvPr/>
          </p:nvSpPr>
          <p:spPr>
            <a:xfrm>
              <a:off x="7617849" y="645499"/>
              <a:ext cx="2346207" cy="215444"/>
            </a:xfrm>
            <a:prstGeom prst="rect">
              <a:avLst/>
            </a:prstGeom>
            <a:noFill/>
          </p:spPr>
          <p:txBody>
            <a:bodyPr wrap="square">
              <a:spAutoFit/>
            </a:bodyPr>
            <a:lstStyle/>
            <a:p>
              <a:r>
                <a:rPr lang="en-GB" sz="800" dirty="0">
                  <a:solidFill>
                    <a:schemeClr val="bg1">
                      <a:lumMod val="50000"/>
                    </a:schemeClr>
                  </a:solidFill>
                  <a:latin typeface="Nunito Light" panose="02000303000000000000" pitchFamily="2" charset="77"/>
                </a:rPr>
                <a:t>© Public Domain from Wikimedia Commons</a:t>
              </a:r>
            </a:p>
          </p:txBody>
        </p:sp>
      </p:grpSp>
      <p:pic>
        <p:nvPicPr>
          <p:cNvPr id="22" name="Picture 21">
            <a:extLst>
              <a:ext uri="{FF2B5EF4-FFF2-40B4-BE49-F238E27FC236}">
                <a16:creationId xmlns:a16="http://schemas.microsoft.com/office/drawing/2014/main" id="{6CF9D6DA-B054-1B06-ABD5-635C9709F0DC}"/>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93714669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2" presetClass="entr" presetSubtype="8" fill="hold" nodeType="withEffect" p14:presetBounceEnd="50000">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14:bounceEnd="50000">
                                          <p:cBhvr additive="base">
                                            <p:cTn id="17" dur="700" fill="hold"/>
                                            <p:tgtEl>
                                              <p:spTgt spid="15"/>
                                            </p:tgtEl>
                                            <p:attrNameLst>
                                              <p:attrName>ppt_x</p:attrName>
                                            </p:attrNameLst>
                                          </p:cBhvr>
                                          <p:tavLst>
                                            <p:tav tm="0">
                                              <p:val>
                                                <p:strVal val="0-#ppt_w/2"/>
                                              </p:val>
                                            </p:tav>
                                            <p:tav tm="100000">
                                              <p:val>
                                                <p:strVal val="#ppt_x"/>
                                              </p:val>
                                            </p:tav>
                                          </p:tavLst>
                                        </p:anim>
                                        <p:anim calcmode="lin" valueType="num" p14:bounceEnd="50000">
                                          <p:cBhvr additive="base">
                                            <p:cTn id="18" dur="7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7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fade">
                                          <p:cBhvr>
                                            <p:cTn id="14" dur="500"/>
                                            <p:tgtEl>
                                              <p:spTgt spid="16"/>
                                            </p:tgtEl>
                                          </p:cBhvr>
                                        </p:animEffect>
                                      </p:childTnLst>
                                    </p:cTn>
                                  </p:par>
                                  <p:par>
                                    <p:cTn id="15" presetID="2" presetClass="entr" presetSubtype="8"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 calcmode="lin" valueType="num">
                                          <p:cBhvr additive="base">
                                            <p:cTn id="17" dur="700" fill="hold"/>
                                            <p:tgtEl>
                                              <p:spTgt spid="15"/>
                                            </p:tgtEl>
                                            <p:attrNameLst>
                                              <p:attrName>ppt_x</p:attrName>
                                            </p:attrNameLst>
                                          </p:cBhvr>
                                          <p:tavLst>
                                            <p:tav tm="0">
                                              <p:val>
                                                <p:strVal val="0-#ppt_w/2"/>
                                              </p:val>
                                            </p:tav>
                                            <p:tav tm="100000">
                                              <p:val>
                                                <p:strVal val="#ppt_x"/>
                                              </p:val>
                                            </p:tav>
                                          </p:tavLst>
                                        </p:anim>
                                        <p:anim calcmode="lin" valueType="num">
                                          <p:cBhvr additive="base">
                                            <p:cTn id="18" dur="700" fill="hold"/>
                                            <p:tgtEl>
                                              <p:spTgt spid="15"/>
                                            </p:tgtEl>
                                            <p:attrNameLst>
                                              <p:attrName>ppt_y</p:attrName>
                                            </p:attrNameLst>
                                          </p:cBhvr>
                                          <p:tavLst>
                                            <p:tav tm="0">
                                              <p:val>
                                                <p:strVal val="#ppt_y"/>
                                              </p:val>
                                            </p:tav>
                                            <p:tav tm="100000">
                                              <p:val>
                                                <p:strVal val="#ppt_y"/>
                                              </p:val>
                                            </p:tav>
                                          </p:tavLst>
                                        </p:anim>
                                      </p:childTnLst>
                                    </p:cTn>
                                  </p:par>
                                </p:childTnLst>
                              </p:cTn>
                            </p:par>
                            <p:par>
                              <p:cTn id="19" fill="hold">
                                <p:stCondLst>
                                  <p:cond delay="1200"/>
                                </p:stCondLst>
                                <p:childTnLst>
                                  <p:par>
                                    <p:cTn id="20" presetID="10" presetClass="entr" presetSubtype="0" fill="hold" grpId="0"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par>
                              <p:cTn id="23" fill="hold">
                                <p:stCondLst>
                                  <p:cond delay="1700"/>
                                </p:stCondLst>
                                <p:childTnLst>
                                  <p:par>
                                    <p:cTn id="24" presetID="10" presetClass="entr" presetSubtype="0" fill="hold" grpId="0" nodeType="afterEffect">
                                      <p:stCondLst>
                                        <p:cond delay="0"/>
                                      </p:stCondLst>
                                      <p:childTnLst>
                                        <p:set>
                                          <p:cBhvr>
                                            <p:cTn id="25" dur="1" fill="hold">
                                              <p:stCondLst>
                                                <p:cond delay="0"/>
                                              </p:stCondLst>
                                            </p:cTn>
                                            <p:tgtEl>
                                              <p:spTgt spid="18"/>
                                            </p:tgtEl>
                                            <p:attrNameLst>
                                              <p:attrName>style.visibility</p:attrName>
                                            </p:attrNameLst>
                                          </p:cBhvr>
                                          <p:to>
                                            <p:strVal val="visible"/>
                                          </p:to>
                                        </p:set>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P spid="17" grpId="0"/>
          <p:bldP spid="18"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8E189A2-2C2C-7CA8-D7D0-36B950E89988}"/>
            </a:ext>
          </a:extLst>
        </p:cNvPr>
        <p:cNvGrpSpPr/>
        <p:nvPr/>
      </p:nvGrpSpPr>
      <p:grpSpPr>
        <a:xfrm>
          <a:off x="0" y="0"/>
          <a:ext cx="0" cy="0"/>
          <a:chOff x="0" y="0"/>
          <a:chExt cx="0" cy="0"/>
        </a:xfrm>
      </p:grpSpPr>
      <p:sp>
        <p:nvSpPr>
          <p:cNvPr id="16" name="Title 2">
            <a:extLst>
              <a:ext uri="{FF2B5EF4-FFF2-40B4-BE49-F238E27FC236}">
                <a16:creationId xmlns:a16="http://schemas.microsoft.com/office/drawing/2014/main" id="{F0642AD0-C2E5-2FD4-AE01-2F32693B4524}"/>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Women At Work</a:t>
            </a:r>
          </a:p>
        </p:txBody>
      </p:sp>
      <p:sp>
        <p:nvSpPr>
          <p:cNvPr id="2" name="TextBox 1">
            <a:extLst>
              <a:ext uri="{FF2B5EF4-FFF2-40B4-BE49-F238E27FC236}">
                <a16:creationId xmlns:a16="http://schemas.microsoft.com/office/drawing/2014/main" id="{E9016CF9-F1CE-3C97-9B05-584FA12122AD}"/>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3" name="Title 1">
            <a:extLst>
              <a:ext uri="{FF2B5EF4-FFF2-40B4-BE49-F238E27FC236}">
                <a16:creationId xmlns:a16="http://schemas.microsoft.com/office/drawing/2014/main" id="{33209F88-4A74-A3A9-5915-FCC59BA66881}"/>
              </a:ext>
            </a:extLst>
          </p:cNvPr>
          <p:cNvSpPr txBox="1">
            <a:spLocks/>
          </p:cNvSpPr>
          <p:nvPr/>
        </p:nvSpPr>
        <p:spPr>
          <a:xfrm>
            <a:off x="493710" y="469626"/>
            <a:ext cx="67220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Women at Work</a:t>
            </a:r>
          </a:p>
        </p:txBody>
      </p:sp>
      <p:sp>
        <p:nvSpPr>
          <p:cNvPr id="4" name="TextBox 3">
            <a:extLst>
              <a:ext uri="{FF2B5EF4-FFF2-40B4-BE49-F238E27FC236}">
                <a16:creationId xmlns:a16="http://schemas.microsoft.com/office/drawing/2014/main" id="{D0512EE5-ED59-58C3-94F9-B94F07C8F195}"/>
              </a:ext>
            </a:extLst>
          </p:cNvPr>
          <p:cNvSpPr txBox="1"/>
          <p:nvPr/>
        </p:nvSpPr>
        <p:spPr>
          <a:xfrm>
            <a:off x="541884" y="1326975"/>
            <a:ext cx="5180412"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September 1943, in Britain, 90% of all single women between the ages of 18 and 40 were working in some form of National Service. </a:t>
            </a:r>
          </a:p>
        </p:txBody>
      </p:sp>
      <p:sp>
        <p:nvSpPr>
          <p:cNvPr id="5" name="TextBox 4">
            <a:extLst>
              <a:ext uri="{FF2B5EF4-FFF2-40B4-BE49-F238E27FC236}">
                <a16:creationId xmlns:a16="http://schemas.microsoft.com/office/drawing/2014/main" id="{EB7E0020-8602-0517-8261-554CA6C1041D}"/>
              </a:ext>
            </a:extLst>
          </p:cNvPr>
          <p:cNvSpPr txBox="1"/>
          <p:nvPr/>
        </p:nvSpPr>
        <p:spPr>
          <a:xfrm>
            <a:off x="541884" y="2449338"/>
            <a:ext cx="4552053"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included jobs such as serving in the military, driving fire engines, trains or trams, and working in factories, offices or on farms.</a:t>
            </a:r>
          </a:p>
        </p:txBody>
      </p:sp>
      <p:sp>
        <p:nvSpPr>
          <p:cNvPr id="6" name="TextBox 5">
            <a:extLst>
              <a:ext uri="{FF2B5EF4-FFF2-40B4-BE49-F238E27FC236}">
                <a16:creationId xmlns:a16="http://schemas.microsoft.com/office/drawing/2014/main" id="{C3A8F28E-F2CD-8C70-A928-00B31B3B5B8E}"/>
              </a:ext>
            </a:extLst>
          </p:cNvPr>
          <p:cNvSpPr txBox="1"/>
          <p:nvPr/>
        </p:nvSpPr>
        <p:spPr>
          <a:xfrm>
            <a:off x="541884" y="3894866"/>
            <a:ext cx="481650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gave women the opportunity to do jobs that they would never have been allowed to do before. </a:t>
            </a:r>
          </a:p>
        </p:txBody>
      </p:sp>
      <p:sp>
        <p:nvSpPr>
          <p:cNvPr id="7" name="TextBox 6">
            <a:extLst>
              <a:ext uri="{FF2B5EF4-FFF2-40B4-BE49-F238E27FC236}">
                <a16:creationId xmlns:a16="http://schemas.microsoft.com/office/drawing/2014/main" id="{14A7912C-6F40-8A5B-FCB8-AF36A3035D8D}"/>
              </a:ext>
            </a:extLst>
          </p:cNvPr>
          <p:cNvSpPr txBox="1"/>
          <p:nvPr/>
        </p:nvSpPr>
        <p:spPr>
          <a:xfrm>
            <a:off x="541883" y="5020694"/>
            <a:ext cx="4622111"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Unfortunately, they were not paid fairly with women’s pay on average being 53% of the pay of the men that they replaced.</a:t>
            </a:r>
          </a:p>
        </p:txBody>
      </p:sp>
      <p:grpSp>
        <p:nvGrpSpPr>
          <p:cNvPr id="13" name="Group 12" descr="A black and white photograph of a group of women training to be mechanics. They all stand around a car and look in the bonnet. ">
            <a:extLst>
              <a:ext uri="{FF2B5EF4-FFF2-40B4-BE49-F238E27FC236}">
                <a16:creationId xmlns:a16="http://schemas.microsoft.com/office/drawing/2014/main" id="{31D75F69-6B15-966D-7C02-3003FE06964D}"/>
              </a:ext>
            </a:extLst>
          </p:cNvPr>
          <p:cNvGrpSpPr/>
          <p:nvPr/>
        </p:nvGrpSpPr>
        <p:grpSpPr>
          <a:xfrm>
            <a:off x="5868496" y="530743"/>
            <a:ext cx="5779066" cy="4424112"/>
            <a:chOff x="5841064" y="805464"/>
            <a:chExt cx="5779066" cy="4424112"/>
          </a:xfrm>
        </p:grpSpPr>
        <p:pic>
          <p:nvPicPr>
            <p:cNvPr id="8" name="Picture 7" descr="A group of women standing next to a car&#10;&#10;Description automatically generated">
              <a:extLst>
                <a:ext uri="{FF2B5EF4-FFF2-40B4-BE49-F238E27FC236}">
                  <a16:creationId xmlns:a16="http://schemas.microsoft.com/office/drawing/2014/main" id="{D2FE990C-B253-165B-D6D4-8C67555CE9D5}"/>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5841064" y="868680"/>
              <a:ext cx="5709008" cy="4360896"/>
            </a:xfrm>
            <a:prstGeom prst="rect">
              <a:avLst/>
            </a:prstGeom>
            <a:ln w="19050">
              <a:solidFill>
                <a:schemeClr val="tx1"/>
              </a:solidFill>
            </a:ln>
          </p:spPr>
        </p:pic>
        <p:sp>
          <p:nvSpPr>
            <p:cNvPr id="12" name="TextBox 11">
              <a:extLst>
                <a:ext uri="{FF2B5EF4-FFF2-40B4-BE49-F238E27FC236}">
                  <a16:creationId xmlns:a16="http://schemas.microsoft.com/office/drawing/2014/main" id="{F81F00C7-8CF0-9C69-FA32-20B1A8DD783B}"/>
                </a:ext>
              </a:extLst>
            </p:cNvPr>
            <p:cNvSpPr txBox="1"/>
            <p:nvPr/>
          </p:nvSpPr>
          <p:spPr>
            <a:xfrm>
              <a:off x="10717319" y="805464"/>
              <a:ext cx="902811" cy="215444"/>
            </a:xfrm>
            <a:prstGeom prst="rect">
              <a:avLst/>
            </a:prstGeom>
            <a:noFill/>
          </p:spPr>
          <p:txBody>
            <a:bodyPr wrap="none" rtlCol="0">
              <a:spAutoFit/>
            </a:bodyPr>
            <a:lstStyle/>
            <a:p>
              <a:r>
                <a:rPr lang="en-GB" sz="800" dirty="0">
                  <a:solidFill>
                    <a:schemeClr val="bg1">
                      <a:lumMod val="50000"/>
                    </a:schemeClr>
                  </a:solidFill>
                  <a:latin typeface="Nunito" panose="02000503000000000000" pitchFamily="2" charset="77"/>
                </a:rPr>
                <a:t>© War &amp; Peace</a:t>
              </a:r>
            </a:p>
          </p:txBody>
        </p:sp>
      </p:grpSp>
      <p:pic>
        <p:nvPicPr>
          <p:cNvPr id="15" name="Picture 14" descr="An illustration of a dark haired woman wearing brown jumpsuit, goggles and hat. She holds a dirty cloth. ">
            <a:extLst>
              <a:ext uri="{FF2B5EF4-FFF2-40B4-BE49-F238E27FC236}">
                <a16:creationId xmlns:a16="http://schemas.microsoft.com/office/drawing/2014/main" id="{2C6F8D2C-4C81-4673-C990-4BB65E8BE9E4}"/>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flipH="1">
            <a:off x="5122882" y="2027478"/>
            <a:ext cx="1497156" cy="4360896"/>
          </a:xfrm>
          <a:prstGeom prst="rect">
            <a:avLst/>
          </a:prstGeom>
        </p:spPr>
      </p:pic>
      <p:grpSp>
        <p:nvGrpSpPr>
          <p:cNvPr id="11" name="Group 10" descr="Local women training to be mechanics, something that Princess Elizabeth (later Queen Elizabeth II) also did during the war.&#10;">
            <a:extLst>
              <a:ext uri="{FF2B5EF4-FFF2-40B4-BE49-F238E27FC236}">
                <a16:creationId xmlns:a16="http://schemas.microsoft.com/office/drawing/2014/main" id="{2AFF1337-AC97-421F-9EEB-4AD41DD40812}"/>
              </a:ext>
            </a:extLst>
          </p:cNvPr>
          <p:cNvGrpSpPr/>
          <p:nvPr/>
        </p:nvGrpSpPr>
        <p:grpSpPr>
          <a:xfrm>
            <a:off x="6581832" y="5047137"/>
            <a:ext cx="4427544" cy="1358064"/>
            <a:chOff x="6022063" y="5356088"/>
            <a:chExt cx="4427544" cy="1358064"/>
          </a:xfrm>
        </p:grpSpPr>
        <p:sp>
          <p:nvSpPr>
            <p:cNvPr id="9" name="TextBox 8">
              <a:extLst>
                <a:ext uri="{FF2B5EF4-FFF2-40B4-BE49-F238E27FC236}">
                  <a16:creationId xmlns:a16="http://schemas.microsoft.com/office/drawing/2014/main" id="{1EC2AF61-A240-4128-9AF4-A9C25689487C}"/>
                </a:ext>
              </a:extLst>
            </p:cNvPr>
            <p:cNvSpPr txBox="1"/>
            <p:nvPr/>
          </p:nvSpPr>
          <p:spPr>
            <a:xfrm>
              <a:off x="6252648" y="5356088"/>
              <a:ext cx="4196959"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Local women training to be mechanics, something that Princess Elizabeth (later Queen Elizabeth II) also did during the war.</a:t>
              </a:r>
            </a:p>
          </p:txBody>
        </p:sp>
        <p:pic>
          <p:nvPicPr>
            <p:cNvPr id="10" name="Picture 9">
              <a:extLst>
                <a:ext uri="{FF2B5EF4-FFF2-40B4-BE49-F238E27FC236}">
                  <a16:creationId xmlns:a16="http://schemas.microsoft.com/office/drawing/2014/main" id="{4C96DC69-B930-F6DC-435B-9D06480B351D}"/>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16200000">
              <a:off x="5971366" y="5434216"/>
              <a:ext cx="350267" cy="248874"/>
            </a:xfrm>
            <a:prstGeom prst="rect">
              <a:avLst/>
            </a:prstGeom>
          </p:spPr>
        </p:pic>
      </p:grpSp>
      <p:pic>
        <p:nvPicPr>
          <p:cNvPr id="14" name="Picture 13">
            <a:extLst>
              <a:ext uri="{FF2B5EF4-FFF2-40B4-BE49-F238E27FC236}">
                <a16:creationId xmlns:a16="http://schemas.microsoft.com/office/drawing/2014/main" id="{48FCFCEB-1BB0-C66E-1DEF-BCB73EF2CCAB}"/>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807995808"/>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 presetClass="entr" presetSubtype="1" fill="hold" nodeType="withEffect" p14:presetBounceEnd="50000">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14:bounceEnd="50000">
                                          <p:cBhvr additive="base">
                                            <p:cTn id="25" dur="500" fill="hold"/>
                                            <p:tgtEl>
                                              <p:spTgt spid="15"/>
                                            </p:tgtEl>
                                            <p:attrNameLst>
                                              <p:attrName>ppt_x</p:attrName>
                                            </p:attrNameLst>
                                          </p:cBhvr>
                                          <p:tavLst>
                                            <p:tav tm="0">
                                              <p:val>
                                                <p:strVal val="#ppt_x"/>
                                              </p:val>
                                            </p:tav>
                                            <p:tav tm="100000">
                                              <p:val>
                                                <p:strVal val="#ppt_x"/>
                                              </p:val>
                                            </p:tav>
                                          </p:tavLst>
                                        </p:anim>
                                        <p:anim calcmode="lin" valueType="num" p14:bounceEnd="50000">
                                          <p:cBhvr additive="base">
                                            <p:cTn id="26" dur="500" fill="hold"/>
                                            <p:tgtEl>
                                              <p:spTgt spid="1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par>
                                    <p:cTn id="12" presetID="10" presetClass="entr" presetSubtype="0" fill="hold" nodeType="with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500"/>
                                            <p:tgtEl>
                                              <p:spTgt spid="13"/>
                                            </p:tgtEl>
                                          </p:cBhvr>
                                        </p:animEffect>
                                      </p:childTnLst>
                                    </p:cTn>
                                  </p:par>
                                </p:childTnLst>
                              </p:cTn>
                            </p:par>
                            <p:par>
                              <p:cTn id="15" fill="hold">
                                <p:stCondLst>
                                  <p:cond delay="1000"/>
                                </p:stCondLst>
                                <p:childTnLst>
                                  <p:par>
                                    <p:cTn id="16" presetID="10" presetClass="entr" presetSubtype="0"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par>
                                    <p:cTn id="23" presetID="2" presetClass="entr" presetSubtype="1" fill="hold" nodeType="with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fill="hold"/>
                                            <p:tgtEl>
                                              <p:spTgt spid="15"/>
                                            </p:tgtEl>
                                            <p:attrNameLst>
                                              <p:attrName>ppt_x</p:attrName>
                                            </p:attrNameLst>
                                          </p:cBhvr>
                                          <p:tavLst>
                                            <p:tav tm="0">
                                              <p:val>
                                                <p:strVal val="#ppt_x"/>
                                              </p:val>
                                            </p:tav>
                                            <p:tav tm="100000">
                                              <p:val>
                                                <p:strVal val="#ppt_x"/>
                                              </p:val>
                                            </p:tav>
                                          </p:tavLst>
                                        </p:anim>
                                        <p:anim calcmode="lin" valueType="num">
                                          <p:cBhvr additive="base">
                                            <p:cTn id="26" dur="500" fill="hold"/>
                                            <p:tgtEl>
                                              <p:spTgt spid="15"/>
                                            </p:tgtEl>
                                            <p:attrNameLst>
                                              <p:attrName>ppt_y</p:attrName>
                                            </p:attrNameLst>
                                          </p:cBhvr>
                                          <p:tavLst>
                                            <p:tav tm="0">
                                              <p:val>
                                                <p:strVal val="0-#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fade">
                                          <p:cBhvr>
                                            <p:cTn id="30" dur="500"/>
                                            <p:tgtEl>
                                              <p:spTgt spid="7"/>
                                            </p:tgtEl>
                                          </p:cBhvr>
                                        </p:animEffect>
                                      </p:childTnLst>
                                    </p:cTn>
                                  </p:par>
                                </p:childTnLst>
                              </p:cTn>
                            </p:par>
                            <p:par>
                              <p:cTn id="31" fill="hold">
                                <p:stCondLst>
                                  <p:cond delay="2500"/>
                                </p:stCondLst>
                                <p:childTnLst>
                                  <p:par>
                                    <p:cTn id="32" presetID="10" presetClass="entr" presetSubtype="0"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F1AFB998-104F-574E-C71A-EEAAFACC5927}"/>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9FCF993F-15ED-FCAF-561C-5297071F390A}"/>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Supporting the War Effort</a:t>
            </a:r>
          </a:p>
        </p:txBody>
      </p:sp>
      <p:sp>
        <p:nvSpPr>
          <p:cNvPr id="3" name="TextBox 2">
            <a:extLst>
              <a:ext uri="{FF2B5EF4-FFF2-40B4-BE49-F238E27FC236}">
                <a16:creationId xmlns:a16="http://schemas.microsoft.com/office/drawing/2014/main" id="{FB69F9A4-25E7-3BAD-AC0F-AAF15AEE60BC}"/>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4" name="Title 1">
            <a:extLst>
              <a:ext uri="{FF2B5EF4-FFF2-40B4-BE49-F238E27FC236}">
                <a16:creationId xmlns:a16="http://schemas.microsoft.com/office/drawing/2014/main" id="{509FEA2E-BF51-50E0-9400-A13FA9E8807A}"/>
              </a:ext>
            </a:extLst>
          </p:cNvPr>
          <p:cNvSpPr txBox="1">
            <a:spLocks/>
          </p:cNvSpPr>
          <p:nvPr/>
        </p:nvSpPr>
        <p:spPr>
          <a:xfrm>
            <a:off x="493710" y="469626"/>
            <a:ext cx="83576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Supporting the War Effort</a:t>
            </a:r>
          </a:p>
        </p:txBody>
      </p:sp>
      <p:grpSp>
        <p:nvGrpSpPr>
          <p:cNvPr id="12" name="Group 11" descr="A colour photograph of a dark green military vehicle carrying a searchlight. ">
            <a:extLst>
              <a:ext uri="{FF2B5EF4-FFF2-40B4-BE49-F238E27FC236}">
                <a16:creationId xmlns:a16="http://schemas.microsoft.com/office/drawing/2014/main" id="{5BC00290-D42A-25BB-5C41-0B601366ACFC}"/>
              </a:ext>
            </a:extLst>
          </p:cNvPr>
          <p:cNvGrpSpPr/>
          <p:nvPr/>
        </p:nvGrpSpPr>
        <p:grpSpPr>
          <a:xfrm>
            <a:off x="503870" y="1352632"/>
            <a:ext cx="6834404" cy="4707586"/>
            <a:chOff x="503870" y="1352632"/>
            <a:chExt cx="6834404" cy="4707586"/>
          </a:xfrm>
        </p:grpSpPr>
        <p:pic>
          <p:nvPicPr>
            <p:cNvPr id="5" name="Picture 4">
              <a:extLst>
                <a:ext uri="{FF2B5EF4-FFF2-40B4-BE49-F238E27FC236}">
                  <a16:creationId xmlns:a16="http://schemas.microsoft.com/office/drawing/2014/main" id="{3723A695-C39A-8C2E-2713-FE1821CA69E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72349" y="1422151"/>
              <a:ext cx="6765925" cy="4638067"/>
            </a:xfrm>
            <a:prstGeom prst="rect">
              <a:avLst/>
            </a:prstGeom>
            <a:ln w="19050">
              <a:solidFill>
                <a:schemeClr val="tx1"/>
              </a:solidFill>
            </a:ln>
          </p:spPr>
        </p:pic>
        <p:sp>
          <p:nvSpPr>
            <p:cNvPr id="11" name="TextBox 10">
              <a:extLst>
                <a:ext uri="{FF2B5EF4-FFF2-40B4-BE49-F238E27FC236}">
                  <a16:creationId xmlns:a16="http://schemas.microsoft.com/office/drawing/2014/main" id="{500B1B3D-A910-F46F-717A-79B22C1D1374}"/>
                </a:ext>
              </a:extLst>
            </p:cNvPr>
            <p:cNvSpPr txBox="1"/>
            <p:nvPr/>
          </p:nvSpPr>
          <p:spPr>
            <a:xfrm>
              <a:off x="503870" y="1352632"/>
              <a:ext cx="2238113" cy="215444"/>
            </a:xfrm>
            <a:prstGeom prst="rect">
              <a:avLst/>
            </a:prstGeom>
            <a:noFill/>
          </p:spPr>
          <p:txBody>
            <a:bodyPr wrap="none" rtlCol="0">
              <a:spAutoFit/>
            </a:bodyPr>
            <a:lstStyle/>
            <a:p>
              <a:r>
                <a:rPr lang="en-GB" sz="800" dirty="0">
                  <a:solidFill>
                    <a:schemeClr val="bg1">
                      <a:lumMod val="65000"/>
                    </a:schemeClr>
                  </a:solidFill>
                  <a:latin typeface="Nunito" panose="02000503000000000000" pitchFamily="2" charset="77"/>
                </a:rPr>
                <a:t>© Public Domain from Wikimedia Commons</a:t>
              </a:r>
            </a:p>
          </p:txBody>
        </p:sp>
      </p:grpSp>
      <p:sp>
        <p:nvSpPr>
          <p:cNvPr id="6" name="TextBox 5">
            <a:extLst>
              <a:ext uri="{FF2B5EF4-FFF2-40B4-BE49-F238E27FC236}">
                <a16:creationId xmlns:a16="http://schemas.microsoft.com/office/drawing/2014/main" id="{69219B49-A895-DA2E-0A1B-FF66AFC31404}"/>
              </a:ext>
            </a:extLst>
          </p:cNvPr>
          <p:cNvSpPr txBox="1"/>
          <p:nvPr/>
        </p:nvSpPr>
        <p:spPr>
          <a:xfrm>
            <a:off x="7610762" y="1460354"/>
            <a:ext cx="3865524"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Factories such as Tilling-Stevens continued to support the war effort during World War 2. </a:t>
            </a:r>
          </a:p>
        </p:txBody>
      </p:sp>
      <p:sp>
        <p:nvSpPr>
          <p:cNvPr id="7" name="TextBox 6">
            <a:extLst>
              <a:ext uri="{FF2B5EF4-FFF2-40B4-BE49-F238E27FC236}">
                <a16:creationId xmlns:a16="http://schemas.microsoft.com/office/drawing/2014/main" id="{C4F84FF1-D85F-2B50-FE6B-03EA1B222C84}"/>
              </a:ext>
            </a:extLst>
          </p:cNvPr>
          <p:cNvSpPr txBox="1"/>
          <p:nvPr/>
        </p:nvSpPr>
        <p:spPr>
          <a:xfrm>
            <a:off x="7610762" y="2753082"/>
            <a:ext cx="3865524" cy="1358064"/>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This vehicle made by Tilling-Stevens carried a searchlight used for locating enemy planes overhead.</a:t>
            </a:r>
          </a:p>
        </p:txBody>
      </p:sp>
      <p:pic>
        <p:nvPicPr>
          <p:cNvPr id="8" name="Picture 7" descr="A beam of light coming from the searchlight. ">
            <a:extLst>
              <a:ext uri="{FF2B5EF4-FFF2-40B4-BE49-F238E27FC236}">
                <a16:creationId xmlns:a16="http://schemas.microsoft.com/office/drawing/2014/main" id="{81A460FA-C310-CFB9-EFD4-EF3887CD348E}"/>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026929" y="-83697"/>
            <a:ext cx="7090860" cy="6226096"/>
          </a:xfrm>
          <a:prstGeom prst="rect">
            <a:avLst/>
          </a:prstGeom>
        </p:spPr>
      </p:pic>
      <p:pic>
        <p:nvPicPr>
          <p:cNvPr id="9" name="Picture 8" descr="A grey searchlight pointing upwards. ">
            <a:extLst>
              <a:ext uri="{FF2B5EF4-FFF2-40B4-BE49-F238E27FC236}">
                <a16:creationId xmlns:a16="http://schemas.microsoft.com/office/drawing/2014/main" id="{0C405C0F-5424-BE75-4C8F-E812A29584AF}"/>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879279" y="5137394"/>
            <a:ext cx="1151399" cy="1584867"/>
          </a:xfrm>
          <a:prstGeom prst="rect">
            <a:avLst/>
          </a:prstGeom>
        </p:spPr>
      </p:pic>
      <p:pic>
        <p:nvPicPr>
          <p:cNvPr id="2" name="Picture 1">
            <a:extLst>
              <a:ext uri="{FF2B5EF4-FFF2-40B4-BE49-F238E27FC236}">
                <a16:creationId xmlns:a16="http://schemas.microsoft.com/office/drawing/2014/main" id="{A8F35598-464A-218E-F7EC-A8304F18D37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40519059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22" presetClass="entr" presetSubtype="4" fill="hold"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wipe(down)">
                                      <p:cBhvr>
                                        <p:cTn id="2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D9CEA2D9-0386-B7C4-EDB4-E4E6636E2F3B}"/>
            </a:ext>
          </a:extLst>
        </p:cNvPr>
        <p:cNvGrpSpPr/>
        <p:nvPr/>
      </p:nvGrpSpPr>
      <p:grpSpPr>
        <a:xfrm>
          <a:off x="0" y="0"/>
          <a:ext cx="0" cy="0"/>
          <a:chOff x="0" y="0"/>
          <a:chExt cx="0" cy="0"/>
        </a:xfrm>
      </p:grpSpPr>
      <p:sp>
        <p:nvSpPr>
          <p:cNvPr id="17" name="Title 2">
            <a:extLst>
              <a:ext uri="{FF2B5EF4-FFF2-40B4-BE49-F238E27FC236}">
                <a16:creationId xmlns:a16="http://schemas.microsoft.com/office/drawing/2014/main" id="{30FC920D-2636-9EFC-D453-FC5A4FBAA43F}"/>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Soldiers from Maidstone</a:t>
            </a:r>
          </a:p>
        </p:txBody>
      </p:sp>
      <p:sp>
        <p:nvSpPr>
          <p:cNvPr id="3" name="TextBox 2">
            <a:extLst>
              <a:ext uri="{FF2B5EF4-FFF2-40B4-BE49-F238E27FC236}">
                <a16:creationId xmlns:a16="http://schemas.microsoft.com/office/drawing/2014/main" id="{DE93FA03-DC3D-507F-FFAA-FD1A9AB06E1B}"/>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5" name="Title 1">
            <a:extLst>
              <a:ext uri="{FF2B5EF4-FFF2-40B4-BE49-F238E27FC236}">
                <a16:creationId xmlns:a16="http://schemas.microsoft.com/office/drawing/2014/main" id="{4DF5FBEC-18F8-ED34-BD50-B394893E2AA7}"/>
              </a:ext>
            </a:extLst>
          </p:cNvPr>
          <p:cNvSpPr txBox="1">
            <a:spLocks/>
          </p:cNvSpPr>
          <p:nvPr/>
        </p:nvSpPr>
        <p:spPr>
          <a:xfrm>
            <a:off x="566862" y="472709"/>
            <a:ext cx="8357682"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Soldiers from Maidstone</a:t>
            </a:r>
          </a:p>
        </p:txBody>
      </p:sp>
      <p:pic>
        <p:nvPicPr>
          <p:cNvPr id="4" name="Picture 3" descr="A black and white photograph of soldiers walking through the rubble of a destroyed street. ">
            <a:extLst>
              <a:ext uri="{FF2B5EF4-FFF2-40B4-BE49-F238E27FC236}">
                <a16:creationId xmlns:a16="http://schemas.microsoft.com/office/drawing/2014/main" id="{311837BA-2463-4F94-E6C2-F1A494486BE9}"/>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665225" y="1368303"/>
            <a:ext cx="4686133" cy="4735002"/>
          </a:xfrm>
          <a:prstGeom prst="rect">
            <a:avLst/>
          </a:prstGeom>
          <a:ln w="19050">
            <a:solidFill>
              <a:schemeClr val="tx1"/>
            </a:solidFill>
          </a:ln>
        </p:spPr>
      </p:pic>
      <p:pic>
        <p:nvPicPr>
          <p:cNvPr id="16" name="Picture 15" descr="An illustration of a solider wearing green military uniform. ">
            <a:extLst>
              <a:ext uri="{FF2B5EF4-FFF2-40B4-BE49-F238E27FC236}">
                <a16:creationId xmlns:a16="http://schemas.microsoft.com/office/drawing/2014/main" id="{CEDF33A2-E8C7-0E92-079E-5B1997511CF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349214" y="1606403"/>
            <a:ext cx="1737642" cy="4534637"/>
          </a:xfrm>
          <a:prstGeom prst="rect">
            <a:avLst/>
          </a:prstGeom>
        </p:spPr>
      </p:pic>
      <p:pic>
        <p:nvPicPr>
          <p:cNvPr id="14" name="Picture 13" descr="A map of the world. ">
            <a:extLst>
              <a:ext uri="{FF2B5EF4-FFF2-40B4-BE49-F238E27FC236}">
                <a16:creationId xmlns:a16="http://schemas.microsoft.com/office/drawing/2014/main" id="{1BB1C680-F1AF-A504-D016-DD0B57B6DB62}"/>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577925" y="1301924"/>
            <a:ext cx="5438825" cy="4880186"/>
          </a:xfrm>
          <a:prstGeom prst="rect">
            <a:avLst/>
          </a:prstGeom>
        </p:spPr>
      </p:pic>
      <p:pic>
        <p:nvPicPr>
          <p:cNvPr id="12" name="Picture 11" descr="A map of the world. On it, France, Italy, Malta, Greece, Burma and Northern Africa are highlighted. ">
            <a:extLst>
              <a:ext uri="{FF2B5EF4-FFF2-40B4-BE49-F238E27FC236}">
                <a16:creationId xmlns:a16="http://schemas.microsoft.com/office/drawing/2014/main" id="{CE37E2B5-0D4F-74C3-DBBF-6FF60ACE35E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81537" y="1298952"/>
            <a:ext cx="5431601" cy="4873704"/>
          </a:xfrm>
          <a:prstGeom prst="rect">
            <a:avLst/>
          </a:prstGeom>
        </p:spPr>
      </p:pic>
      <p:sp>
        <p:nvSpPr>
          <p:cNvPr id="6" name="TextBox 5">
            <a:extLst>
              <a:ext uri="{FF2B5EF4-FFF2-40B4-BE49-F238E27FC236}">
                <a16:creationId xmlns:a16="http://schemas.microsoft.com/office/drawing/2014/main" id="{75764BC9-3FC0-1026-A32F-B1DF53AFA7B8}"/>
              </a:ext>
            </a:extLst>
          </p:cNvPr>
          <p:cNvSpPr txBox="1"/>
          <p:nvPr/>
        </p:nvSpPr>
        <p:spPr>
          <a:xfrm>
            <a:off x="6166105" y="1197630"/>
            <a:ext cx="555497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During World War 2, the Queen’s Own Royal West Kent Regiment, closely connected to Maidstone, played a significant role in various parts of the world. </a:t>
            </a:r>
          </a:p>
        </p:txBody>
      </p:sp>
      <p:sp>
        <p:nvSpPr>
          <p:cNvPr id="7" name="TextBox 6">
            <a:extLst>
              <a:ext uri="{FF2B5EF4-FFF2-40B4-BE49-F238E27FC236}">
                <a16:creationId xmlns:a16="http://schemas.microsoft.com/office/drawing/2014/main" id="{8582302F-7B71-5481-EEAC-E4DFD24A33A6}"/>
              </a:ext>
            </a:extLst>
          </p:cNvPr>
          <p:cNvSpPr txBox="1"/>
          <p:nvPr/>
        </p:nvSpPr>
        <p:spPr>
          <a:xfrm>
            <a:off x="6166105" y="2262540"/>
            <a:ext cx="555497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1st and 4th Battalions were sent to France at the start of the war and had to be evacuated from Dunkirk in 1940. </a:t>
            </a:r>
          </a:p>
        </p:txBody>
      </p:sp>
      <p:sp>
        <p:nvSpPr>
          <p:cNvPr id="8" name="TextBox 7">
            <a:extLst>
              <a:ext uri="{FF2B5EF4-FFF2-40B4-BE49-F238E27FC236}">
                <a16:creationId xmlns:a16="http://schemas.microsoft.com/office/drawing/2014/main" id="{F936A5A9-A47F-8771-FC72-BD6FE763F537}"/>
              </a:ext>
            </a:extLst>
          </p:cNvPr>
          <p:cNvSpPr txBox="1"/>
          <p:nvPr/>
        </p:nvSpPr>
        <p:spPr>
          <a:xfrm>
            <a:off x="6166105" y="3327450"/>
            <a:ext cx="555497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2nd Battalion was stationed in Malta, helping defend the island during its siege, before joining the North African campaign. </a:t>
            </a:r>
          </a:p>
        </p:txBody>
      </p:sp>
      <p:sp>
        <p:nvSpPr>
          <p:cNvPr id="9" name="TextBox 8">
            <a:extLst>
              <a:ext uri="{FF2B5EF4-FFF2-40B4-BE49-F238E27FC236}">
                <a16:creationId xmlns:a16="http://schemas.microsoft.com/office/drawing/2014/main" id="{224E14C0-2C2C-9148-AF21-1F9DDD60AC20}"/>
              </a:ext>
            </a:extLst>
          </p:cNvPr>
          <p:cNvSpPr txBox="1"/>
          <p:nvPr/>
        </p:nvSpPr>
        <p:spPr>
          <a:xfrm>
            <a:off x="6166105" y="4392360"/>
            <a:ext cx="5554976"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The 1st Battalion later fought through Italy, while the 4th Battalion took part in the important Battle of Kohima in Burma.</a:t>
            </a:r>
          </a:p>
        </p:txBody>
      </p:sp>
      <p:sp>
        <p:nvSpPr>
          <p:cNvPr id="10" name="TextBox 9">
            <a:extLst>
              <a:ext uri="{FF2B5EF4-FFF2-40B4-BE49-F238E27FC236}">
                <a16:creationId xmlns:a16="http://schemas.microsoft.com/office/drawing/2014/main" id="{82941D9D-4B08-AEEE-127E-8D7F93388906}"/>
              </a:ext>
            </a:extLst>
          </p:cNvPr>
          <p:cNvSpPr txBox="1"/>
          <p:nvPr/>
        </p:nvSpPr>
        <p:spPr>
          <a:xfrm>
            <a:off x="6166106" y="5457270"/>
            <a:ext cx="4733542" cy="967573"/>
          </a:xfrm>
          <a:prstGeom prst="rect">
            <a:avLst/>
          </a:prstGeom>
          <a:noFill/>
        </p:spPr>
        <p:txBody>
          <a:bodyPr wrap="square">
            <a:spAutoFit/>
          </a:bodyPr>
          <a:lstStyle/>
          <a:p>
            <a:pPr>
              <a:lnSpc>
                <a:spcPct val="150000"/>
              </a:lnSpc>
            </a:pPr>
            <a:r>
              <a:rPr lang="en-GB" sz="1300" dirty="0">
                <a:latin typeface="Linkpen 17a Print" panose="03050602060000000000" pitchFamily="66" charset="77"/>
              </a:rPr>
              <a:t>Throughout the war, the regiment's soldiers bravely fought in North Africa, Italy, Greece, and Burma.</a:t>
            </a:r>
          </a:p>
        </p:txBody>
      </p:sp>
      <p:pic>
        <p:nvPicPr>
          <p:cNvPr id="2" name="Picture 1">
            <a:extLst>
              <a:ext uri="{FF2B5EF4-FFF2-40B4-BE49-F238E27FC236}">
                <a16:creationId xmlns:a16="http://schemas.microsoft.com/office/drawing/2014/main" id="{C1F20638-EF3A-B0DA-4FE0-7D3BA7D9A0C0}"/>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601433874"/>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1" fill="hold" nodeType="afterEffect" p14:presetBounceEnd="50000">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14:bounceEnd="50000">
                                          <p:cBhvr additive="base">
                                            <p:cTn id="15" dur="600" fill="hold"/>
                                            <p:tgtEl>
                                              <p:spTgt spid="16"/>
                                            </p:tgtEl>
                                            <p:attrNameLst>
                                              <p:attrName>ppt_x</p:attrName>
                                            </p:attrNameLst>
                                          </p:cBhvr>
                                          <p:tavLst>
                                            <p:tav tm="0">
                                              <p:val>
                                                <p:strVal val="#ppt_x"/>
                                              </p:val>
                                            </p:tav>
                                            <p:tav tm="100000">
                                              <p:val>
                                                <p:strVal val="#ppt_x"/>
                                              </p:val>
                                            </p:tav>
                                          </p:tavLst>
                                        </p:anim>
                                        <p:anim calcmode="lin" valueType="num" p14:bounceEnd="50000">
                                          <p:cBhvr additive="base">
                                            <p:cTn id="16" dur="6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100"/>
                                </p:stCondLst>
                                <p:childTnLst>
                                  <p:par>
                                    <p:cTn id="22" presetID="10" presetClass="entr" presetSubtype="0" fill="hold" nodeType="afterEffect">
                                      <p:stCondLst>
                                        <p:cond delay="3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9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34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9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4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49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fade">
                                          <p:cBhvr>
                                            <p:cTn id="11" dur="500"/>
                                            <p:tgtEl>
                                              <p:spTgt spid="4"/>
                                            </p:tgtEl>
                                          </p:cBhvr>
                                        </p:animEffect>
                                      </p:childTnLst>
                                    </p:cTn>
                                  </p:par>
                                </p:childTnLst>
                              </p:cTn>
                            </p:par>
                            <p:par>
                              <p:cTn id="12" fill="hold">
                                <p:stCondLst>
                                  <p:cond delay="1000"/>
                                </p:stCondLst>
                                <p:childTnLst>
                                  <p:par>
                                    <p:cTn id="13" presetID="2" presetClass="entr" presetSubtype="1"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 calcmode="lin" valueType="num">
                                          <p:cBhvr additive="base">
                                            <p:cTn id="15" dur="600" fill="hold"/>
                                            <p:tgtEl>
                                              <p:spTgt spid="16"/>
                                            </p:tgtEl>
                                            <p:attrNameLst>
                                              <p:attrName>ppt_x</p:attrName>
                                            </p:attrNameLst>
                                          </p:cBhvr>
                                          <p:tavLst>
                                            <p:tav tm="0">
                                              <p:val>
                                                <p:strVal val="#ppt_x"/>
                                              </p:val>
                                            </p:tav>
                                            <p:tav tm="100000">
                                              <p:val>
                                                <p:strVal val="#ppt_x"/>
                                              </p:val>
                                            </p:tav>
                                          </p:tavLst>
                                        </p:anim>
                                        <p:anim calcmode="lin" valueType="num">
                                          <p:cBhvr additive="base">
                                            <p:cTn id="16" dur="600" fill="hold"/>
                                            <p:tgtEl>
                                              <p:spTgt spid="16"/>
                                            </p:tgtEl>
                                            <p:attrNameLst>
                                              <p:attrName>ppt_y</p:attrName>
                                            </p:attrNameLst>
                                          </p:cBhvr>
                                          <p:tavLst>
                                            <p:tav tm="0">
                                              <p:val>
                                                <p:strVal val="0-#ppt_h/2"/>
                                              </p:val>
                                            </p:tav>
                                            <p:tav tm="100000">
                                              <p:val>
                                                <p:strVal val="#ppt_y"/>
                                              </p:val>
                                            </p:tav>
                                          </p:tavLst>
                                        </p:anim>
                                      </p:childTnLst>
                                    </p:cTn>
                                  </p:par>
                                </p:childTnLst>
                              </p:cTn>
                            </p:par>
                            <p:par>
                              <p:cTn id="17" fill="hold">
                                <p:stCondLst>
                                  <p:cond delay="1600"/>
                                </p:stCondLst>
                                <p:childTnLst>
                                  <p:par>
                                    <p:cTn id="18" presetID="10"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500"/>
                                            <p:tgtEl>
                                              <p:spTgt spid="6"/>
                                            </p:tgtEl>
                                          </p:cBhvr>
                                        </p:animEffect>
                                      </p:childTnLst>
                                    </p:cTn>
                                  </p:par>
                                </p:childTnLst>
                              </p:cTn>
                            </p:par>
                            <p:par>
                              <p:cTn id="21" fill="hold">
                                <p:stCondLst>
                                  <p:cond delay="2100"/>
                                </p:stCondLst>
                                <p:childTnLst>
                                  <p:par>
                                    <p:cTn id="22" presetID="10" presetClass="entr" presetSubtype="0" fill="hold" nodeType="afterEffect">
                                      <p:stCondLst>
                                        <p:cond delay="30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500"/>
                                            <p:tgtEl>
                                              <p:spTgt spid="14"/>
                                            </p:tgtEl>
                                          </p:cBhvr>
                                        </p:animEffect>
                                      </p:childTnLst>
                                    </p:cTn>
                                  </p:par>
                                </p:childTnLst>
                              </p:cTn>
                            </p:par>
                            <p:par>
                              <p:cTn id="25" fill="hold">
                                <p:stCondLst>
                                  <p:cond delay="2900"/>
                                </p:stCondLst>
                                <p:childTnLst>
                                  <p:par>
                                    <p:cTn id="26" presetID="10" presetClass="entr" presetSubtype="0"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par>
                              <p:cTn id="29" fill="hold">
                                <p:stCondLst>
                                  <p:cond delay="34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childTnLst>
                              </p:cTn>
                            </p:par>
                            <p:par>
                              <p:cTn id="33" fill="hold">
                                <p:stCondLst>
                                  <p:cond delay="3900"/>
                                </p:stCondLst>
                                <p:childTnLst>
                                  <p:par>
                                    <p:cTn id="34" presetID="10" presetClass="entr" presetSubtype="0"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par>
                              <p:cTn id="37" fill="hold">
                                <p:stCondLst>
                                  <p:cond delay="4400"/>
                                </p:stCondLst>
                                <p:childTnLst>
                                  <p:par>
                                    <p:cTn id="38" presetID="10" presetClass="entr" presetSubtype="0"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500"/>
                                            <p:tgtEl>
                                              <p:spTgt spid="9"/>
                                            </p:tgtEl>
                                          </p:cBhvr>
                                        </p:animEffect>
                                      </p:childTnLst>
                                    </p:cTn>
                                  </p:par>
                                </p:childTnLst>
                              </p:cTn>
                            </p:par>
                            <p:par>
                              <p:cTn id="41" fill="hold">
                                <p:stCondLst>
                                  <p:cond delay="4900"/>
                                </p:stCondLst>
                                <p:childTnLst>
                                  <p:par>
                                    <p:cTn id="42" presetID="10" presetClass="entr" presetSubtype="0"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80AA1750-DF29-9B15-EA3C-A15AB178EDD8}"/>
            </a:ext>
          </a:extLst>
        </p:cNvPr>
        <p:cNvGrpSpPr/>
        <p:nvPr/>
      </p:nvGrpSpPr>
      <p:grpSpPr>
        <a:xfrm>
          <a:off x="0" y="0"/>
          <a:ext cx="0" cy="0"/>
          <a:chOff x="0" y="0"/>
          <a:chExt cx="0" cy="0"/>
        </a:xfrm>
      </p:grpSpPr>
      <p:sp>
        <p:nvSpPr>
          <p:cNvPr id="27" name="Title 2">
            <a:extLst>
              <a:ext uri="{FF2B5EF4-FFF2-40B4-BE49-F238E27FC236}">
                <a16:creationId xmlns:a16="http://schemas.microsoft.com/office/drawing/2014/main" id="{E4DE7569-EC0F-D2E1-8421-F9BE6420FADA}"/>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contribution of Maidstone</a:t>
            </a:r>
          </a:p>
        </p:txBody>
      </p:sp>
      <p:sp>
        <p:nvSpPr>
          <p:cNvPr id="3" name="TextBox 2">
            <a:extLst>
              <a:ext uri="{FF2B5EF4-FFF2-40B4-BE49-F238E27FC236}">
                <a16:creationId xmlns:a16="http://schemas.microsoft.com/office/drawing/2014/main" id="{F04B219D-57AA-8CFB-902F-2BE428B92E66}"/>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2?</a:t>
            </a:r>
          </a:p>
        </p:txBody>
      </p:sp>
      <p:sp>
        <p:nvSpPr>
          <p:cNvPr id="4" name="TextBox 3">
            <a:extLst>
              <a:ext uri="{FF2B5EF4-FFF2-40B4-BE49-F238E27FC236}">
                <a16:creationId xmlns:a16="http://schemas.microsoft.com/office/drawing/2014/main" id="{F9A2A7E4-8039-F443-3D4E-10B3D403B4B6}"/>
              </a:ext>
            </a:extLst>
          </p:cNvPr>
          <p:cNvSpPr txBox="1"/>
          <p:nvPr/>
        </p:nvSpPr>
        <p:spPr>
          <a:xfrm>
            <a:off x="829911" y="669313"/>
            <a:ext cx="10489920" cy="409728"/>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When World War 2 ended in 1945, Maidstone had contributed greatly to the war effort.</a:t>
            </a:r>
          </a:p>
        </p:txBody>
      </p:sp>
      <p:grpSp>
        <p:nvGrpSpPr>
          <p:cNvPr id="24" name="Group 23" descr="Many people from the area fought in the war in locations around the world. Sadly, not all of them came home. &#10;">
            <a:extLst>
              <a:ext uri="{FF2B5EF4-FFF2-40B4-BE49-F238E27FC236}">
                <a16:creationId xmlns:a16="http://schemas.microsoft.com/office/drawing/2014/main" id="{31DE83FD-A43C-BABC-75D2-FEDF50878473}"/>
              </a:ext>
            </a:extLst>
          </p:cNvPr>
          <p:cNvGrpSpPr/>
          <p:nvPr/>
        </p:nvGrpSpPr>
        <p:grpSpPr>
          <a:xfrm>
            <a:off x="515350" y="1348670"/>
            <a:ext cx="5498354" cy="2123658"/>
            <a:chOff x="515350" y="1348670"/>
            <a:chExt cx="5498354" cy="2123658"/>
          </a:xfrm>
        </p:grpSpPr>
        <p:sp>
          <p:nvSpPr>
            <p:cNvPr id="18" name="Rectangle 17">
              <a:extLst>
                <a:ext uri="{FF2B5EF4-FFF2-40B4-BE49-F238E27FC236}">
                  <a16:creationId xmlns:a16="http://schemas.microsoft.com/office/drawing/2014/main" id="{F022D5B1-E468-B944-5B98-13455F24DC23}"/>
                </a:ext>
              </a:extLst>
            </p:cNvPr>
            <p:cNvSpPr/>
            <p:nvPr/>
          </p:nvSpPr>
          <p:spPr>
            <a:xfrm>
              <a:off x="515350" y="1348670"/>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E4756A7C-D696-841B-411F-8BF363E68AEC}"/>
                </a:ext>
              </a:extLst>
            </p:cNvPr>
            <p:cNvSpPr txBox="1"/>
            <p:nvPr/>
          </p:nvSpPr>
          <p:spPr>
            <a:xfrm>
              <a:off x="2401310" y="1734596"/>
              <a:ext cx="3604729" cy="1448473"/>
            </a:xfrm>
            <a:prstGeom prst="rect">
              <a:avLst/>
            </a:prstGeom>
            <a:noFill/>
          </p:spPr>
          <p:txBody>
            <a:bodyPr wrap="square">
              <a:spAutoFit/>
            </a:bodyPr>
            <a:lstStyle/>
            <a:p>
              <a:pPr>
                <a:lnSpc>
                  <a:spcPct val="150000"/>
                </a:lnSpc>
              </a:pPr>
              <a:r>
                <a:rPr lang="en-GB" sz="1450" dirty="0">
                  <a:latin typeface="Linkpen 17a Print" panose="03050602060000000000" pitchFamily="66" charset="77"/>
                </a:rPr>
                <a:t>Many people from the area fought in the war in locations around the world. Sadly, not all of them came home. </a:t>
              </a:r>
            </a:p>
          </p:txBody>
        </p:sp>
        <p:pic>
          <p:nvPicPr>
            <p:cNvPr id="10" name="Picture 9" descr="A silhouette of a person wearing a helmet&#10;&#10;Description automatically generated">
              <a:extLst>
                <a:ext uri="{FF2B5EF4-FFF2-40B4-BE49-F238E27FC236}">
                  <a16:creationId xmlns:a16="http://schemas.microsoft.com/office/drawing/2014/main" id="{675229AA-7CF0-1242-6346-6CAA2BA1C7CC}"/>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86541" y="1646186"/>
              <a:ext cx="1529056" cy="1529056"/>
            </a:xfrm>
            <a:prstGeom prst="rect">
              <a:avLst/>
            </a:prstGeom>
          </p:spPr>
        </p:pic>
      </p:grpSp>
      <p:grpSp>
        <p:nvGrpSpPr>
          <p:cNvPr id="25" name="Group 24" descr="Important products that were required for the war were made locally.&#10;">
            <a:extLst>
              <a:ext uri="{FF2B5EF4-FFF2-40B4-BE49-F238E27FC236}">
                <a16:creationId xmlns:a16="http://schemas.microsoft.com/office/drawing/2014/main" id="{C55F89BC-CCDD-9320-4373-946B593515CB}"/>
              </a:ext>
            </a:extLst>
          </p:cNvPr>
          <p:cNvGrpSpPr/>
          <p:nvPr/>
        </p:nvGrpSpPr>
        <p:grpSpPr>
          <a:xfrm>
            <a:off x="6178994" y="1350067"/>
            <a:ext cx="5498354" cy="2123658"/>
            <a:chOff x="6178994" y="1350067"/>
            <a:chExt cx="5498354" cy="2123658"/>
          </a:xfrm>
        </p:grpSpPr>
        <p:sp>
          <p:nvSpPr>
            <p:cNvPr id="20" name="Rectangle 19">
              <a:extLst>
                <a:ext uri="{FF2B5EF4-FFF2-40B4-BE49-F238E27FC236}">
                  <a16:creationId xmlns:a16="http://schemas.microsoft.com/office/drawing/2014/main" id="{532F67EA-EDB0-C070-6B63-C2D2C8A68755}"/>
                </a:ext>
              </a:extLst>
            </p:cNvPr>
            <p:cNvSpPr/>
            <p:nvPr/>
          </p:nvSpPr>
          <p:spPr>
            <a:xfrm>
              <a:off x="6178994" y="1350067"/>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048EC30C-2F26-8AAE-9CB3-519CDB4F5595}"/>
                </a:ext>
              </a:extLst>
            </p:cNvPr>
            <p:cNvSpPr txBox="1"/>
            <p:nvPr/>
          </p:nvSpPr>
          <p:spPr>
            <a:xfrm>
              <a:off x="8124702" y="1747481"/>
              <a:ext cx="3236528" cy="1068562"/>
            </a:xfrm>
            <a:prstGeom prst="rect">
              <a:avLst/>
            </a:prstGeom>
            <a:noFill/>
          </p:spPr>
          <p:txBody>
            <a:bodyPr wrap="square">
              <a:spAutoFit/>
            </a:bodyPr>
            <a:lstStyle/>
            <a:p>
              <a:pPr>
                <a:lnSpc>
                  <a:spcPct val="150000"/>
                </a:lnSpc>
              </a:pPr>
              <a:r>
                <a:rPr lang="en-GB" sz="1450" dirty="0">
                  <a:latin typeface="Linkpen 17a Print" panose="03050602060000000000" pitchFamily="66" charset="77"/>
                </a:rPr>
                <a:t>Important products that were required for the war were made locally.</a:t>
              </a:r>
            </a:p>
          </p:txBody>
        </p:sp>
        <p:pic>
          <p:nvPicPr>
            <p:cNvPr id="14" name="Picture 13" descr="A silhouette of a car&#10;&#10;Description automatically generated">
              <a:extLst>
                <a:ext uri="{FF2B5EF4-FFF2-40B4-BE49-F238E27FC236}">
                  <a16:creationId xmlns:a16="http://schemas.microsoft.com/office/drawing/2014/main" id="{280F4B94-29F6-2010-A3C9-D1D258F1F61F}"/>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30356" y="1654013"/>
              <a:ext cx="1529056" cy="1529056"/>
            </a:xfrm>
            <a:prstGeom prst="rect">
              <a:avLst/>
            </a:prstGeom>
          </p:spPr>
        </p:pic>
      </p:grpSp>
      <p:grpSp>
        <p:nvGrpSpPr>
          <p:cNvPr id="26" name="Group 25" descr="People bravely stayed in the area during the war despite the constant danger of air raids.&#10;">
            <a:extLst>
              <a:ext uri="{FF2B5EF4-FFF2-40B4-BE49-F238E27FC236}">
                <a16:creationId xmlns:a16="http://schemas.microsoft.com/office/drawing/2014/main" id="{7871B571-825A-5951-CC59-FF5C0D0A5FEC}"/>
              </a:ext>
            </a:extLst>
          </p:cNvPr>
          <p:cNvGrpSpPr/>
          <p:nvPr/>
        </p:nvGrpSpPr>
        <p:grpSpPr>
          <a:xfrm>
            <a:off x="515350" y="3624616"/>
            <a:ext cx="5498354" cy="2123658"/>
            <a:chOff x="515350" y="3624616"/>
            <a:chExt cx="5498354" cy="2123658"/>
          </a:xfrm>
        </p:grpSpPr>
        <p:sp>
          <p:nvSpPr>
            <p:cNvPr id="21" name="Rectangle 20">
              <a:extLst>
                <a:ext uri="{FF2B5EF4-FFF2-40B4-BE49-F238E27FC236}">
                  <a16:creationId xmlns:a16="http://schemas.microsoft.com/office/drawing/2014/main" id="{984006CB-4883-6B38-9BDD-160565121456}"/>
                </a:ext>
              </a:extLst>
            </p:cNvPr>
            <p:cNvSpPr/>
            <p:nvPr/>
          </p:nvSpPr>
          <p:spPr>
            <a:xfrm>
              <a:off x="515350" y="3624616"/>
              <a:ext cx="5498354" cy="2123658"/>
            </a:xfrm>
            <a:prstGeom prst="rect">
              <a:avLst/>
            </a:prstGeom>
            <a:solidFill>
              <a:schemeClr val="bg1"/>
            </a:solidFill>
            <a:ln w="19050">
              <a:solidFill>
                <a:schemeClr val="tx1"/>
              </a:solidFill>
            </a:ln>
            <a:effectLst>
              <a:glow rad="38927">
                <a:schemeClr val="tx1">
                  <a:alpha val="34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75C3C695-7244-8040-55DB-E4AD7776B697}"/>
                </a:ext>
              </a:extLst>
            </p:cNvPr>
            <p:cNvSpPr txBox="1"/>
            <p:nvPr/>
          </p:nvSpPr>
          <p:spPr>
            <a:xfrm>
              <a:off x="2423775" y="3962208"/>
              <a:ext cx="3122326" cy="1448473"/>
            </a:xfrm>
            <a:prstGeom prst="rect">
              <a:avLst/>
            </a:prstGeom>
            <a:noFill/>
          </p:spPr>
          <p:txBody>
            <a:bodyPr wrap="square">
              <a:spAutoFit/>
            </a:bodyPr>
            <a:lstStyle/>
            <a:p>
              <a:pPr>
                <a:lnSpc>
                  <a:spcPct val="150000"/>
                </a:lnSpc>
              </a:pPr>
              <a:r>
                <a:rPr lang="en-GB" sz="1450" dirty="0">
                  <a:latin typeface="Linkpen 17a Print" panose="03050602060000000000" pitchFamily="66" charset="77"/>
                </a:rPr>
                <a:t>People bravely stayed in the area during the war despite the constant danger of air raids.</a:t>
              </a:r>
            </a:p>
          </p:txBody>
        </p:sp>
        <p:pic>
          <p:nvPicPr>
            <p:cNvPr id="16" name="Picture 15" descr="A circular image of airplanes&#10;&#10;Description automatically generated with medium confidence">
              <a:extLst>
                <a:ext uri="{FF2B5EF4-FFF2-40B4-BE49-F238E27FC236}">
                  <a16:creationId xmlns:a16="http://schemas.microsoft.com/office/drawing/2014/main" id="{A5F4B229-5DA8-0CAE-0CA0-6716D8F69400}"/>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86541" y="3921917"/>
              <a:ext cx="1529056" cy="1529056"/>
            </a:xfrm>
            <a:prstGeom prst="rect">
              <a:avLst/>
            </a:prstGeom>
          </p:spPr>
        </p:pic>
      </p:grpSp>
      <p:sp>
        <p:nvSpPr>
          <p:cNvPr id="8" name="TextBox 7">
            <a:extLst>
              <a:ext uri="{FF2B5EF4-FFF2-40B4-BE49-F238E27FC236}">
                <a16:creationId xmlns:a16="http://schemas.microsoft.com/office/drawing/2014/main" id="{383D44C4-73F1-D089-BCA5-A5A99B1292A0}"/>
              </a:ext>
            </a:extLst>
          </p:cNvPr>
          <p:cNvSpPr txBox="1"/>
          <p:nvPr/>
        </p:nvSpPr>
        <p:spPr>
          <a:xfrm>
            <a:off x="6213749" y="3712942"/>
            <a:ext cx="3298017" cy="2487219"/>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Without the contribution of people from Maidstone and other communities nationwide, Britain would not have been able contribute to the war in the way that it did.</a:t>
            </a:r>
          </a:p>
        </p:txBody>
      </p:sp>
      <p:pic>
        <p:nvPicPr>
          <p:cNvPr id="22" name="Picture 21" descr="An illustration of a dark haired woman wearing a blue jumpsuit, she also wears a hairnet. ">
            <a:extLst>
              <a:ext uri="{FF2B5EF4-FFF2-40B4-BE49-F238E27FC236}">
                <a16:creationId xmlns:a16="http://schemas.microsoft.com/office/drawing/2014/main" id="{4F5A055F-C22E-B761-56A3-6638A08AB5D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04187" y="3183069"/>
            <a:ext cx="1564245" cy="4576426"/>
          </a:xfrm>
          <a:prstGeom prst="rect">
            <a:avLst/>
          </a:prstGeom>
        </p:spPr>
      </p:pic>
      <p:pic>
        <p:nvPicPr>
          <p:cNvPr id="23" name="Picture 22" descr="An illustration of a World War solider dressed in a green military uniform.">
            <a:extLst>
              <a:ext uri="{FF2B5EF4-FFF2-40B4-BE49-F238E27FC236}">
                <a16:creationId xmlns:a16="http://schemas.microsoft.com/office/drawing/2014/main" id="{B8DA0498-683A-C240-7162-D86CA1811AA3}"/>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381251" y="3107651"/>
            <a:ext cx="1378742" cy="4576427"/>
          </a:xfrm>
          <a:prstGeom prst="rect">
            <a:avLst/>
          </a:prstGeom>
        </p:spPr>
      </p:pic>
      <p:pic>
        <p:nvPicPr>
          <p:cNvPr id="2" name="Picture 1">
            <a:extLst>
              <a:ext uri="{FF2B5EF4-FFF2-40B4-BE49-F238E27FC236}">
                <a16:creationId xmlns:a16="http://schemas.microsoft.com/office/drawing/2014/main" id="{600EDE10-B974-EE1B-4990-D58D8FDE95B8}"/>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33958036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2" presetClass="entr" presetSubtype="2" fill="hold" nodeType="afterEffect" p14:presetBounceEnd="50000">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14:bounceEnd="50000">
                                          <p:cBhvr additive="base">
                                            <p:cTn id="23" dur="600" fill="hold"/>
                                            <p:tgtEl>
                                              <p:spTgt spid="22"/>
                                            </p:tgtEl>
                                            <p:attrNameLst>
                                              <p:attrName>ppt_x</p:attrName>
                                            </p:attrNameLst>
                                          </p:cBhvr>
                                          <p:tavLst>
                                            <p:tav tm="0">
                                              <p:val>
                                                <p:strVal val="1+#ppt_w/2"/>
                                              </p:val>
                                            </p:tav>
                                            <p:tav tm="100000">
                                              <p:val>
                                                <p:strVal val="#ppt_x"/>
                                              </p:val>
                                            </p:tav>
                                          </p:tavLst>
                                        </p:anim>
                                        <p:anim calcmode="lin" valueType="num" p14:bounceEnd="50000">
                                          <p:cBhvr additive="base">
                                            <p:cTn id="24" dur="6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14:presetBounceEnd="50000">
                                      <p:stCondLst>
                                        <p:cond delay="200"/>
                                      </p:stCondLst>
                                      <p:childTnLst>
                                        <p:set>
                                          <p:cBhvr>
                                            <p:cTn id="26" dur="1" fill="hold">
                                              <p:stCondLst>
                                                <p:cond delay="0"/>
                                              </p:stCondLst>
                                            </p:cTn>
                                            <p:tgtEl>
                                              <p:spTgt spid="23"/>
                                            </p:tgtEl>
                                            <p:attrNameLst>
                                              <p:attrName>style.visibility</p:attrName>
                                            </p:attrNameLst>
                                          </p:cBhvr>
                                          <p:to>
                                            <p:strVal val="visible"/>
                                          </p:to>
                                        </p:set>
                                        <p:anim calcmode="lin" valueType="num" p14:bounceEnd="50000">
                                          <p:cBhvr additive="base">
                                            <p:cTn id="27" dur="600" fill="hold"/>
                                            <p:tgtEl>
                                              <p:spTgt spid="23"/>
                                            </p:tgtEl>
                                            <p:attrNameLst>
                                              <p:attrName>ppt_x</p:attrName>
                                            </p:attrNameLst>
                                          </p:cBhvr>
                                          <p:tavLst>
                                            <p:tav tm="0">
                                              <p:val>
                                                <p:strVal val="1+#ppt_w/2"/>
                                              </p:val>
                                            </p:tav>
                                            <p:tav tm="100000">
                                              <p:val>
                                                <p:strVal val="#ppt_x"/>
                                              </p:val>
                                            </p:tav>
                                          </p:tavLst>
                                        </p:anim>
                                        <p:anim calcmode="lin" valueType="num" p14:bounceEnd="50000">
                                          <p:cBhvr additive="base">
                                            <p:cTn id="28" dur="6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fade">
                                          <p:cBhvr>
                                            <p:cTn id="11" dur="500"/>
                                            <p:tgtEl>
                                              <p:spTgt spid="24"/>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2000"/>
                                </p:stCondLst>
                                <p:childTnLst>
                                  <p:par>
                                    <p:cTn id="21" presetID="2" presetClass="entr" presetSubtype="2" fill="hold" nodeType="afterEffect">
                                      <p:stCondLst>
                                        <p:cond delay="0"/>
                                      </p:stCondLst>
                                      <p:childTnLst>
                                        <p:set>
                                          <p:cBhvr>
                                            <p:cTn id="22" dur="1" fill="hold">
                                              <p:stCondLst>
                                                <p:cond delay="0"/>
                                              </p:stCondLst>
                                            </p:cTn>
                                            <p:tgtEl>
                                              <p:spTgt spid="22"/>
                                            </p:tgtEl>
                                            <p:attrNameLst>
                                              <p:attrName>style.visibility</p:attrName>
                                            </p:attrNameLst>
                                          </p:cBhvr>
                                          <p:to>
                                            <p:strVal val="visible"/>
                                          </p:to>
                                        </p:set>
                                        <p:anim calcmode="lin" valueType="num">
                                          <p:cBhvr additive="base">
                                            <p:cTn id="23" dur="600" fill="hold"/>
                                            <p:tgtEl>
                                              <p:spTgt spid="22"/>
                                            </p:tgtEl>
                                            <p:attrNameLst>
                                              <p:attrName>ppt_x</p:attrName>
                                            </p:attrNameLst>
                                          </p:cBhvr>
                                          <p:tavLst>
                                            <p:tav tm="0">
                                              <p:val>
                                                <p:strVal val="1+#ppt_w/2"/>
                                              </p:val>
                                            </p:tav>
                                            <p:tav tm="100000">
                                              <p:val>
                                                <p:strVal val="#ppt_x"/>
                                              </p:val>
                                            </p:tav>
                                          </p:tavLst>
                                        </p:anim>
                                        <p:anim calcmode="lin" valueType="num">
                                          <p:cBhvr additive="base">
                                            <p:cTn id="24" dur="600" fill="hold"/>
                                            <p:tgtEl>
                                              <p:spTgt spid="22"/>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200"/>
                                      </p:stCondLst>
                                      <p:childTnLst>
                                        <p:set>
                                          <p:cBhvr>
                                            <p:cTn id="26" dur="1" fill="hold">
                                              <p:stCondLst>
                                                <p:cond delay="0"/>
                                              </p:stCondLst>
                                            </p:cTn>
                                            <p:tgtEl>
                                              <p:spTgt spid="23"/>
                                            </p:tgtEl>
                                            <p:attrNameLst>
                                              <p:attrName>style.visibility</p:attrName>
                                            </p:attrNameLst>
                                          </p:cBhvr>
                                          <p:to>
                                            <p:strVal val="visible"/>
                                          </p:to>
                                        </p:set>
                                        <p:anim calcmode="lin" valueType="num">
                                          <p:cBhvr additive="base">
                                            <p:cTn id="27" dur="600" fill="hold"/>
                                            <p:tgtEl>
                                              <p:spTgt spid="23"/>
                                            </p:tgtEl>
                                            <p:attrNameLst>
                                              <p:attrName>ppt_x</p:attrName>
                                            </p:attrNameLst>
                                          </p:cBhvr>
                                          <p:tavLst>
                                            <p:tav tm="0">
                                              <p:val>
                                                <p:strVal val="1+#ppt_w/2"/>
                                              </p:val>
                                            </p:tav>
                                            <p:tav tm="100000">
                                              <p:val>
                                                <p:strVal val="#ppt_x"/>
                                              </p:val>
                                            </p:tav>
                                          </p:tavLst>
                                        </p:anim>
                                        <p:anim calcmode="lin" valueType="num">
                                          <p:cBhvr additive="base">
                                            <p:cTn id="28" dur="600" fill="hold"/>
                                            <p:tgtEl>
                                              <p:spTgt spid="23"/>
                                            </p:tgtEl>
                                            <p:attrNameLst>
                                              <p:attrName>ppt_y</p:attrName>
                                            </p:attrNameLst>
                                          </p:cBhvr>
                                          <p:tavLst>
                                            <p:tav tm="0">
                                              <p:val>
                                                <p:strVal val="#ppt_y"/>
                                              </p:val>
                                            </p:tav>
                                            <p:tav tm="100000">
                                              <p:val>
                                                <p:strVal val="#ppt_y"/>
                                              </p:val>
                                            </p:tav>
                                          </p:tavLst>
                                        </p:anim>
                                      </p:childTnLst>
                                    </p:cTn>
                                  </p:par>
                                </p:childTnLst>
                              </p:cTn>
                            </p:par>
                            <p:par>
                              <p:cTn id="29" fill="hold">
                                <p:stCondLst>
                                  <p:cond delay="2800"/>
                                </p:stCondLst>
                                <p:childTnLst>
                                  <p:par>
                                    <p:cTn id="30" presetID="10" presetClass="entr" presetSubtype="0" fill="hold" grpId="0" nodeType="after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fade">
                                          <p:cBhvr>
                                            <p:cTn id="3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A4245485-58F5-80F6-F0EB-065527360A65}"/>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59C20158-240E-996C-B1E9-FB616E00D59B}"/>
              </a:ext>
            </a:extLst>
          </p:cNvPr>
          <p:cNvSpPr>
            <a:spLocks noGrp="1"/>
          </p:cNvSpPr>
          <p:nvPr>
            <p:ph type="ctrTitle"/>
          </p:nvPr>
        </p:nvSpPr>
        <p:spPr>
          <a:xfrm>
            <a:off x="1524000" y="-1088020"/>
            <a:ext cx="9144000" cy="1088020"/>
          </a:xfrm>
        </p:spPr>
        <p:txBody>
          <a:bodyPr vert="horz" lIns="91440" tIns="45720" rIns="91440" bIns="45720" rtlCol="0" anchor="b">
            <a:normAutofit/>
          </a:bodyPr>
          <a:lstStyle/>
          <a:p>
            <a:r>
              <a:rPr lang="en-US" dirty="0"/>
              <a:t>Outbreak of World War 1</a:t>
            </a:r>
          </a:p>
        </p:txBody>
      </p:sp>
      <p:sp>
        <p:nvSpPr>
          <p:cNvPr id="11" name="TextBox 10">
            <a:extLst>
              <a:ext uri="{FF2B5EF4-FFF2-40B4-BE49-F238E27FC236}">
                <a16:creationId xmlns:a16="http://schemas.microsoft.com/office/drawing/2014/main" id="{8DB038EE-74E4-FD98-1EA8-7BC2A6892F8F}"/>
              </a:ext>
            </a:extLst>
          </p:cNvPr>
          <p:cNvSpPr txBox="1"/>
          <p:nvPr/>
        </p:nvSpPr>
        <p:spPr>
          <a:xfrm>
            <a:off x="0" y="-99617"/>
            <a:ext cx="216904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1?</a:t>
            </a:r>
          </a:p>
        </p:txBody>
      </p:sp>
      <p:sp>
        <p:nvSpPr>
          <p:cNvPr id="2" name="TextBox 1">
            <a:extLst>
              <a:ext uri="{FF2B5EF4-FFF2-40B4-BE49-F238E27FC236}">
                <a16:creationId xmlns:a16="http://schemas.microsoft.com/office/drawing/2014/main" id="{524A8DD8-79F2-58F7-D779-78F33328D862}"/>
              </a:ext>
            </a:extLst>
          </p:cNvPr>
          <p:cNvSpPr txBox="1"/>
          <p:nvPr/>
        </p:nvSpPr>
        <p:spPr>
          <a:xfrm>
            <a:off x="661574" y="646395"/>
            <a:ext cx="7198618" cy="103489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World War 1, as it later came to be known, involved many countries from different parts of the world. The two sides were called the Allies and the Central Powers.</a:t>
            </a:r>
          </a:p>
        </p:txBody>
      </p:sp>
      <p:sp>
        <p:nvSpPr>
          <p:cNvPr id="3" name="TextBox 2">
            <a:extLst>
              <a:ext uri="{FF2B5EF4-FFF2-40B4-BE49-F238E27FC236}">
                <a16:creationId xmlns:a16="http://schemas.microsoft.com/office/drawing/2014/main" id="{7D5D6D1F-3E33-D745-D4C2-82F85743EE37}"/>
              </a:ext>
            </a:extLst>
          </p:cNvPr>
          <p:cNvSpPr txBox="1"/>
          <p:nvPr/>
        </p:nvSpPr>
        <p:spPr>
          <a:xfrm>
            <a:off x="661574" y="1679623"/>
            <a:ext cx="6895359"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The Allies included countries such as Britain, France, Russia, and later, the United States. </a:t>
            </a:r>
          </a:p>
        </p:txBody>
      </p:sp>
      <p:sp>
        <p:nvSpPr>
          <p:cNvPr id="4" name="TextBox 3">
            <a:extLst>
              <a:ext uri="{FF2B5EF4-FFF2-40B4-BE49-F238E27FC236}">
                <a16:creationId xmlns:a16="http://schemas.microsoft.com/office/drawing/2014/main" id="{78B24786-2B16-4F28-9613-033620E51621}"/>
              </a:ext>
            </a:extLst>
          </p:cNvPr>
          <p:cNvSpPr txBox="1"/>
          <p:nvPr/>
        </p:nvSpPr>
        <p:spPr>
          <a:xfrm>
            <a:off x="661574" y="2382754"/>
            <a:ext cx="7198618"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They fought against the Central Powers, which included Germany, Austria-Hungary, and the Ottoman Empire (present-day Turkey).</a:t>
            </a:r>
          </a:p>
        </p:txBody>
      </p:sp>
      <p:sp>
        <p:nvSpPr>
          <p:cNvPr id="5" name="TextBox 4">
            <a:extLst>
              <a:ext uri="{FF2B5EF4-FFF2-40B4-BE49-F238E27FC236}">
                <a16:creationId xmlns:a16="http://schemas.microsoft.com/office/drawing/2014/main" id="{2B0E8C46-CA96-7086-691B-253B52FDF614}"/>
              </a:ext>
            </a:extLst>
          </p:cNvPr>
          <p:cNvSpPr txBox="1"/>
          <p:nvPr/>
        </p:nvSpPr>
        <p:spPr>
          <a:xfrm>
            <a:off x="661574" y="3345901"/>
            <a:ext cx="7198618" cy="1034899"/>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It's important to remember that World War 1 was not just fought in Europe. Battles also took place in other parts of the world, such as Africa, the Middle East, and even at sea.</a:t>
            </a:r>
          </a:p>
        </p:txBody>
      </p:sp>
      <p:grpSp>
        <p:nvGrpSpPr>
          <p:cNvPr id="6" name="Group 5" descr="A photograph of a news paper reporting that 'Great Britain Declares War on Germany'.">
            <a:extLst>
              <a:ext uri="{FF2B5EF4-FFF2-40B4-BE49-F238E27FC236}">
                <a16:creationId xmlns:a16="http://schemas.microsoft.com/office/drawing/2014/main" id="{952ACF09-4E81-C762-7956-4AE9D15227E6}"/>
              </a:ext>
            </a:extLst>
          </p:cNvPr>
          <p:cNvGrpSpPr/>
          <p:nvPr/>
        </p:nvGrpSpPr>
        <p:grpSpPr>
          <a:xfrm>
            <a:off x="8232062" y="367071"/>
            <a:ext cx="3083089" cy="3575666"/>
            <a:chOff x="475763" y="332744"/>
            <a:chExt cx="3174021" cy="3681126"/>
          </a:xfrm>
        </p:grpSpPr>
        <p:pic>
          <p:nvPicPr>
            <p:cNvPr id="7" name="Picture 6">
              <a:extLst>
                <a:ext uri="{FF2B5EF4-FFF2-40B4-BE49-F238E27FC236}">
                  <a16:creationId xmlns:a16="http://schemas.microsoft.com/office/drawing/2014/main" id="{2850554F-9CE6-3475-860A-809C38129A9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84621" y="555984"/>
              <a:ext cx="3065163" cy="3457886"/>
            </a:xfrm>
            <a:prstGeom prst="rect">
              <a:avLst/>
            </a:prstGeom>
            <a:ln w="22225">
              <a:solidFill>
                <a:schemeClr val="tx1"/>
              </a:solidFill>
            </a:ln>
          </p:spPr>
        </p:pic>
        <p:sp>
          <p:nvSpPr>
            <p:cNvPr id="8" name="TextBox 7">
              <a:extLst>
                <a:ext uri="{FF2B5EF4-FFF2-40B4-BE49-F238E27FC236}">
                  <a16:creationId xmlns:a16="http://schemas.microsoft.com/office/drawing/2014/main" id="{3039B606-D8A7-8D73-01C7-F7D5E269B2B2}"/>
                </a:ext>
              </a:extLst>
            </p:cNvPr>
            <p:cNvSpPr txBox="1"/>
            <p:nvPr/>
          </p:nvSpPr>
          <p:spPr>
            <a:xfrm>
              <a:off x="475763" y="332744"/>
              <a:ext cx="3065163" cy="221798"/>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grpSp>
        <p:nvGrpSpPr>
          <p:cNvPr id="9" name="Group 8" descr="Daily Mail reports on the outbreak of World War 1.&#10;">
            <a:extLst>
              <a:ext uri="{FF2B5EF4-FFF2-40B4-BE49-F238E27FC236}">
                <a16:creationId xmlns:a16="http://schemas.microsoft.com/office/drawing/2014/main" id="{3539637D-45A8-8F41-1484-9320F12FA4EA}"/>
              </a:ext>
            </a:extLst>
          </p:cNvPr>
          <p:cNvGrpSpPr/>
          <p:nvPr/>
        </p:nvGrpSpPr>
        <p:grpSpPr>
          <a:xfrm>
            <a:off x="8399914" y="3991164"/>
            <a:ext cx="3037381" cy="711733"/>
            <a:chOff x="5036283" y="2417403"/>
            <a:chExt cx="3037381" cy="711733"/>
          </a:xfrm>
        </p:grpSpPr>
        <p:pic>
          <p:nvPicPr>
            <p:cNvPr id="10" name="Picture 9">
              <a:extLst>
                <a:ext uri="{FF2B5EF4-FFF2-40B4-BE49-F238E27FC236}">
                  <a16:creationId xmlns:a16="http://schemas.microsoft.com/office/drawing/2014/main" id="{1777D4A4-A70E-C356-8575-05FAFE69A52F}"/>
                </a:ext>
                <a:ext uri="{C183D7F6-B498-43B3-948B-1728B52AA6E4}">
                  <adec:decorative xmlns:adec="http://schemas.microsoft.com/office/drawing/2017/decorative" val="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rot="16200000">
              <a:off x="4985586" y="2483668"/>
              <a:ext cx="350267" cy="248874"/>
            </a:xfrm>
            <a:prstGeom prst="rect">
              <a:avLst/>
            </a:prstGeom>
          </p:spPr>
        </p:pic>
        <p:sp>
          <p:nvSpPr>
            <p:cNvPr id="12" name="TextBox 11">
              <a:extLst>
                <a:ext uri="{FF2B5EF4-FFF2-40B4-BE49-F238E27FC236}">
                  <a16:creationId xmlns:a16="http://schemas.microsoft.com/office/drawing/2014/main" id="{1DBE7396-0C63-FB0A-2CB4-7E1AF3B14DA0}"/>
                </a:ext>
              </a:extLst>
            </p:cNvPr>
            <p:cNvSpPr txBox="1"/>
            <p:nvPr/>
          </p:nvSpPr>
          <p:spPr>
            <a:xfrm>
              <a:off x="5276103" y="2417403"/>
              <a:ext cx="2797561"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Daily Mail reports on the outbreak of World War 1.</a:t>
              </a:r>
            </a:p>
          </p:txBody>
        </p:sp>
      </p:grpSp>
      <p:pic>
        <p:nvPicPr>
          <p:cNvPr id="22" name="Picture 21" descr="A timeline spanning from AD 1910 to AD 2020. On it is highlighted,&#10;'28th July 1914 World War 1 Begins'&#10;'4th August 1914 Britain declares war on Germany'&#10;'11th November 1918 World War Ends'&#10;'2024 You are here'&#10;">
            <a:extLst>
              <a:ext uri="{FF2B5EF4-FFF2-40B4-BE49-F238E27FC236}">
                <a16:creationId xmlns:a16="http://schemas.microsoft.com/office/drawing/2014/main" id="{701A3ACB-91C3-4374-CAAD-A4B48427EC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30201" y="4194151"/>
            <a:ext cx="11590866" cy="2464975"/>
          </a:xfrm>
          <a:prstGeom prst="rect">
            <a:avLst/>
          </a:prstGeom>
        </p:spPr>
      </p:pic>
      <p:pic>
        <p:nvPicPr>
          <p:cNvPr id="23" name="Picture 22">
            <a:extLst>
              <a:ext uri="{FF2B5EF4-FFF2-40B4-BE49-F238E27FC236}">
                <a16:creationId xmlns:a16="http://schemas.microsoft.com/office/drawing/2014/main" id="{D1A96109-6796-5A58-5A90-ABD0464C69FF}"/>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89319315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22"/>
                                        </p:tgtEl>
                                        <p:attrNameLst>
                                          <p:attrName>style.visibility</p:attrName>
                                        </p:attrNameLst>
                                      </p:cBhvr>
                                      <p:to>
                                        <p:strVal val="visible"/>
                                      </p:to>
                                    </p:set>
                                    <p:animEffect transition="in" filter="fade">
                                      <p:cBhvr>
                                        <p:cTn id="31"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7435B72-E2F5-C2BE-124D-50ED4310B4A5}"/>
            </a:ext>
          </a:extLst>
        </p:cNvPr>
        <p:cNvGrpSpPr/>
        <p:nvPr/>
      </p:nvGrpSpPr>
      <p:grpSpPr>
        <a:xfrm>
          <a:off x="0" y="0"/>
          <a:ext cx="0" cy="0"/>
          <a:chOff x="0" y="0"/>
          <a:chExt cx="0" cy="0"/>
        </a:xfrm>
      </p:grpSpPr>
      <p:sp>
        <p:nvSpPr>
          <p:cNvPr id="13" name="Title 2">
            <a:extLst>
              <a:ext uri="{FF2B5EF4-FFF2-40B4-BE49-F238E27FC236}">
                <a16:creationId xmlns:a16="http://schemas.microsoft.com/office/drawing/2014/main" id="{C4A5D72D-6553-60E4-DB7A-B5AECD855C89}"/>
              </a:ext>
            </a:extLst>
          </p:cNvPr>
          <p:cNvSpPr>
            <a:spLocks noGrp="1"/>
          </p:cNvSpPr>
          <p:nvPr>
            <p:ph type="ctrTitle"/>
          </p:nvPr>
        </p:nvSpPr>
        <p:spPr>
          <a:xfrm>
            <a:off x="1524000" y="-1088020"/>
            <a:ext cx="9144000" cy="1088020"/>
          </a:xfrm>
        </p:spPr>
        <p:txBody>
          <a:bodyPr vert="horz" lIns="91440" tIns="45720" rIns="91440" bIns="45720" rtlCol="0" anchor="b">
            <a:normAutofit/>
          </a:bodyPr>
          <a:lstStyle/>
          <a:p>
            <a:r>
              <a:rPr lang="en-US" dirty="0"/>
              <a:t>Get Involved</a:t>
            </a:r>
          </a:p>
        </p:txBody>
      </p:sp>
      <p:sp>
        <p:nvSpPr>
          <p:cNvPr id="11" name="TextBox 10">
            <a:extLst>
              <a:ext uri="{FF2B5EF4-FFF2-40B4-BE49-F238E27FC236}">
                <a16:creationId xmlns:a16="http://schemas.microsoft.com/office/drawing/2014/main" id="{A55552B3-F0EC-8F41-8979-B88307AA9627}"/>
              </a:ext>
            </a:extLst>
          </p:cNvPr>
          <p:cNvSpPr txBox="1"/>
          <p:nvPr/>
        </p:nvSpPr>
        <p:spPr>
          <a:xfrm>
            <a:off x="0" y="-99617"/>
            <a:ext cx="216904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was World War 1?</a:t>
            </a:r>
          </a:p>
        </p:txBody>
      </p:sp>
      <p:sp>
        <p:nvSpPr>
          <p:cNvPr id="2" name="Title 1">
            <a:extLst>
              <a:ext uri="{FF2B5EF4-FFF2-40B4-BE49-F238E27FC236}">
                <a16:creationId xmlns:a16="http://schemas.microsoft.com/office/drawing/2014/main" id="{E7D512B2-91BD-30C0-FC06-F2ED80A3C265}"/>
              </a:ext>
            </a:extLst>
          </p:cNvPr>
          <p:cNvSpPr txBox="1">
            <a:spLocks/>
          </p:cNvSpPr>
          <p:nvPr/>
        </p:nvSpPr>
        <p:spPr>
          <a:xfrm>
            <a:off x="877951" y="818092"/>
            <a:ext cx="4891236"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800" dirty="0">
                <a:ln w="12700">
                  <a:noFill/>
                </a:ln>
                <a:latin typeface="Superclarendon Rg" panose="02060605060000020003" pitchFamily="18" charset="77"/>
              </a:rPr>
              <a:t>Get Involved</a:t>
            </a:r>
          </a:p>
        </p:txBody>
      </p:sp>
      <p:sp>
        <p:nvSpPr>
          <p:cNvPr id="3" name="TextBox 2">
            <a:extLst>
              <a:ext uri="{FF2B5EF4-FFF2-40B4-BE49-F238E27FC236}">
                <a16:creationId xmlns:a16="http://schemas.microsoft.com/office/drawing/2014/main" id="{40B9BB8E-575B-24F8-243C-45D490F38773}"/>
              </a:ext>
            </a:extLst>
          </p:cNvPr>
          <p:cNvSpPr txBox="1"/>
          <p:nvPr/>
        </p:nvSpPr>
        <p:spPr>
          <a:xfrm>
            <a:off x="957366" y="1684189"/>
            <a:ext cx="459049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For the first time, everybody had to get involved in the war effort. </a:t>
            </a:r>
          </a:p>
        </p:txBody>
      </p:sp>
      <p:sp>
        <p:nvSpPr>
          <p:cNvPr id="4" name="TextBox 3">
            <a:extLst>
              <a:ext uri="{FF2B5EF4-FFF2-40B4-BE49-F238E27FC236}">
                <a16:creationId xmlns:a16="http://schemas.microsoft.com/office/drawing/2014/main" id="{73F2D8ED-1E75-72AE-FC99-8459BCDB5112}"/>
              </a:ext>
            </a:extLst>
          </p:cNvPr>
          <p:cNvSpPr txBox="1"/>
          <p:nvPr/>
        </p:nvSpPr>
        <p:spPr>
          <a:xfrm>
            <a:off x="957366" y="2760412"/>
            <a:ext cx="4590492" cy="749051"/>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At first, posters like this one, would have appeared on the streets and in the newspapers around Maidstone.</a:t>
            </a:r>
          </a:p>
        </p:txBody>
      </p:sp>
      <p:sp>
        <p:nvSpPr>
          <p:cNvPr id="5" name="TextBox 4">
            <a:extLst>
              <a:ext uri="{FF2B5EF4-FFF2-40B4-BE49-F238E27FC236}">
                <a16:creationId xmlns:a16="http://schemas.microsoft.com/office/drawing/2014/main" id="{0A65FBC9-F23C-41E5-F575-267FB2D6F09E}"/>
              </a:ext>
            </a:extLst>
          </p:cNvPr>
          <p:cNvSpPr txBox="1"/>
          <p:nvPr/>
        </p:nvSpPr>
        <p:spPr>
          <a:xfrm>
            <a:off x="957366" y="3953757"/>
            <a:ext cx="459049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Not long after, men over the age of 18 were required to sign up by law. </a:t>
            </a:r>
          </a:p>
        </p:txBody>
      </p:sp>
      <p:sp>
        <p:nvSpPr>
          <p:cNvPr id="6" name="TextBox 5">
            <a:extLst>
              <a:ext uri="{FF2B5EF4-FFF2-40B4-BE49-F238E27FC236}">
                <a16:creationId xmlns:a16="http://schemas.microsoft.com/office/drawing/2014/main" id="{E6920E25-1EF4-56AC-4EF0-B442C82A3856}"/>
              </a:ext>
            </a:extLst>
          </p:cNvPr>
          <p:cNvSpPr txBox="1"/>
          <p:nvPr/>
        </p:nvSpPr>
        <p:spPr>
          <a:xfrm>
            <a:off x="957366" y="5003882"/>
            <a:ext cx="4590492" cy="755976"/>
          </a:xfrm>
          <a:prstGeom prst="rect">
            <a:avLst/>
          </a:prstGeom>
          <a:noFill/>
        </p:spPr>
        <p:txBody>
          <a:bodyPr wrap="square">
            <a:spAutoFit/>
          </a:bodyPr>
          <a:lstStyle/>
          <a:p>
            <a:pPr>
              <a:lnSpc>
                <a:spcPct val="150000"/>
              </a:lnSpc>
            </a:pPr>
            <a:r>
              <a:rPr lang="en-GB" sz="1500" dirty="0">
                <a:latin typeface="Linkpen 17a Print" panose="03050602060000000000" pitchFamily="66" charset="77"/>
              </a:rPr>
              <a:t>This meant leaving their home, family and job behind to go and fight.</a:t>
            </a:r>
          </a:p>
        </p:txBody>
      </p:sp>
      <p:pic>
        <p:nvPicPr>
          <p:cNvPr id="7" name="Picture 6" descr="An illustration of a World War solider dressed in a green military uniform.">
            <a:extLst>
              <a:ext uri="{FF2B5EF4-FFF2-40B4-BE49-F238E27FC236}">
                <a16:creationId xmlns:a16="http://schemas.microsoft.com/office/drawing/2014/main" id="{13895FFC-9B4C-A252-F214-67AB403BC83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350823" y="1469984"/>
            <a:ext cx="2051999" cy="4967546"/>
          </a:xfrm>
          <a:prstGeom prst="rect">
            <a:avLst/>
          </a:prstGeom>
        </p:spPr>
      </p:pic>
      <p:grpSp>
        <p:nvGrpSpPr>
          <p:cNvPr id="8" name="Group 7" descr="The image shows a 1940's propaganda poster for Britain. It has an image of Lord Kitchener pointing at the viewer. The text reads: BRITONS. JOIN YOUR COUNTRY'S ARMY! GOD SAVE THE KING">
            <a:extLst>
              <a:ext uri="{FF2B5EF4-FFF2-40B4-BE49-F238E27FC236}">
                <a16:creationId xmlns:a16="http://schemas.microsoft.com/office/drawing/2014/main" id="{DDB2DDFF-D8F0-2562-06AF-BAD4F2D81718}"/>
              </a:ext>
            </a:extLst>
          </p:cNvPr>
          <p:cNvGrpSpPr/>
          <p:nvPr/>
        </p:nvGrpSpPr>
        <p:grpSpPr>
          <a:xfrm>
            <a:off x="6901478" y="463603"/>
            <a:ext cx="3883480" cy="5778689"/>
            <a:chOff x="7358403" y="459450"/>
            <a:chExt cx="3948693" cy="5875727"/>
          </a:xfrm>
        </p:grpSpPr>
        <p:pic>
          <p:nvPicPr>
            <p:cNvPr id="9" name="Picture 8" descr="A poster of a person with a mustache&#10;&#10;Description automatically generated">
              <a:extLst>
                <a:ext uri="{FF2B5EF4-FFF2-40B4-BE49-F238E27FC236}">
                  <a16:creationId xmlns:a16="http://schemas.microsoft.com/office/drawing/2014/main" id="{6C11FE3A-2028-371D-A8CD-C3AD8D2D6806}"/>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412721" y="522822"/>
              <a:ext cx="3894375" cy="5812355"/>
            </a:xfrm>
            <a:prstGeom prst="rect">
              <a:avLst/>
            </a:prstGeom>
            <a:ln w="22225">
              <a:solidFill>
                <a:schemeClr val="tx1"/>
              </a:solidFill>
            </a:ln>
          </p:spPr>
        </p:pic>
        <p:sp>
          <p:nvSpPr>
            <p:cNvPr id="10" name="TextBox 9">
              <a:extLst>
                <a:ext uri="{FF2B5EF4-FFF2-40B4-BE49-F238E27FC236}">
                  <a16:creationId xmlns:a16="http://schemas.microsoft.com/office/drawing/2014/main" id="{F46E1D29-7102-BE1D-E934-AED2D69B7CDC}"/>
                </a:ext>
              </a:extLst>
            </p:cNvPr>
            <p:cNvSpPr txBox="1"/>
            <p:nvPr/>
          </p:nvSpPr>
          <p:spPr>
            <a:xfrm>
              <a:off x="7358403" y="459450"/>
              <a:ext cx="2977350" cy="215444"/>
            </a:xfrm>
            <a:prstGeom prst="rect">
              <a:avLst/>
            </a:prstGeom>
            <a:noFill/>
          </p:spPr>
          <p:txBody>
            <a:bodyPr wrap="square">
              <a:spAutoFit/>
            </a:bodyPr>
            <a:lstStyle/>
            <a:p>
              <a:r>
                <a:rPr lang="en-GB" sz="800" b="0" i="0" dirty="0">
                  <a:solidFill>
                    <a:srgbClr val="FF5354"/>
                  </a:solidFill>
                  <a:effectLst/>
                  <a:latin typeface="Nunito" panose="02000503000000000000" pitchFamily="2" charset="77"/>
                </a:rPr>
                <a:t>© Public Domain from Wikimedia Commons</a:t>
              </a:r>
              <a:endParaRPr lang="en-GB" sz="800" dirty="0">
                <a:solidFill>
                  <a:srgbClr val="FF5354"/>
                </a:solidFill>
                <a:latin typeface="Nunito" panose="02000503000000000000" pitchFamily="2" charset="77"/>
              </a:endParaRPr>
            </a:p>
          </p:txBody>
        </p:sp>
      </p:grpSp>
      <p:pic>
        <p:nvPicPr>
          <p:cNvPr id="12" name="Picture 11">
            <a:extLst>
              <a:ext uri="{FF2B5EF4-FFF2-40B4-BE49-F238E27FC236}">
                <a16:creationId xmlns:a16="http://schemas.microsoft.com/office/drawing/2014/main" id="{44E1365F-2EB3-9CA2-D12A-D7EC18691A0B}"/>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3042256554"/>
      </p:ext>
    </p:extLst>
  </p:cSld>
  <p:clrMapOvr>
    <a:masterClrMapping/>
  </p:clrMapOvr>
  <p:transition spd="slow">
    <p:wipe/>
  </p:transition>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1" fill="hold" nodeType="afterEffect" p14:presetBounceEnd="5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50000">
                                          <p:cBhvr additive="base">
                                            <p:cTn id="19" dur="600" fill="hold"/>
                                            <p:tgtEl>
                                              <p:spTgt spid="7"/>
                                            </p:tgtEl>
                                            <p:attrNameLst>
                                              <p:attrName>ppt_x</p:attrName>
                                            </p:attrNameLst>
                                          </p:cBhvr>
                                          <p:tavLst>
                                            <p:tav tm="0">
                                              <p:val>
                                                <p:strVal val="#ppt_x"/>
                                              </p:val>
                                            </p:tav>
                                            <p:tav tm="100000">
                                              <p:val>
                                                <p:strVal val="#ppt_x"/>
                                              </p:val>
                                            </p:tav>
                                          </p:tavLst>
                                        </p:anim>
                                        <p:anim calcmode="lin" valueType="num" p14:bounceEnd="50000">
                                          <p:cBhvr additive="base">
                                            <p:cTn id="20" dur="6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par>
                              <p:cTn id="16" fill="hold">
                                <p:stCondLst>
                                  <p:cond delay="1500"/>
                                </p:stCondLst>
                                <p:childTnLst>
                                  <p:par>
                                    <p:cTn id="17" presetID="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600" fill="hold"/>
                                            <p:tgtEl>
                                              <p:spTgt spid="7"/>
                                            </p:tgtEl>
                                            <p:attrNameLst>
                                              <p:attrName>ppt_x</p:attrName>
                                            </p:attrNameLst>
                                          </p:cBhvr>
                                          <p:tavLst>
                                            <p:tav tm="0">
                                              <p:val>
                                                <p:strVal val="#ppt_x"/>
                                              </p:val>
                                            </p:tav>
                                            <p:tav tm="100000">
                                              <p:val>
                                                <p:strVal val="#ppt_x"/>
                                              </p:val>
                                            </p:tav>
                                          </p:tavLst>
                                        </p:anim>
                                        <p:anim calcmode="lin" valueType="num">
                                          <p:cBhvr additive="base">
                                            <p:cTn id="20" dur="6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2100"/>
                                </p:stCondLst>
                                <p:childTnLst>
                                  <p:par>
                                    <p:cTn id="22" presetID="10" presetClass="entr" presetSubtype="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fade">
                                          <p:cBhvr>
                                            <p:cTn id="24" dur="500"/>
                                            <p:tgtEl>
                                              <p:spTgt spid="4"/>
                                            </p:tgtEl>
                                          </p:cBhvr>
                                        </p:animEffect>
                                      </p:childTnLst>
                                    </p:cTn>
                                  </p:par>
                                </p:childTnLst>
                              </p:cTn>
                            </p:par>
                            <p:par>
                              <p:cTn id="25" fill="hold">
                                <p:stCondLst>
                                  <p:cond delay="26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childTnLst>
                              </p:cTn>
                            </p:par>
                            <p:par>
                              <p:cTn id="29" fill="hold">
                                <p:stCondLst>
                                  <p:cond delay="3100"/>
                                </p:stCondLst>
                                <p:childTnLst>
                                  <p:par>
                                    <p:cTn id="30" presetID="10" presetClass="entr" presetSubtype="0" fill="hold" grpId="0"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47C7C1B4-15A5-59E3-24E4-70C9746621C3}"/>
            </a:ext>
          </a:extLst>
        </p:cNvPr>
        <p:cNvGrpSpPr/>
        <p:nvPr/>
      </p:nvGrpSpPr>
      <p:grpSpPr>
        <a:xfrm>
          <a:off x="0" y="0"/>
          <a:ext cx="0" cy="0"/>
          <a:chOff x="0" y="0"/>
          <a:chExt cx="0" cy="0"/>
        </a:xfrm>
      </p:grpSpPr>
      <p:sp>
        <p:nvSpPr>
          <p:cNvPr id="14" name="Title 2">
            <a:extLst>
              <a:ext uri="{FF2B5EF4-FFF2-40B4-BE49-F238E27FC236}">
                <a16:creationId xmlns:a16="http://schemas.microsoft.com/office/drawing/2014/main" id="{1E223359-0D29-8064-D3AD-F67859D5C2B0}"/>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Queen’s Own Royal West Kent Regiment</a:t>
            </a:r>
          </a:p>
        </p:txBody>
      </p:sp>
      <p:sp>
        <p:nvSpPr>
          <p:cNvPr id="11" name="TextBox 10">
            <a:extLst>
              <a:ext uri="{FF2B5EF4-FFF2-40B4-BE49-F238E27FC236}">
                <a16:creationId xmlns:a16="http://schemas.microsoft.com/office/drawing/2014/main" id="{4F7526F2-2F95-F20B-B74A-3FDC1CF0CFDE}"/>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2" name="Title 1">
            <a:extLst>
              <a:ext uri="{FF2B5EF4-FFF2-40B4-BE49-F238E27FC236}">
                <a16:creationId xmlns:a16="http://schemas.microsoft.com/office/drawing/2014/main" id="{66BE52E5-C371-F9E9-2906-E97935140108}"/>
              </a:ext>
            </a:extLst>
          </p:cNvPr>
          <p:cNvSpPr txBox="1">
            <a:spLocks/>
          </p:cNvSpPr>
          <p:nvPr/>
        </p:nvSpPr>
        <p:spPr>
          <a:xfrm>
            <a:off x="671008" y="1055743"/>
            <a:ext cx="7654284"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800" dirty="0">
                <a:ln w="12700">
                  <a:noFill/>
                </a:ln>
                <a:latin typeface="Superclarendon Rg" panose="02060605060000020003" pitchFamily="18" charset="77"/>
              </a:rPr>
              <a:t>The Queen’s Own Royal West Kent Regiment</a:t>
            </a:r>
          </a:p>
        </p:txBody>
      </p:sp>
      <p:sp>
        <p:nvSpPr>
          <p:cNvPr id="4" name="TextBox 3">
            <a:extLst>
              <a:ext uri="{FF2B5EF4-FFF2-40B4-BE49-F238E27FC236}">
                <a16:creationId xmlns:a16="http://schemas.microsoft.com/office/drawing/2014/main" id="{D054F44A-8764-88D3-10F4-80890BCE1950}"/>
              </a:ext>
            </a:extLst>
          </p:cNvPr>
          <p:cNvSpPr txBox="1"/>
          <p:nvPr/>
        </p:nvSpPr>
        <p:spPr>
          <a:xfrm>
            <a:off x="671008" y="1914190"/>
            <a:ext cx="628955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The people of Maidstone played an important role during World War I through their connection to the Queen’s Own Royal West Kent Regiment. </a:t>
            </a:r>
          </a:p>
        </p:txBody>
      </p:sp>
      <p:sp>
        <p:nvSpPr>
          <p:cNvPr id="5" name="TextBox 4">
            <a:extLst>
              <a:ext uri="{FF2B5EF4-FFF2-40B4-BE49-F238E27FC236}">
                <a16:creationId xmlns:a16="http://schemas.microsoft.com/office/drawing/2014/main" id="{438DF085-6021-184B-5E58-17FDE6A309DC}"/>
              </a:ext>
            </a:extLst>
          </p:cNvPr>
          <p:cNvSpPr txBox="1"/>
          <p:nvPr/>
        </p:nvSpPr>
        <p:spPr>
          <a:xfrm>
            <a:off x="671008" y="3135847"/>
            <a:ext cx="628955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By the 1st of September 1914, just a month after the war began, around 300 men from Maidstone and the surrounding area had volunteered to join this regiment. </a:t>
            </a:r>
          </a:p>
        </p:txBody>
      </p:sp>
      <p:sp>
        <p:nvSpPr>
          <p:cNvPr id="6" name="TextBox 5">
            <a:extLst>
              <a:ext uri="{FF2B5EF4-FFF2-40B4-BE49-F238E27FC236}">
                <a16:creationId xmlns:a16="http://schemas.microsoft.com/office/drawing/2014/main" id="{3E21BDD9-64FD-AE90-C4C9-9700865688EC}"/>
              </a:ext>
            </a:extLst>
          </p:cNvPr>
          <p:cNvSpPr txBox="1"/>
          <p:nvPr/>
        </p:nvSpPr>
        <p:spPr>
          <a:xfrm>
            <a:off x="671008" y="4357504"/>
            <a:ext cx="6289550" cy="1034899"/>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Many of these men were local to Maidstone, and their journey took them to some of the most significant battles of the war. </a:t>
            </a:r>
          </a:p>
        </p:txBody>
      </p:sp>
      <p:grpSp>
        <p:nvGrpSpPr>
          <p:cNvPr id="13" name="Group 12" descr="Helmet plate of the Queen’s Own Royal West Kent Regiment 1902-1914 &#10;">
            <a:extLst>
              <a:ext uri="{FF2B5EF4-FFF2-40B4-BE49-F238E27FC236}">
                <a16:creationId xmlns:a16="http://schemas.microsoft.com/office/drawing/2014/main" id="{4C96DF5E-CFC8-47A9-C2B1-298F7450F983}"/>
              </a:ext>
            </a:extLst>
          </p:cNvPr>
          <p:cNvGrpSpPr/>
          <p:nvPr/>
        </p:nvGrpSpPr>
        <p:grpSpPr>
          <a:xfrm>
            <a:off x="1658472" y="5446390"/>
            <a:ext cx="5716149" cy="382092"/>
            <a:chOff x="1658472" y="5446390"/>
            <a:chExt cx="5716149" cy="382092"/>
          </a:xfrm>
        </p:grpSpPr>
        <p:sp>
          <p:nvSpPr>
            <p:cNvPr id="7" name="TextBox 6">
              <a:extLst>
                <a:ext uri="{FF2B5EF4-FFF2-40B4-BE49-F238E27FC236}">
                  <a16:creationId xmlns:a16="http://schemas.microsoft.com/office/drawing/2014/main" id="{6A48B8A0-75E3-F138-54CB-91BAFE308331}"/>
                </a:ext>
              </a:extLst>
            </p:cNvPr>
            <p:cNvSpPr txBox="1"/>
            <p:nvPr/>
          </p:nvSpPr>
          <p:spPr>
            <a:xfrm>
              <a:off x="1658472" y="5446390"/>
              <a:ext cx="5401398" cy="382092"/>
            </a:xfrm>
            <a:prstGeom prst="rect">
              <a:avLst/>
            </a:prstGeom>
            <a:noFill/>
          </p:spPr>
          <p:txBody>
            <a:bodyPr wrap="square">
              <a:spAutoFit/>
            </a:bodyPr>
            <a:lstStyle/>
            <a:p>
              <a:pPr algn="r">
                <a:lnSpc>
                  <a:spcPct val="150000"/>
                </a:lnSpc>
              </a:pPr>
              <a:r>
                <a:rPr lang="en-GB" sz="1400" dirty="0">
                  <a:latin typeface="Linkpen 17a Print" panose="03050602060000000000" pitchFamily="66" charset="77"/>
                </a:rPr>
                <a:t>Helmet plate of the Queen’s Own Royal West Kent Regiment 1902-1914 </a:t>
              </a:r>
            </a:p>
          </p:txBody>
        </p:sp>
        <p:pic>
          <p:nvPicPr>
            <p:cNvPr id="8" name="Picture 7">
              <a:extLst>
                <a:ext uri="{FF2B5EF4-FFF2-40B4-BE49-F238E27FC236}">
                  <a16:creationId xmlns:a16="http://schemas.microsoft.com/office/drawing/2014/main" id="{DC277F5D-CB5D-3BE8-5A56-20BD763D008E}"/>
                </a:ext>
                <a:ext uri="{C183D7F6-B498-43B3-948B-1728B52AA6E4}">
                  <adec:decorative xmlns:adec="http://schemas.microsoft.com/office/drawing/2017/decorative" val="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024354" y="5546294"/>
              <a:ext cx="350267" cy="248874"/>
            </a:xfrm>
            <a:prstGeom prst="rect">
              <a:avLst/>
            </a:prstGeom>
          </p:spPr>
        </p:pic>
      </p:grpSp>
      <p:grpSp>
        <p:nvGrpSpPr>
          <p:cNvPr id="10" name="Group 9" descr="A colour photograph of the Helmet plate of the Queen's Own Royal West Kent Regiment. It is gold, with a black enamel circle in the middle and a bronze rearing horse. ">
            <a:extLst>
              <a:ext uri="{FF2B5EF4-FFF2-40B4-BE49-F238E27FC236}">
                <a16:creationId xmlns:a16="http://schemas.microsoft.com/office/drawing/2014/main" id="{5E81378E-23DB-F2D5-A45F-283E1C3327A5}"/>
              </a:ext>
            </a:extLst>
          </p:cNvPr>
          <p:cNvGrpSpPr/>
          <p:nvPr/>
        </p:nvGrpSpPr>
        <p:grpSpPr>
          <a:xfrm>
            <a:off x="7434428" y="1074027"/>
            <a:ext cx="3933941" cy="4977944"/>
            <a:chOff x="7434428" y="1074027"/>
            <a:chExt cx="3933941" cy="4977944"/>
          </a:xfrm>
        </p:grpSpPr>
        <p:pic>
          <p:nvPicPr>
            <p:cNvPr id="3" name="Picture 2" descr="undefined">
              <a:extLst>
                <a:ext uri="{FF2B5EF4-FFF2-40B4-BE49-F238E27FC236}">
                  <a16:creationId xmlns:a16="http://schemas.microsoft.com/office/drawing/2014/main" id="{67AC695F-8182-F4E6-C952-F885CECF8662}"/>
                </a:ext>
              </a:extLst>
            </p:cNvPr>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7558369" y="1289471"/>
              <a:ext cx="3810000" cy="4762500"/>
            </a:xfrm>
            <a:prstGeom prst="rect">
              <a:avLst/>
            </a:prstGeom>
            <a:noFill/>
            <a:ln w="19050">
              <a:solidFill>
                <a:schemeClr val="tx1"/>
              </a:solidFill>
            </a:ln>
          </p:spPr>
        </p:pic>
        <p:sp>
          <p:nvSpPr>
            <p:cNvPr id="9" name="TextBox 8">
              <a:extLst>
                <a:ext uri="{FF2B5EF4-FFF2-40B4-BE49-F238E27FC236}">
                  <a16:creationId xmlns:a16="http://schemas.microsoft.com/office/drawing/2014/main" id="{9B510EA5-3929-3F77-1D89-C642A2792C1D}"/>
                </a:ext>
              </a:extLst>
            </p:cNvPr>
            <p:cNvSpPr txBox="1"/>
            <p:nvPr/>
          </p:nvSpPr>
          <p:spPr>
            <a:xfrm>
              <a:off x="7434428" y="1074027"/>
              <a:ext cx="2977350" cy="215444"/>
            </a:xfrm>
            <a:prstGeom prst="rect">
              <a:avLst/>
            </a:prstGeom>
            <a:noFill/>
          </p:spPr>
          <p:txBody>
            <a:bodyPr wrap="square">
              <a:spAutoFit/>
            </a:bodyPr>
            <a:lstStyle/>
            <a:p>
              <a:r>
                <a:rPr lang="en-GB" sz="800" b="0" i="0" dirty="0">
                  <a:solidFill>
                    <a:schemeClr val="bg1">
                      <a:lumMod val="75000"/>
                    </a:schemeClr>
                  </a:solidFill>
                  <a:effectLst/>
                  <a:latin typeface="Nunito" panose="02000503000000000000" pitchFamily="2" charset="77"/>
                </a:rPr>
                <a:t>© Public Domain from Wikimedia Commons</a:t>
              </a:r>
              <a:endParaRPr lang="en-GB" sz="800" dirty="0">
                <a:solidFill>
                  <a:schemeClr val="bg1">
                    <a:lumMod val="75000"/>
                  </a:schemeClr>
                </a:solidFill>
                <a:latin typeface="Nunito" panose="02000503000000000000" pitchFamily="2" charset="77"/>
              </a:endParaRPr>
            </a:p>
          </p:txBody>
        </p:sp>
      </p:grpSp>
      <p:pic>
        <p:nvPicPr>
          <p:cNvPr id="12" name="Picture 11">
            <a:extLst>
              <a:ext uri="{FF2B5EF4-FFF2-40B4-BE49-F238E27FC236}">
                <a16:creationId xmlns:a16="http://schemas.microsoft.com/office/drawing/2014/main" id="{4E5C5204-FA63-3D89-D4FB-C1774A77D8F3}"/>
              </a:ext>
              <a:ext uri="{C183D7F6-B498-43B3-948B-1728B52AA6E4}">
                <adec:decorative xmlns:adec="http://schemas.microsoft.com/office/drawing/2017/decorative" val="1"/>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292883655"/>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fade">
                                      <p:cBhvr>
                                        <p:cTn id="11" dur="500"/>
                                        <p:tgtEl>
                                          <p:spTgt spid="10"/>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500"/>
                                        <p:tgtEl>
                                          <p:spTgt spid="6"/>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34E11679-15C8-7584-64F2-95B82CC34818}"/>
            </a:ext>
          </a:extLst>
        </p:cNvPr>
        <p:cNvGrpSpPr/>
        <p:nvPr/>
      </p:nvGrpSpPr>
      <p:grpSpPr>
        <a:xfrm>
          <a:off x="0" y="0"/>
          <a:ext cx="0" cy="0"/>
          <a:chOff x="0" y="0"/>
          <a:chExt cx="0" cy="0"/>
        </a:xfrm>
      </p:grpSpPr>
      <p:sp>
        <p:nvSpPr>
          <p:cNvPr id="12" name="Title 2">
            <a:extLst>
              <a:ext uri="{FF2B5EF4-FFF2-40B4-BE49-F238E27FC236}">
                <a16:creationId xmlns:a16="http://schemas.microsoft.com/office/drawing/2014/main" id="{6A79A5B8-69C8-7640-83C5-E1F34A29960A}"/>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The Queen’s Own Royal West Kent Regiment Part 2</a:t>
            </a:r>
          </a:p>
        </p:txBody>
      </p:sp>
      <p:sp>
        <p:nvSpPr>
          <p:cNvPr id="2" name="TextBox 1">
            <a:extLst>
              <a:ext uri="{FF2B5EF4-FFF2-40B4-BE49-F238E27FC236}">
                <a16:creationId xmlns:a16="http://schemas.microsoft.com/office/drawing/2014/main" id="{8843C9F2-8DAB-3D10-932E-B45F1CDEC24A}"/>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pic>
        <p:nvPicPr>
          <p:cNvPr id="8" name="Picture 7" descr="A map of Europe.">
            <a:extLst>
              <a:ext uri="{FF2B5EF4-FFF2-40B4-BE49-F238E27FC236}">
                <a16:creationId xmlns:a16="http://schemas.microsoft.com/office/drawing/2014/main" id="{25000F40-57F3-1803-A82C-AC76B89954C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82680" y="773003"/>
            <a:ext cx="5794496" cy="5199325"/>
          </a:xfrm>
          <a:prstGeom prst="rect">
            <a:avLst/>
          </a:prstGeom>
        </p:spPr>
      </p:pic>
      <p:pic>
        <p:nvPicPr>
          <p:cNvPr id="10" name="Picture 9" descr="A map of Europe. Highlighted is France, Belgium, Turkey, Jerusalem, Gaza and Iraq. ">
            <a:extLst>
              <a:ext uri="{FF2B5EF4-FFF2-40B4-BE49-F238E27FC236}">
                <a16:creationId xmlns:a16="http://schemas.microsoft.com/office/drawing/2014/main" id="{B3E009DE-1F45-E147-5A0F-A9A9148E23A1}"/>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682680" y="773003"/>
            <a:ext cx="5794496" cy="5199324"/>
          </a:xfrm>
          <a:prstGeom prst="rect">
            <a:avLst/>
          </a:prstGeom>
        </p:spPr>
      </p:pic>
      <p:pic>
        <p:nvPicPr>
          <p:cNvPr id="13" name="Picture 12" descr="An illustration of a World War solider dressed in a green military uniform.">
            <a:extLst>
              <a:ext uri="{FF2B5EF4-FFF2-40B4-BE49-F238E27FC236}">
                <a16:creationId xmlns:a16="http://schemas.microsoft.com/office/drawing/2014/main" id="{ACE80E70-6E94-F2F8-969B-33FC8D33FEF6}"/>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08204" y="2530441"/>
            <a:ext cx="1170886" cy="3886496"/>
          </a:xfrm>
          <a:prstGeom prst="rect">
            <a:avLst/>
          </a:prstGeom>
        </p:spPr>
      </p:pic>
      <p:sp>
        <p:nvSpPr>
          <p:cNvPr id="3" name="TextBox 2">
            <a:extLst>
              <a:ext uri="{FF2B5EF4-FFF2-40B4-BE49-F238E27FC236}">
                <a16:creationId xmlns:a16="http://schemas.microsoft.com/office/drawing/2014/main" id="{A06D712E-B941-B1C3-68F1-73BA7067050D}"/>
              </a:ext>
            </a:extLst>
          </p:cNvPr>
          <p:cNvSpPr txBox="1"/>
          <p:nvPr/>
        </p:nvSpPr>
        <p:spPr>
          <a:xfrm>
            <a:off x="6685708" y="689607"/>
            <a:ext cx="4678390" cy="1351588"/>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Soldiers from the regiment fought bravely in places such as the Western Front in Belgium, the Battle of </a:t>
            </a:r>
            <a:r>
              <a:rPr lang="en-GB" sz="1400" dirty="0" err="1">
                <a:latin typeface="Linkpen 17a Print" panose="03050602060000000000" pitchFamily="66" charset="77"/>
              </a:rPr>
              <a:t>Fremicourt</a:t>
            </a:r>
            <a:r>
              <a:rPr lang="en-GB" sz="1400" dirty="0">
                <a:latin typeface="Linkpen 17a Print" panose="03050602060000000000" pitchFamily="66" charset="77"/>
              </a:rPr>
              <a:t> in France, the Gallipoli campaign in Turkey, the siege of Kut Al Amara in Iraq, the siege of Jerusalem and the Battles of Gaza. </a:t>
            </a:r>
          </a:p>
        </p:txBody>
      </p:sp>
      <p:grpSp>
        <p:nvGrpSpPr>
          <p:cNvPr id="6" name="Group 5" descr="A black and white photograph of troops from the Kent regiment in Belgium. They are wearing army helmets and uniform and stood with guns. ">
            <a:extLst>
              <a:ext uri="{FF2B5EF4-FFF2-40B4-BE49-F238E27FC236}">
                <a16:creationId xmlns:a16="http://schemas.microsoft.com/office/drawing/2014/main" id="{2BE57D20-9DA1-1A32-7650-00546253A2C5}"/>
              </a:ext>
            </a:extLst>
          </p:cNvPr>
          <p:cNvGrpSpPr/>
          <p:nvPr/>
        </p:nvGrpSpPr>
        <p:grpSpPr>
          <a:xfrm>
            <a:off x="7649603" y="2530441"/>
            <a:ext cx="3651116" cy="2925770"/>
            <a:chOff x="638176" y="1544548"/>
            <a:chExt cx="4596806" cy="3683583"/>
          </a:xfrm>
        </p:grpSpPr>
        <p:pic>
          <p:nvPicPr>
            <p:cNvPr id="4" name="Picture 3">
              <a:extLst>
                <a:ext uri="{FF2B5EF4-FFF2-40B4-BE49-F238E27FC236}">
                  <a16:creationId xmlns:a16="http://schemas.microsoft.com/office/drawing/2014/main" id="{D774B386-967C-CBD1-CA98-133BE08D6DCE}"/>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38176" y="1609415"/>
              <a:ext cx="4424153" cy="3618716"/>
            </a:xfrm>
            <a:prstGeom prst="rect">
              <a:avLst/>
            </a:prstGeom>
            <a:ln w="19050">
              <a:solidFill>
                <a:schemeClr val="tx1"/>
              </a:solidFill>
            </a:ln>
          </p:spPr>
        </p:pic>
        <p:sp>
          <p:nvSpPr>
            <p:cNvPr id="5" name="TextBox 4">
              <a:extLst>
                <a:ext uri="{FF2B5EF4-FFF2-40B4-BE49-F238E27FC236}">
                  <a16:creationId xmlns:a16="http://schemas.microsoft.com/office/drawing/2014/main" id="{508AC05B-0085-2D93-4B57-3898B69DD7E7}"/>
                </a:ext>
              </a:extLst>
            </p:cNvPr>
            <p:cNvSpPr txBox="1"/>
            <p:nvPr/>
          </p:nvSpPr>
          <p:spPr>
            <a:xfrm>
              <a:off x="3991690" y="1544548"/>
              <a:ext cx="1243292" cy="247085"/>
            </a:xfrm>
            <a:prstGeom prst="rect">
              <a:avLst/>
            </a:prstGeom>
            <a:noFill/>
          </p:spPr>
          <p:txBody>
            <a:bodyPr wrap="square">
              <a:spAutoFit/>
            </a:bodyPr>
            <a:lstStyle/>
            <a:p>
              <a:r>
                <a:rPr lang="en-GB" sz="800" dirty="0">
                  <a:solidFill>
                    <a:schemeClr val="bg1">
                      <a:lumMod val="75000"/>
                    </a:schemeClr>
                  </a:solidFill>
                  <a:latin typeface="Nunito" panose="02000503000000000000" pitchFamily="2" charset="77"/>
                </a:rPr>
                <a:t>© IWM Q 7876</a:t>
              </a:r>
            </a:p>
          </p:txBody>
        </p:sp>
      </p:grpSp>
      <p:grpSp>
        <p:nvGrpSpPr>
          <p:cNvPr id="11" name="Group 10" descr="Troops from the regiment in Belgium.&#10;">
            <a:extLst>
              <a:ext uri="{FF2B5EF4-FFF2-40B4-BE49-F238E27FC236}">
                <a16:creationId xmlns:a16="http://schemas.microsoft.com/office/drawing/2014/main" id="{60D85CC7-0358-6B9D-414B-2DC569569E5F}"/>
              </a:ext>
            </a:extLst>
          </p:cNvPr>
          <p:cNvGrpSpPr/>
          <p:nvPr/>
        </p:nvGrpSpPr>
        <p:grpSpPr>
          <a:xfrm>
            <a:off x="7973846" y="5653418"/>
            <a:ext cx="2819726" cy="711733"/>
            <a:chOff x="7964702" y="5781132"/>
            <a:chExt cx="2819726" cy="711733"/>
          </a:xfrm>
        </p:grpSpPr>
        <p:sp>
          <p:nvSpPr>
            <p:cNvPr id="7" name="TextBox 6">
              <a:extLst>
                <a:ext uri="{FF2B5EF4-FFF2-40B4-BE49-F238E27FC236}">
                  <a16:creationId xmlns:a16="http://schemas.microsoft.com/office/drawing/2014/main" id="{9CBED9DC-4F55-EE1C-2FBD-E721F77C691E}"/>
                </a:ext>
              </a:extLst>
            </p:cNvPr>
            <p:cNvSpPr txBox="1"/>
            <p:nvPr/>
          </p:nvSpPr>
          <p:spPr>
            <a:xfrm>
              <a:off x="8147607" y="5781132"/>
              <a:ext cx="2636821" cy="711733"/>
            </a:xfrm>
            <a:prstGeom prst="rect">
              <a:avLst/>
            </a:prstGeom>
            <a:noFill/>
          </p:spPr>
          <p:txBody>
            <a:bodyPr wrap="square">
              <a:spAutoFit/>
            </a:bodyPr>
            <a:lstStyle/>
            <a:p>
              <a:pPr>
                <a:lnSpc>
                  <a:spcPct val="150000"/>
                </a:lnSpc>
              </a:pPr>
              <a:r>
                <a:rPr lang="en-GB" sz="1400" dirty="0">
                  <a:latin typeface="Linkpen 17a Print" panose="03050602060000000000" pitchFamily="66" charset="77"/>
                </a:rPr>
                <a:t>Troops from the regiment in Belgium.</a:t>
              </a:r>
            </a:p>
          </p:txBody>
        </p:sp>
        <p:pic>
          <p:nvPicPr>
            <p:cNvPr id="9" name="Picture 8">
              <a:extLst>
                <a:ext uri="{FF2B5EF4-FFF2-40B4-BE49-F238E27FC236}">
                  <a16:creationId xmlns:a16="http://schemas.microsoft.com/office/drawing/2014/main" id="{5D92CC80-8132-FEF3-5414-321E1C218BE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rot="16200000">
              <a:off x="7914005" y="5837427"/>
              <a:ext cx="350267" cy="248874"/>
            </a:xfrm>
            <a:prstGeom prst="rect">
              <a:avLst/>
            </a:prstGeom>
          </p:spPr>
        </p:pic>
      </p:grpSp>
      <p:pic>
        <p:nvPicPr>
          <p:cNvPr id="14" name="Picture 13">
            <a:extLst>
              <a:ext uri="{FF2B5EF4-FFF2-40B4-BE49-F238E27FC236}">
                <a16:creationId xmlns:a16="http://schemas.microsoft.com/office/drawing/2014/main" id="{B5EC9125-4852-05A9-1AFE-D9558CAB22AC}"/>
              </a:ext>
              <a:ext uri="{C183D7F6-B498-43B3-948B-1728B52AA6E4}">
                <adec:decorative xmlns:adec="http://schemas.microsoft.com/office/drawing/2017/decorative" val="1"/>
              </a:ext>
            </a:extLst>
          </p:cNvPr>
          <p:cNvPicPr>
            <a:picLocks noChangeAspect="1"/>
          </p:cNvPicPr>
          <p:nvPr/>
        </p:nvPicPr>
        <p:blipFill>
          <a:blip r:embed="rId8"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561888641"/>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1" fill="hold" nodeType="afterEffect" p14:presetBounceEnd="50000">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14:bounceEnd="50000">
                                          <p:cBhvr additive="base">
                                            <p:cTn id="11" dur="600" fill="hold"/>
                                            <p:tgtEl>
                                              <p:spTgt spid="13"/>
                                            </p:tgtEl>
                                            <p:attrNameLst>
                                              <p:attrName>ppt_x</p:attrName>
                                            </p:attrNameLst>
                                          </p:cBhvr>
                                          <p:tavLst>
                                            <p:tav tm="0">
                                              <p:val>
                                                <p:strVal val="#ppt_x"/>
                                              </p:val>
                                            </p:tav>
                                            <p:tav tm="100000">
                                              <p:val>
                                                <p:strVal val="#ppt_x"/>
                                              </p:val>
                                            </p:tav>
                                          </p:tavLst>
                                        </p:anim>
                                        <p:anim calcmode="lin" valueType="num" p14:bounceEnd="50000">
                                          <p:cBhvr additive="base">
                                            <p:cTn id="12" dur="6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100"/>
                                </p:stCondLst>
                                <p:childTnLst>
                                  <p:par>
                                    <p:cTn id="22" presetID="10" presetClass="entr" presetSubtype="0" fill="hold" nodeType="afterEffect">
                                      <p:stCondLst>
                                        <p:cond delay="3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9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2" presetClass="entr" presetSubtype="1"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 calcmode="lin" valueType="num">
                                          <p:cBhvr additive="base">
                                            <p:cTn id="11" dur="600" fill="hold"/>
                                            <p:tgtEl>
                                              <p:spTgt spid="13"/>
                                            </p:tgtEl>
                                            <p:attrNameLst>
                                              <p:attrName>ppt_x</p:attrName>
                                            </p:attrNameLst>
                                          </p:cBhvr>
                                          <p:tavLst>
                                            <p:tav tm="0">
                                              <p:val>
                                                <p:strVal val="#ppt_x"/>
                                              </p:val>
                                            </p:tav>
                                            <p:tav tm="100000">
                                              <p:val>
                                                <p:strVal val="#ppt_x"/>
                                              </p:val>
                                            </p:tav>
                                          </p:tavLst>
                                        </p:anim>
                                        <p:anim calcmode="lin" valueType="num">
                                          <p:cBhvr additive="base">
                                            <p:cTn id="12" dur="600" fill="hold"/>
                                            <p:tgtEl>
                                              <p:spTgt spid="13"/>
                                            </p:tgtEl>
                                            <p:attrNameLst>
                                              <p:attrName>ppt_y</p:attrName>
                                            </p:attrNameLst>
                                          </p:cBhvr>
                                          <p:tavLst>
                                            <p:tav tm="0">
                                              <p:val>
                                                <p:strVal val="0-#ppt_h/2"/>
                                              </p:val>
                                            </p:tav>
                                            <p:tav tm="100000">
                                              <p:val>
                                                <p:strVal val="#ppt_y"/>
                                              </p:val>
                                            </p:tav>
                                          </p:tavLst>
                                        </p:anim>
                                      </p:childTnLst>
                                    </p:cTn>
                                  </p:par>
                                </p:childTnLst>
                              </p:cTn>
                            </p:par>
                            <p:par>
                              <p:cTn id="13" fill="hold">
                                <p:stCondLst>
                                  <p:cond delay="1100"/>
                                </p:stCondLst>
                                <p:childTnLst>
                                  <p:par>
                                    <p:cTn id="14" presetID="10" presetClass="entr" presetSubtype="0"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childTnLst>
                              </p:cTn>
                            </p:par>
                            <p:par>
                              <p:cTn id="17" fill="hold">
                                <p:stCondLst>
                                  <p:cond delay="1600"/>
                                </p:stCondLst>
                                <p:childTnLst>
                                  <p:par>
                                    <p:cTn id="18" presetID="10" presetClass="entr" presetSubtype="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fade">
                                          <p:cBhvr>
                                            <p:cTn id="20" dur="500"/>
                                            <p:tgtEl>
                                              <p:spTgt spid="10"/>
                                            </p:tgtEl>
                                          </p:cBhvr>
                                        </p:animEffect>
                                      </p:childTnLst>
                                    </p:cTn>
                                  </p:par>
                                </p:childTnLst>
                              </p:cTn>
                            </p:par>
                            <p:par>
                              <p:cTn id="21" fill="hold">
                                <p:stCondLst>
                                  <p:cond delay="2100"/>
                                </p:stCondLst>
                                <p:childTnLst>
                                  <p:par>
                                    <p:cTn id="22" presetID="10" presetClass="entr" presetSubtype="0" fill="hold" nodeType="afterEffect">
                                      <p:stCondLst>
                                        <p:cond delay="300"/>
                                      </p:stCondLst>
                                      <p:childTnLst>
                                        <p:set>
                                          <p:cBhvr>
                                            <p:cTn id="23" dur="1" fill="hold">
                                              <p:stCondLst>
                                                <p:cond delay="0"/>
                                              </p:stCondLst>
                                            </p:cTn>
                                            <p:tgtEl>
                                              <p:spTgt spid="6"/>
                                            </p:tgtEl>
                                            <p:attrNameLst>
                                              <p:attrName>style.visibility</p:attrName>
                                            </p:attrNameLst>
                                          </p:cBhvr>
                                          <p:to>
                                            <p:strVal val="visible"/>
                                          </p:to>
                                        </p:set>
                                        <p:animEffect transition="in" filter="fade">
                                          <p:cBhvr>
                                            <p:cTn id="24" dur="500"/>
                                            <p:tgtEl>
                                              <p:spTgt spid="6"/>
                                            </p:tgtEl>
                                          </p:cBhvr>
                                        </p:animEffect>
                                      </p:childTnLst>
                                    </p:cTn>
                                  </p:par>
                                </p:childTnLst>
                              </p:cTn>
                            </p:par>
                            <p:par>
                              <p:cTn id="25" fill="hold">
                                <p:stCondLst>
                                  <p:cond delay="2900"/>
                                </p:stCondLst>
                                <p:childTnLst>
                                  <p:par>
                                    <p:cTn id="26" presetID="10" presetClass="entr" presetSubtype="0" fill="hold"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fade">
                                          <p:cBhvr>
                                            <p:cTn id="2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581EB2C3-B1CB-6504-71C3-A76E94FA568C}"/>
            </a:ext>
          </a:extLst>
        </p:cNvPr>
        <p:cNvGrpSpPr/>
        <p:nvPr/>
      </p:nvGrpSpPr>
      <p:grpSpPr>
        <a:xfrm>
          <a:off x="0" y="0"/>
          <a:ext cx="0" cy="0"/>
          <a:chOff x="0" y="0"/>
          <a:chExt cx="0" cy="0"/>
        </a:xfrm>
      </p:grpSpPr>
      <p:sp>
        <p:nvSpPr>
          <p:cNvPr id="10" name="Title 2">
            <a:extLst>
              <a:ext uri="{FF2B5EF4-FFF2-40B4-BE49-F238E27FC236}">
                <a16:creationId xmlns:a16="http://schemas.microsoft.com/office/drawing/2014/main" id="{FA0D8408-A262-E200-D583-980F64F6C0F7}"/>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Lieutenant Cecil H. Sewell</a:t>
            </a:r>
          </a:p>
        </p:txBody>
      </p:sp>
      <p:sp>
        <p:nvSpPr>
          <p:cNvPr id="13" name="TextBox 12">
            <a:extLst>
              <a:ext uri="{FF2B5EF4-FFF2-40B4-BE49-F238E27FC236}">
                <a16:creationId xmlns:a16="http://schemas.microsoft.com/office/drawing/2014/main" id="{E7676BE8-EF21-0F72-4C32-9866D040544C}"/>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8" name="Title 1">
            <a:extLst>
              <a:ext uri="{FF2B5EF4-FFF2-40B4-BE49-F238E27FC236}">
                <a16:creationId xmlns:a16="http://schemas.microsoft.com/office/drawing/2014/main" id="{2C33CEDA-C525-1563-628E-4DF39CD97B12}"/>
              </a:ext>
            </a:extLst>
          </p:cNvPr>
          <p:cNvSpPr txBox="1">
            <a:spLocks/>
          </p:cNvSpPr>
          <p:nvPr/>
        </p:nvSpPr>
        <p:spPr>
          <a:xfrm>
            <a:off x="529605" y="392228"/>
            <a:ext cx="86709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Lieutenant Cecil H. Sewell</a:t>
            </a:r>
          </a:p>
        </p:txBody>
      </p:sp>
      <p:grpSp>
        <p:nvGrpSpPr>
          <p:cNvPr id="7" name="Group 6" descr="A black and white photographed portrait of Lieutenant Cecil H. Sewell. A young man wearing a military uniform. ">
            <a:extLst>
              <a:ext uri="{FF2B5EF4-FFF2-40B4-BE49-F238E27FC236}">
                <a16:creationId xmlns:a16="http://schemas.microsoft.com/office/drawing/2014/main" id="{67AD11A2-837A-4E10-8BE7-0EBD17481302}"/>
              </a:ext>
            </a:extLst>
          </p:cNvPr>
          <p:cNvGrpSpPr/>
          <p:nvPr/>
        </p:nvGrpSpPr>
        <p:grpSpPr>
          <a:xfrm>
            <a:off x="578179" y="1338262"/>
            <a:ext cx="3626175" cy="4653716"/>
            <a:chOff x="578179" y="1338263"/>
            <a:chExt cx="3626175" cy="4653716"/>
          </a:xfrm>
        </p:grpSpPr>
        <p:pic>
          <p:nvPicPr>
            <p:cNvPr id="5" name="Picture 4" descr="A person in a military uniform&#10;&#10;Description automatically generated">
              <a:extLst>
                <a:ext uri="{FF2B5EF4-FFF2-40B4-BE49-F238E27FC236}">
                  <a16:creationId xmlns:a16="http://schemas.microsoft.com/office/drawing/2014/main" id="{31C623F1-F69B-7783-627D-B8BB7471B8D4}"/>
                </a:ext>
              </a:extLst>
            </p:cNvPr>
            <p:cNvPicPr>
              <a:picLocks noChangeAspect="1"/>
            </p:cNvPicPr>
            <p:nvPr/>
          </p:nvPicPr>
          <p:blipFill>
            <a:blip r:embed="rId3"/>
            <a:stretch>
              <a:fillRect/>
            </a:stretch>
          </p:blipFill>
          <p:spPr>
            <a:xfrm>
              <a:off x="634741" y="1338263"/>
              <a:ext cx="3569613" cy="4653716"/>
            </a:xfrm>
            <a:prstGeom prst="rect">
              <a:avLst/>
            </a:prstGeom>
            <a:ln w="19050">
              <a:solidFill>
                <a:schemeClr val="tx1"/>
              </a:solidFill>
            </a:ln>
          </p:spPr>
        </p:pic>
        <p:sp>
          <p:nvSpPr>
            <p:cNvPr id="6" name="TextBox 5">
              <a:extLst>
                <a:ext uri="{FF2B5EF4-FFF2-40B4-BE49-F238E27FC236}">
                  <a16:creationId xmlns:a16="http://schemas.microsoft.com/office/drawing/2014/main" id="{1DCFA3AB-A547-4572-916E-001DC84A39D4}"/>
                </a:ext>
              </a:extLst>
            </p:cNvPr>
            <p:cNvSpPr txBox="1"/>
            <p:nvPr/>
          </p:nvSpPr>
          <p:spPr>
            <a:xfrm>
              <a:off x="578179" y="5776535"/>
              <a:ext cx="2290710" cy="215444"/>
            </a:xfrm>
            <a:prstGeom prst="rect">
              <a:avLst/>
            </a:prstGeom>
            <a:noFill/>
          </p:spPr>
          <p:txBody>
            <a:bodyPr wrap="square">
              <a:spAutoFit/>
            </a:bodyPr>
            <a:lstStyle/>
            <a:p>
              <a:r>
                <a:rPr lang="en-GB" sz="800" dirty="0">
                  <a:solidFill>
                    <a:schemeClr val="bg1">
                      <a:lumMod val="65000"/>
                    </a:schemeClr>
                  </a:solidFill>
                  <a:latin typeface="Nunito" panose="02000503000000000000" pitchFamily="2" charset="77"/>
                </a:rPr>
                <a:t>© Public Domain from Wikimedia Commons</a:t>
              </a:r>
            </a:p>
          </p:txBody>
        </p:sp>
      </p:grpSp>
      <p:pic>
        <p:nvPicPr>
          <p:cNvPr id="12" name="Picture 11" descr="An illustration of a World War solider dressed in a green military uniform.">
            <a:extLst>
              <a:ext uri="{FF2B5EF4-FFF2-40B4-BE49-F238E27FC236}">
                <a16:creationId xmlns:a16="http://schemas.microsoft.com/office/drawing/2014/main" id="{34567400-D869-167D-E789-F90D1D2031AD}"/>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882351" y="1923128"/>
            <a:ext cx="1333868" cy="4454165"/>
          </a:xfrm>
          <a:prstGeom prst="rect">
            <a:avLst/>
          </a:prstGeom>
        </p:spPr>
      </p:pic>
      <p:sp>
        <p:nvSpPr>
          <p:cNvPr id="3" name="TextBox 2">
            <a:extLst>
              <a:ext uri="{FF2B5EF4-FFF2-40B4-BE49-F238E27FC236}">
                <a16:creationId xmlns:a16="http://schemas.microsoft.com/office/drawing/2014/main" id="{5C145901-C14D-34CA-6DF6-94AED36329DA}"/>
              </a:ext>
            </a:extLst>
          </p:cNvPr>
          <p:cNvSpPr txBox="1"/>
          <p:nvPr/>
        </p:nvSpPr>
        <p:spPr>
          <a:xfrm>
            <a:off x="5264280" y="2326775"/>
            <a:ext cx="3332965" cy="1102225"/>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A notable hero from the regiment was Lieutenant Cecil H. Sewell. </a:t>
            </a:r>
          </a:p>
        </p:txBody>
      </p:sp>
      <p:sp>
        <p:nvSpPr>
          <p:cNvPr id="4" name="TextBox 3">
            <a:extLst>
              <a:ext uri="{FF2B5EF4-FFF2-40B4-BE49-F238E27FC236}">
                <a16:creationId xmlns:a16="http://schemas.microsoft.com/office/drawing/2014/main" id="{1B90CB54-67FB-E36A-CC95-137E740B0145}"/>
              </a:ext>
            </a:extLst>
          </p:cNvPr>
          <p:cNvSpPr txBox="1"/>
          <p:nvPr/>
        </p:nvSpPr>
        <p:spPr>
          <a:xfrm>
            <a:off x="5390650" y="3665120"/>
            <a:ext cx="3689553" cy="1448473"/>
          </a:xfrm>
          <a:prstGeom prst="rect">
            <a:avLst/>
          </a:prstGeom>
          <a:noFill/>
        </p:spPr>
        <p:txBody>
          <a:bodyPr wrap="square">
            <a:spAutoFit/>
          </a:bodyPr>
          <a:lstStyle/>
          <a:p>
            <a:pPr algn="ctr">
              <a:lnSpc>
                <a:spcPct val="150000"/>
              </a:lnSpc>
            </a:pPr>
            <a:r>
              <a:rPr lang="en-GB" sz="1500" dirty="0">
                <a:latin typeface="Linkpen 17a Print" panose="03050602060000000000" pitchFamily="66" charset="77"/>
              </a:rPr>
              <a:t>For his bravery at the Battle of </a:t>
            </a:r>
            <a:r>
              <a:rPr lang="en-GB" sz="1500" dirty="0" err="1">
                <a:latin typeface="Linkpen 17a Print" panose="03050602060000000000" pitchFamily="66" charset="77"/>
              </a:rPr>
              <a:t>Fremicourt</a:t>
            </a:r>
            <a:r>
              <a:rPr lang="en-GB" sz="1500" dirty="0">
                <a:latin typeface="Linkpen 17a Print" panose="03050602060000000000" pitchFamily="66" charset="77"/>
              </a:rPr>
              <a:t>, he was awarded the Victoria Cross, the highest military honour. </a:t>
            </a:r>
          </a:p>
        </p:txBody>
      </p:sp>
      <p:pic>
        <p:nvPicPr>
          <p:cNvPr id="9" name="Picture 8" descr="An illustration of the Victoria cross, a bronze cross medal held by a red ribbon. ">
            <a:extLst>
              <a:ext uri="{FF2B5EF4-FFF2-40B4-BE49-F238E27FC236}">
                <a16:creationId xmlns:a16="http://schemas.microsoft.com/office/drawing/2014/main" id="{E7433EA6-98C3-347D-0D67-78AA46A4C6C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rot="21167720">
            <a:off x="9075582" y="1382721"/>
            <a:ext cx="2352862" cy="4092554"/>
          </a:xfrm>
          <a:prstGeom prst="rect">
            <a:avLst/>
          </a:prstGeom>
        </p:spPr>
      </p:pic>
      <p:pic>
        <p:nvPicPr>
          <p:cNvPr id="14" name="Picture 13">
            <a:extLst>
              <a:ext uri="{FF2B5EF4-FFF2-40B4-BE49-F238E27FC236}">
                <a16:creationId xmlns:a16="http://schemas.microsoft.com/office/drawing/2014/main" id="{C3937CBC-3F39-C371-0751-1AA3E7397E69}"/>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1308393246"/>
      </p:ext>
    </p:extLst>
  </p:cSld>
  <p:clrMapOvr>
    <a:masterClrMapping/>
  </p:clrMapOvr>
  <p:transition spd="slow">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2" presetClass="entr" presetSubtype="2" fill="hold" nodeType="afterEffect" p14:presetBounceEnd="50000">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14:bounceEnd="50000">
                                          <p:cBhvr additive="base">
                                            <p:cTn id="27" dur="700" fill="hold"/>
                                            <p:tgtEl>
                                              <p:spTgt spid="9"/>
                                            </p:tgtEl>
                                            <p:attrNameLst>
                                              <p:attrName>ppt_x</p:attrName>
                                            </p:attrNameLst>
                                          </p:cBhvr>
                                          <p:tavLst>
                                            <p:tav tm="0">
                                              <p:val>
                                                <p:strVal val="1+#ppt_w/2"/>
                                              </p:val>
                                            </p:tav>
                                            <p:tav tm="100000">
                                              <p:val>
                                                <p:strVal val="#ppt_x"/>
                                              </p:val>
                                            </p:tav>
                                          </p:tavLst>
                                        </p:anim>
                                        <p:anim calcmode="lin" valueType="num" p14:bounceEnd="50000">
                                          <p:cBhvr additive="base">
                                            <p:cTn id="28" dur="7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fade">
                                          <p:cBhvr>
                                            <p:cTn id="19" dur="500"/>
                                            <p:tgtEl>
                                              <p:spTgt spid="3"/>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2" presetClass="entr" presetSubtype="2" fill="hold" nodeType="after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700" fill="hold"/>
                                            <p:tgtEl>
                                              <p:spTgt spid="9"/>
                                            </p:tgtEl>
                                            <p:attrNameLst>
                                              <p:attrName>ppt_x</p:attrName>
                                            </p:attrNameLst>
                                          </p:cBhvr>
                                          <p:tavLst>
                                            <p:tav tm="0">
                                              <p:val>
                                                <p:strVal val="1+#ppt_w/2"/>
                                              </p:val>
                                            </p:tav>
                                            <p:tav tm="100000">
                                              <p:val>
                                                <p:strVal val="#ppt_x"/>
                                              </p:val>
                                            </p:tav>
                                          </p:tavLst>
                                        </p:anim>
                                        <p:anim calcmode="lin" valueType="num">
                                          <p:cBhvr additive="base">
                                            <p:cTn id="28" dur="700" fill="hold"/>
                                            <p:tgtEl>
                                              <p:spTgt spid="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a:extLst>
            <a:ext uri="{FF2B5EF4-FFF2-40B4-BE49-F238E27FC236}">
              <a16:creationId xmlns:a16="http://schemas.microsoft.com/office/drawing/2014/main" id="{6F97A5DD-459E-7EA1-E920-E7AFC9CF4B7D}"/>
            </a:ext>
          </a:extLst>
        </p:cNvPr>
        <p:cNvGrpSpPr/>
        <p:nvPr/>
      </p:nvGrpSpPr>
      <p:grpSpPr>
        <a:xfrm>
          <a:off x="0" y="0"/>
          <a:ext cx="0" cy="0"/>
          <a:chOff x="0" y="0"/>
          <a:chExt cx="0" cy="0"/>
        </a:xfrm>
      </p:grpSpPr>
      <p:sp>
        <p:nvSpPr>
          <p:cNvPr id="4" name="Title 2">
            <a:extLst>
              <a:ext uri="{FF2B5EF4-FFF2-40B4-BE49-F238E27FC236}">
                <a16:creationId xmlns:a16="http://schemas.microsoft.com/office/drawing/2014/main" id="{04E9E5D7-B8C1-2570-442B-CCCB71EA81F8}"/>
              </a:ext>
            </a:extLst>
          </p:cNvPr>
          <p:cNvSpPr>
            <a:spLocks noGrp="1"/>
          </p:cNvSpPr>
          <p:nvPr>
            <p:ph type="ctrTitle"/>
          </p:nvPr>
        </p:nvSpPr>
        <p:spPr>
          <a:xfrm>
            <a:off x="1524000" y="-1757301"/>
            <a:ext cx="9144000" cy="1757301"/>
          </a:xfrm>
        </p:spPr>
        <p:txBody>
          <a:bodyPr vert="horz" lIns="91440" tIns="45720" rIns="91440" bIns="45720" rtlCol="0" anchor="b">
            <a:normAutofit/>
          </a:bodyPr>
          <a:lstStyle/>
          <a:p>
            <a:r>
              <a:rPr lang="en-US" dirty="0"/>
              <a:t>Lieutenant Cecil H. Sewell’s Bravery</a:t>
            </a:r>
          </a:p>
        </p:txBody>
      </p:sp>
      <p:sp>
        <p:nvSpPr>
          <p:cNvPr id="23" name="TextBox 22">
            <a:extLst>
              <a:ext uri="{FF2B5EF4-FFF2-40B4-BE49-F238E27FC236}">
                <a16:creationId xmlns:a16="http://schemas.microsoft.com/office/drawing/2014/main" id="{DDBF9021-B6C1-7FF7-C775-9870482738E8}"/>
              </a:ext>
            </a:extLst>
          </p:cNvPr>
          <p:cNvSpPr txBox="1"/>
          <p:nvPr/>
        </p:nvSpPr>
        <p:spPr>
          <a:xfrm>
            <a:off x="0" y="-99617"/>
            <a:ext cx="3955312" cy="356123"/>
          </a:xfrm>
          <a:prstGeom prst="rect">
            <a:avLst/>
          </a:prstGeom>
          <a:noFill/>
        </p:spPr>
        <p:txBody>
          <a:bodyPr wrap="square">
            <a:spAutoFit/>
          </a:bodyPr>
          <a:lstStyle/>
          <a:p>
            <a:pPr>
              <a:lnSpc>
                <a:spcPts val="2420"/>
              </a:lnSpc>
            </a:pPr>
            <a:r>
              <a:rPr lang="en-GB" sz="1100" dirty="0">
                <a:effectLst>
                  <a:glow rad="108776">
                    <a:schemeClr val="bg1">
                      <a:alpha val="87000"/>
                    </a:schemeClr>
                  </a:glow>
                </a:effectLst>
                <a:latin typeface="Superclarendon Rg" panose="02000505080000020003" pitchFamily="2" charset="77"/>
              </a:rPr>
              <a:t>What role did Maidstone play in World War 1?</a:t>
            </a:r>
          </a:p>
        </p:txBody>
      </p:sp>
      <p:sp>
        <p:nvSpPr>
          <p:cNvPr id="2" name="Title 1">
            <a:extLst>
              <a:ext uri="{FF2B5EF4-FFF2-40B4-BE49-F238E27FC236}">
                <a16:creationId xmlns:a16="http://schemas.microsoft.com/office/drawing/2014/main" id="{EE1F9811-E5D0-4818-1B2C-1E77B6F3C508}"/>
              </a:ext>
            </a:extLst>
          </p:cNvPr>
          <p:cNvSpPr txBox="1">
            <a:spLocks/>
          </p:cNvSpPr>
          <p:nvPr/>
        </p:nvSpPr>
        <p:spPr>
          <a:xfrm>
            <a:off x="529605" y="392228"/>
            <a:ext cx="8670955" cy="739405"/>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4200" dirty="0">
                <a:ln w="12700">
                  <a:noFill/>
                </a:ln>
                <a:latin typeface="Superclarendon Rg" panose="02060605060000020003" pitchFamily="18" charset="77"/>
              </a:rPr>
              <a:t>Lieutenant Cecil H. Sewell</a:t>
            </a:r>
          </a:p>
        </p:txBody>
      </p:sp>
      <p:sp>
        <p:nvSpPr>
          <p:cNvPr id="3" name="TextBox 2">
            <a:extLst>
              <a:ext uri="{FF2B5EF4-FFF2-40B4-BE49-F238E27FC236}">
                <a16:creationId xmlns:a16="http://schemas.microsoft.com/office/drawing/2014/main" id="{357542F8-72CE-D49E-9205-124FA3A0D2FC}"/>
              </a:ext>
            </a:extLst>
          </p:cNvPr>
          <p:cNvSpPr txBox="1"/>
          <p:nvPr/>
        </p:nvSpPr>
        <p:spPr>
          <a:xfrm>
            <a:off x="568751" y="1099797"/>
            <a:ext cx="8631810" cy="711733"/>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Lieutenant Cecil H. Sewell's actions on the 29th of August, 1918, at </a:t>
            </a:r>
            <a:r>
              <a:rPr lang="en-GB" sz="1350" dirty="0" err="1">
                <a:latin typeface="Linkpen 17a Print" panose="03050602060000000000" pitchFamily="66" charset="77"/>
              </a:rPr>
              <a:t>Fremicourt</a:t>
            </a:r>
            <a:r>
              <a:rPr lang="en-GB" sz="1350" dirty="0">
                <a:latin typeface="Linkpen 17a Print" panose="03050602060000000000" pitchFamily="66" charset="77"/>
              </a:rPr>
              <a:t>, France, demonstrated remarkable bravery and selflessness. </a:t>
            </a:r>
          </a:p>
        </p:txBody>
      </p:sp>
      <p:pic>
        <p:nvPicPr>
          <p:cNvPr id="19" name="Picture 18" descr="An illustration of the Victoria cross, a bronze cross medal held by a red ribbon. ">
            <a:extLst>
              <a:ext uri="{FF2B5EF4-FFF2-40B4-BE49-F238E27FC236}">
                <a16:creationId xmlns:a16="http://schemas.microsoft.com/office/drawing/2014/main" id="{963A82F2-4A13-7428-C9F1-23541B163F0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rot="343133">
            <a:off x="9388036" y="476271"/>
            <a:ext cx="801436" cy="1394013"/>
          </a:xfrm>
          <a:prstGeom prst="rect">
            <a:avLst/>
          </a:prstGeom>
        </p:spPr>
      </p:pic>
      <p:grpSp>
        <p:nvGrpSpPr>
          <p:cNvPr id="20" name="Group 19" descr="A black and white photographed portrait of Lieutenant Cecil H. Sewell. A young man wearing a military uniform. ">
            <a:extLst>
              <a:ext uri="{FF2B5EF4-FFF2-40B4-BE49-F238E27FC236}">
                <a16:creationId xmlns:a16="http://schemas.microsoft.com/office/drawing/2014/main" id="{43CDEA89-659F-3017-6597-42FFE8CA0E29}"/>
              </a:ext>
            </a:extLst>
          </p:cNvPr>
          <p:cNvGrpSpPr/>
          <p:nvPr/>
        </p:nvGrpSpPr>
        <p:grpSpPr>
          <a:xfrm>
            <a:off x="10041072" y="615836"/>
            <a:ext cx="1584189" cy="2033096"/>
            <a:chOff x="578179" y="1338263"/>
            <a:chExt cx="3626175" cy="4653716"/>
          </a:xfrm>
        </p:grpSpPr>
        <p:pic>
          <p:nvPicPr>
            <p:cNvPr id="21" name="Picture 20" descr="A person in a military uniform&#10;&#10;Description automatically generated">
              <a:extLst>
                <a:ext uri="{FF2B5EF4-FFF2-40B4-BE49-F238E27FC236}">
                  <a16:creationId xmlns:a16="http://schemas.microsoft.com/office/drawing/2014/main" id="{9DC08C5F-D48F-9719-5631-AD912961870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34741" y="1338263"/>
              <a:ext cx="3569613" cy="4653716"/>
            </a:xfrm>
            <a:prstGeom prst="rect">
              <a:avLst/>
            </a:prstGeom>
            <a:ln w="19050">
              <a:solidFill>
                <a:schemeClr val="tx1"/>
              </a:solidFill>
            </a:ln>
          </p:spPr>
        </p:pic>
        <p:sp>
          <p:nvSpPr>
            <p:cNvPr id="22" name="TextBox 21">
              <a:extLst>
                <a:ext uri="{FF2B5EF4-FFF2-40B4-BE49-F238E27FC236}">
                  <a16:creationId xmlns:a16="http://schemas.microsoft.com/office/drawing/2014/main" id="{CC9B1A6B-74C4-093C-EA84-0188AC9806A0}"/>
                </a:ext>
              </a:extLst>
            </p:cNvPr>
            <p:cNvSpPr txBox="1"/>
            <p:nvPr/>
          </p:nvSpPr>
          <p:spPr>
            <a:xfrm>
              <a:off x="578179" y="5301999"/>
              <a:ext cx="2903139" cy="689980"/>
            </a:xfrm>
            <a:prstGeom prst="rect">
              <a:avLst/>
            </a:prstGeom>
            <a:noFill/>
          </p:spPr>
          <p:txBody>
            <a:bodyPr wrap="square">
              <a:spAutoFit/>
            </a:bodyPr>
            <a:lstStyle/>
            <a:p>
              <a:r>
                <a:rPr lang="en-GB" sz="700" dirty="0">
                  <a:solidFill>
                    <a:schemeClr val="bg1">
                      <a:lumMod val="65000"/>
                    </a:schemeClr>
                  </a:solidFill>
                  <a:latin typeface="Nunito" panose="02000503000000000000" pitchFamily="2" charset="77"/>
                </a:rPr>
                <a:t>© Public Domain from Wikimedia Commons</a:t>
              </a:r>
            </a:p>
          </p:txBody>
        </p:sp>
      </p:grpSp>
      <p:grpSp>
        <p:nvGrpSpPr>
          <p:cNvPr id="25" name="Group 24" descr="A modern day colour photograph of Lieutenant Cecil H. Sewell's Whippet tank. ">
            <a:extLst>
              <a:ext uri="{FF2B5EF4-FFF2-40B4-BE49-F238E27FC236}">
                <a16:creationId xmlns:a16="http://schemas.microsoft.com/office/drawing/2014/main" id="{68B2958D-85F1-1978-7C0D-EDF5834AE21D}"/>
              </a:ext>
            </a:extLst>
          </p:cNvPr>
          <p:cNvGrpSpPr/>
          <p:nvPr/>
        </p:nvGrpSpPr>
        <p:grpSpPr>
          <a:xfrm>
            <a:off x="568751" y="1972184"/>
            <a:ext cx="4362321" cy="3444279"/>
            <a:chOff x="568751" y="2066454"/>
            <a:chExt cx="4362321" cy="3444279"/>
          </a:xfrm>
        </p:grpSpPr>
        <p:pic>
          <p:nvPicPr>
            <p:cNvPr id="14" name="Picture 13" descr="A tank in a museum&#10;&#10;Description automatically generated">
              <a:extLst>
                <a:ext uri="{FF2B5EF4-FFF2-40B4-BE49-F238E27FC236}">
                  <a16:creationId xmlns:a16="http://schemas.microsoft.com/office/drawing/2014/main" id="{68BE2F01-ED86-99B4-90E3-5E52EAC85A6E}"/>
                </a:ext>
              </a:extLst>
            </p:cNvPr>
            <p:cNvPicPr>
              <a:picLocks noChangeAspect="1"/>
            </p:cNvPicPr>
            <p:nvPr/>
          </p:nvPicPr>
          <p:blipFill>
            <a:blip r:embed="rId5" cstate="screen">
              <a:extLst>
                <a:ext uri="{28A0092B-C50C-407E-A947-70E740481C1C}">
                  <a14:useLocalDpi xmlns:a14="http://schemas.microsoft.com/office/drawing/2010/main"/>
                </a:ext>
              </a:extLst>
            </a:blip>
            <a:srcRect/>
            <a:stretch/>
          </p:blipFill>
          <p:spPr>
            <a:xfrm>
              <a:off x="623020" y="2066454"/>
              <a:ext cx="4308052" cy="3433344"/>
            </a:xfrm>
            <a:prstGeom prst="rect">
              <a:avLst/>
            </a:prstGeom>
            <a:ln w="19050">
              <a:solidFill>
                <a:schemeClr val="tx1"/>
              </a:solidFill>
            </a:ln>
          </p:spPr>
        </p:pic>
        <p:sp>
          <p:nvSpPr>
            <p:cNvPr id="24" name="TextBox 23">
              <a:extLst>
                <a:ext uri="{FF2B5EF4-FFF2-40B4-BE49-F238E27FC236}">
                  <a16:creationId xmlns:a16="http://schemas.microsoft.com/office/drawing/2014/main" id="{C0DFFC8E-C0CC-5220-992A-0632D696752F}"/>
                </a:ext>
              </a:extLst>
            </p:cNvPr>
            <p:cNvSpPr txBox="1"/>
            <p:nvPr/>
          </p:nvSpPr>
          <p:spPr>
            <a:xfrm>
              <a:off x="568751" y="5295289"/>
              <a:ext cx="2290710" cy="215444"/>
            </a:xfrm>
            <a:prstGeom prst="rect">
              <a:avLst/>
            </a:prstGeom>
            <a:noFill/>
          </p:spPr>
          <p:txBody>
            <a:bodyPr wrap="square">
              <a:spAutoFit/>
            </a:bodyPr>
            <a:lstStyle/>
            <a:p>
              <a:r>
                <a:rPr lang="en-GB" sz="800" dirty="0">
                  <a:solidFill>
                    <a:schemeClr val="bg1">
                      <a:lumMod val="95000"/>
                    </a:schemeClr>
                  </a:solidFill>
                  <a:latin typeface="Nunito" panose="02000503000000000000" pitchFamily="2" charset="77"/>
                </a:rPr>
                <a:t>© Public Domain from Wikimedia Commons</a:t>
              </a:r>
            </a:p>
          </p:txBody>
        </p:sp>
      </p:grpSp>
      <p:grpSp>
        <p:nvGrpSpPr>
          <p:cNvPr id="18" name="Group 17" descr="Lieutenant Cecil H. Sewell’s Whippet tank&#10;">
            <a:extLst>
              <a:ext uri="{FF2B5EF4-FFF2-40B4-BE49-F238E27FC236}">
                <a16:creationId xmlns:a16="http://schemas.microsoft.com/office/drawing/2014/main" id="{8CC4C5DF-CE36-2E3E-51D9-B629AB4AA63C}"/>
              </a:ext>
            </a:extLst>
          </p:cNvPr>
          <p:cNvGrpSpPr/>
          <p:nvPr/>
        </p:nvGrpSpPr>
        <p:grpSpPr>
          <a:xfrm>
            <a:off x="1168455" y="5490371"/>
            <a:ext cx="3762616" cy="689612"/>
            <a:chOff x="1243016" y="5557646"/>
            <a:chExt cx="3762616" cy="689612"/>
          </a:xfrm>
        </p:grpSpPr>
        <p:sp>
          <p:nvSpPr>
            <p:cNvPr id="16" name="TextBox 15">
              <a:extLst>
                <a:ext uri="{FF2B5EF4-FFF2-40B4-BE49-F238E27FC236}">
                  <a16:creationId xmlns:a16="http://schemas.microsoft.com/office/drawing/2014/main" id="{371EFDCB-37C8-9034-06B9-3E499C6330E2}"/>
                </a:ext>
              </a:extLst>
            </p:cNvPr>
            <p:cNvSpPr txBox="1"/>
            <p:nvPr/>
          </p:nvSpPr>
          <p:spPr>
            <a:xfrm>
              <a:off x="1454868" y="5557646"/>
              <a:ext cx="3550764" cy="68961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Lieutenant Cecil H. Sewell’s Whippet tank</a:t>
              </a:r>
            </a:p>
          </p:txBody>
        </p:sp>
        <p:pic>
          <p:nvPicPr>
            <p:cNvPr id="17" name="Picture 16">
              <a:extLst>
                <a:ext uri="{FF2B5EF4-FFF2-40B4-BE49-F238E27FC236}">
                  <a16:creationId xmlns:a16="http://schemas.microsoft.com/office/drawing/2014/main" id="{1A27F218-48A4-7966-AA17-DF901E309AA4}"/>
                </a:ext>
                <a:ext uri="{C183D7F6-B498-43B3-948B-1728B52AA6E4}">
                  <adec:decorative xmlns:adec="http://schemas.microsoft.com/office/drawing/2017/decorative" val="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rot="16200000">
              <a:off x="1192319" y="5632653"/>
              <a:ext cx="350267" cy="248874"/>
            </a:xfrm>
            <a:prstGeom prst="rect">
              <a:avLst/>
            </a:prstGeom>
          </p:spPr>
        </p:pic>
      </p:grpSp>
      <p:sp>
        <p:nvSpPr>
          <p:cNvPr id="8" name="TextBox 7">
            <a:extLst>
              <a:ext uri="{FF2B5EF4-FFF2-40B4-BE49-F238E27FC236}">
                <a16:creationId xmlns:a16="http://schemas.microsoft.com/office/drawing/2014/main" id="{DF92E90C-EB58-D436-7469-A86FB4803DF5}"/>
              </a:ext>
            </a:extLst>
          </p:cNvPr>
          <p:cNvSpPr txBox="1"/>
          <p:nvPr/>
        </p:nvSpPr>
        <p:spPr>
          <a:xfrm>
            <a:off x="5130191" y="1863025"/>
            <a:ext cx="6342230" cy="1624484"/>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In command of a section of Whippet Medium </a:t>
            </a:r>
          </a:p>
          <a:p>
            <a:pPr>
              <a:lnSpc>
                <a:spcPct val="150000"/>
              </a:lnSpc>
            </a:pPr>
            <a:r>
              <a:rPr lang="en-GB" sz="1350" dirty="0">
                <a:latin typeface="Linkpen 17a Print" panose="03050602060000000000" pitchFamily="66" charset="77"/>
              </a:rPr>
              <a:t>tanks, Sewell faced heavy machine-gun fire </a:t>
            </a:r>
          </a:p>
          <a:p>
            <a:pPr>
              <a:lnSpc>
                <a:spcPct val="150000"/>
              </a:lnSpc>
            </a:pPr>
            <a:r>
              <a:rPr lang="en-GB" sz="1350" dirty="0">
                <a:latin typeface="Linkpen 17a Print" panose="03050602060000000000" pitchFamily="66" charset="77"/>
              </a:rPr>
              <a:t>when he left his own tank to save the crew of </a:t>
            </a:r>
          </a:p>
          <a:p>
            <a:pPr>
              <a:lnSpc>
                <a:spcPct val="150000"/>
              </a:lnSpc>
            </a:pPr>
            <a:r>
              <a:rPr lang="en-GB" sz="1350" dirty="0">
                <a:latin typeface="Linkpen 17a Print" panose="03050602060000000000" pitchFamily="66" charset="77"/>
              </a:rPr>
              <a:t>another that had overturned and caught fire after sliding into a shell hole.</a:t>
            </a:r>
          </a:p>
        </p:txBody>
      </p:sp>
      <p:sp>
        <p:nvSpPr>
          <p:cNvPr id="10" name="TextBox 9">
            <a:extLst>
              <a:ext uri="{FF2B5EF4-FFF2-40B4-BE49-F238E27FC236}">
                <a16:creationId xmlns:a16="http://schemas.microsoft.com/office/drawing/2014/main" id="{A4484122-1D88-2B45-EA61-A33C4FBA1C0B}"/>
              </a:ext>
            </a:extLst>
          </p:cNvPr>
          <p:cNvSpPr txBox="1"/>
          <p:nvPr/>
        </p:nvSpPr>
        <p:spPr>
          <a:xfrm>
            <a:off x="5130190" y="3452244"/>
            <a:ext cx="6495070" cy="68339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The door of the tank was jammed, but, working alone, he managed to dig away the entrance and free the trapped crew.</a:t>
            </a:r>
          </a:p>
        </p:txBody>
      </p:sp>
      <p:sp>
        <p:nvSpPr>
          <p:cNvPr id="13" name="TextBox 12">
            <a:extLst>
              <a:ext uri="{FF2B5EF4-FFF2-40B4-BE49-F238E27FC236}">
                <a16:creationId xmlns:a16="http://schemas.microsoft.com/office/drawing/2014/main" id="{455C4553-3A45-77BF-8D04-B03D28464526}"/>
              </a:ext>
            </a:extLst>
          </p:cNvPr>
          <p:cNvSpPr txBox="1"/>
          <p:nvPr/>
        </p:nvSpPr>
        <p:spPr>
          <a:xfrm>
            <a:off x="5130190" y="4465479"/>
            <a:ext cx="6493058" cy="68339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After rescuing the crew, he saw one of his own crew lying wounded behind his tank. He risked his own life again by crossing the open battlefield to help. </a:t>
            </a:r>
          </a:p>
        </p:txBody>
      </p:sp>
      <p:sp>
        <p:nvSpPr>
          <p:cNvPr id="15" name="TextBox 14">
            <a:extLst>
              <a:ext uri="{FF2B5EF4-FFF2-40B4-BE49-F238E27FC236}">
                <a16:creationId xmlns:a16="http://schemas.microsoft.com/office/drawing/2014/main" id="{619F8D1A-CDD0-37AF-3CF6-989192B5FDD4}"/>
              </a:ext>
            </a:extLst>
          </p:cNvPr>
          <p:cNvSpPr txBox="1"/>
          <p:nvPr/>
        </p:nvSpPr>
        <p:spPr>
          <a:xfrm>
            <a:off x="5130190" y="5473469"/>
            <a:ext cx="5965157" cy="683392"/>
          </a:xfrm>
          <a:prstGeom prst="rect">
            <a:avLst/>
          </a:prstGeom>
          <a:noFill/>
        </p:spPr>
        <p:txBody>
          <a:bodyPr wrap="square">
            <a:spAutoFit/>
          </a:bodyPr>
          <a:lstStyle/>
          <a:p>
            <a:pPr>
              <a:lnSpc>
                <a:spcPct val="150000"/>
              </a:lnSpc>
            </a:pPr>
            <a:r>
              <a:rPr lang="en-GB" sz="1350" dirty="0">
                <a:latin typeface="Linkpen 17a Print" panose="03050602060000000000" pitchFamily="66" charset="77"/>
              </a:rPr>
              <a:t>He reached the injured man but, tragically, while tending to him, Lieutenant Sewell was killed. He was only 23 years old.</a:t>
            </a:r>
          </a:p>
        </p:txBody>
      </p:sp>
      <p:pic>
        <p:nvPicPr>
          <p:cNvPr id="26" name="Picture 25">
            <a:extLst>
              <a:ext uri="{FF2B5EF4-FFF2-40B4-BE49-F238E27FC236}">
                <a16:creationId xmlns:a16="http://schemas.microsoft.com/office/drawing/2014/main" id="{B2259612-F77F-F978-EE06-9EFF0B03C133}"/>
              </a:ext>
              <a:ext uri="{C183D7F6-B498-43B3-948B-1728B52AA6E4}">
                <adec:decorative xmlns:adec="http://schemas.microsoft.com/office/drawing/2017/decorative" val="1"/>
              </a:ext>
            </a:extLst>
          </p:cNvPr>
          <p:cNvPicPr>
            <a:picLocks noChangeAspect="1"/>
          </p:cNvPicPr>
          <p:nvPr/>
        </p:nvPicPr>
        <p:blipFill>
          <a:blip r:embed="rId7" cstate="screen">
            <a:extLst>
              <a:ext uri="{28A0092B-C50C-407E-A947-70E740481C1C}">
                <a14:useLocalDpi xmlns:a14="http://schemas.microsoft.com/office/drawing/2010/main"/>
              </a:ext>
            </a:extLst>
          </a:blip>
          <a:srcRect/>
          <a:stretch/>
        </p:blipFill>
        <p:spPr>
          <a:xfrm>
            <a:off x="10632558" y="5507664"/>
            <a:ext cx="1559441" cy="1348893"/>
          </a:xfrm>
          <a:prstGeom prst="rect">
            <a:avLst/>
          </a:prstGeom>
        </p:spPr>
      </p:pic>
    </p:spTree>
    <p:extLst>
      <p:ext uri="{BB962C8B-B14F-4D97-AF65-F5344CB8AC3E}">
        <p14:creationId xmlns:p14="http://schemas.microsoft.com/office/powerpoint/2010/main" val="2000864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0"/>
                                        </p:tgtEl>
                                        <p:attrNameLst>
                                          <p:attrName>style.visibility</p:attrName>
                                        </p:attrNameLst>
                                      </p:cBhvr>
                                      <p:to>
                                        <p:strVal val="visible"/>
                                      </p:to>
                                    </p:set>
                                    <p:animEffect transition="in" filter="fade">
                                      <p:cBhvr>
                                        <p:cTn id="11" dur="500"/>
                                        <p:tgtEl>
                                          <p:spTgt spid="20"/>
                                        </p:tgtEl>
                                      </p:cBhvr>
                                    </p:animEffect>
                                  </p:childTnLst>
                                </p:cTn>
                              </p:par>
                              <p:par>
                                <p:cTn id="12" presetID="10" presetClass="entr" presetSubtype="0"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fade">
                                      <p:cBhvr>
                                        <p:cTn id="14" dur="500"/>
                                        <p:tgtEl>
                                          <p:spTgt spid="19"/>
                                        </p:tgtEl>
                                      </p:cBhvr>
                                    </p:animEffect>
                                  </p:childTnLst>
                                </p:cTn>
                              </p:par>
                            </p:childTnLst>
                          </p:cTn>
                        </p:par>
                        <p:par>
                          <p:cTn id="15" fill="hold">
                            <p:stCondLst>
                              <p:cond delay="1000"/>
                            </p:stCondLst>
                            <p:childTnLst>
                              <p:par>
                                <p:cTn id="16" presetID="10"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500"/>
                                        <p:tgtEl>
                                          <p:spTgt spid="25"/>
                                        </p:tgtEl>
                                      </p:cBhvr>
                                    </p:animEffect>
                                  </p:childTnLst>
                                </p:cTn>
                              </p:par>
                            </p:childTnLst>
                          </p:cTn>
                        </p:par>
                        <p:par>
                          <p:cTn id="19" fill="hold">
                            <p:stCondLst>
                              <p:cond delay="15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fade">
                                      <p:cBhvr>
                                        <p:cTn id="34" dur="500"/>
                                        <p:tgtEl>
                                          <p:spTgt spid="13"/>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8" grpId="0"/>
      <p:bldP spid="10" grpId="0"/>
      <p:bldP spid="13" grpId="0"/>
      <p:bldP spid="15" grpId="0"/>
    </p:bld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 2013 - 2022</Template>
  <TotalTime>587</TotalTime>
  <Words>3297</Words>
  <Application>Microsoft Office PowerPoint</Application>
  <PresentationFormat>Widescreen</PresentationFormat>
  <Paragraphs>260</Paragraphs>
  <Slides>33</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33</vt:i4>
      </vt:variant>
    </vt:vector>
  </HeadingPairs>
  <TitlesOfParts>
    <vt:vector size="42" baseType="lpstr">
      <vt:lpstr>Superclarendon Rg</vt:lpstr>
      <vt:lpstr>Arial</vt:lpstr>
      <vt:lpstr>Linkpen 17a Print</vt:lpstr>
      <vt:lpstr>Calibri</vt:lpstr>
      <vt:lpstr>Aptos</vt:lpstr>
      <vt:lpstr>Nunito Light</vt:lpstr>
      <vt:lpstr>Nunito</vt:lpstr>
      <vt:lpstr>Calibri Light</vt:lpstr>
      <vt:lpstr>Office Theme</vt:lpstr>
      <vt:lpstr>Wartime Maidstone</vt:lpstr>
      <vt:lpstr>What was life like for people  from Maidstone during the wars?</vt:lpstr>
      <vt:lpstr>World War 1 </vt:lpstr>
      <vt:lpstr>Outbreak of World War 1</vt:lpstr>
      <vt:lpstr>Get Involved</vt:lpstr>
      <vt:lpstr>The Queen’s Own Royal West Kent Regiment</vt:lpstr>
      <vt:lpstr>The Queen’s Own Royal West Kent Regiment Part 2</vt:lpstr>
      <vt:lpstr>Lieutenant Cecil H. Sewell</vt:lpstr>
      <vt:lpstr>Lieutenant Cecil H. Sewell’s Bravery</vt:lpstr>
      <vt:lpstr>Back Home</vt:lpstr>
      <vt:lpstr>Tilling-Stevens</vt:lpstr>
      <vt:lpstr>Rootes Ltd</vt:lpstr>
      <vt:lpstr>Hospitals</vt:lpstr>
      <vt:lpstr>The End of World War 1</vt:lpstr>
      <vt:lpstr>Memorials</vt:lpstr>
      <vt:lpstr>The Queen’s  Own Royal West Kent Regiment Cenotaph</vt:lpstr>
      <vt:lpstr>World War 2</vt:lpstr>
      <vt:lpstr>The Allies and The Axis Powers</vt:lpstr>
      <vt:lpstr>Britain’s role in World War 2</vt:lpstr>
      <vt:lpstr>Germany Invades Poland</vt:lpstr>
      <vt:lpstr>Evacuation</vt:lpstr>
      <vt:lpstr>The Phoney War</vt:lpstr>
      <vt:lpstr>Air Raids</vt:lpstr>
      <vt:lpstr>Disaster!</vt:lpstr>
      <vt:lpstr>Another Disaster!</vt:lpstr>
      <vt:lpstr>Air Raid Shelters</vt:lpstr>
      <vt:lpstr>Air Raid Wardens</vt:lpstr>
      <vt:lpstr>Rationing</vt:lpstr>
      <vt:lpstr>Land Army</vt:lpstr>
      <vt:lpstr>Women At Work</vt:lpstr>
      <vt:lpstr>Supporting the War Effort</vt:lpstr>
      <vt:lpstr>Soldiers from Maidstone</vt:lpstr>
      <vt:lpstr>The contribution of Maidstone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Hannah Johnson</dc:creator>
  <cp:lastModifiedBy>McHarg, Catherine</cp:lastModifiedBy>
  <cp:revision>64</cp:revision>
  <dcterms:created xsi:type="dcterms:W3CDTF">2022-12-09T08:02:53Z</dcterms:created>
  <dcterms:modified xsi:type="dcterms:W3CDTF">2025-01-06T12:20:25Z</dcterms:modified>
</cp:coreProperties>
</file>