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362" r:id="rId5"/>
    <p:sldId id="541" r:id="rId6"/>
    <p:sldId id="371" r:id="rId7"/>
    <p:sldId id="533" r:id="rId8"/>
    <p:sldId id="379" r:id="rId9"/>
    <p:sldId id="542" r:id="rId10"/>
    <p:sldId id="543" r:id="rId11"/>
    <p:sldId id="446" r:id="rId12"/>
    <p:sldId id="539" r:id="rId13"/>
    <p:sldId id="545" r:id="rId14"/>
    <p:sldId id="418" r:id="rId15"/>
    <p:sldId id="420" r:id="rId16"/>
    <p:sldId id="503" r:id="rId17"/>
    <p:sldId id="547" r:id="rId18"/>
    <p:sldId id="548" r:id="rId19"/>
    <p:sldId id="549" r:id="rId20"/>
    <p:sldId id="506" r:id="rId21"/>
    <p:sldId id="450" r:id="rId22"/>
    <p:sldId id="456" r:id="rId23"/>
    <p:sldId id="504" r:id="rId24"/>
    <p:sldId id="452" r:id="rId25"/>
    <p:sldId id="465" r:id="rId26"/>
    <p:sldId id="454" r:id="rId27"/>
    <p:sldId id="489" r:id="rId28"/>
    <p:sldId id="460" r:id="rId29"/>
    <p:sldId id="496" r:id="rId30"/>
    <p:sldId id="550" r:id="rId31"/>
    <p:sldId id="464" r:id="rId32"/>
    <p:sldId id="497" r:id="rId33"/>
    <p:sldId id="461" r:id="rId34"/>
    <p:sldId id="463" r:id="rId35"/>
    <p:sldId id="469" r:id="rId36"/>
    <p:sldId id="551" r:id="rId37"/>
    <p:sldId id="468" r:id="rId38"/>
    <p:sldId id="523" r:id="rId39"/>
    <p:sldId id="507" r:id="rId40"/>
    <p:sldId id="474" r:id="rId41"/>
    <p:sldId id="470" r:id="rId42"/>
    <p:sldId id="471" r:id="rId43"/>
    <p:sldId id="473" r:id="rId44"/>
    <p:sldId id="475" r:id="rId45"/>
    <p:sldId id="476" r:id="rId46"/>
    <p:sldId id="477" r:id="rId47"/>
    <p:sldId id="554" r:id="rId48"/>
    <p:sldId id="493" r:id="rId49"/>
    <p:sldId id="555" r:id="rId50"/>
    <p:sldId id="556" r:id="rId51"/>
    <p:sldId id="557" r:id="rId52"/>
    <p:sldId id="522" r:id="rId53"/>
    <p:sldId id="558" r:id="rId54"/>
    <p:sldId id="562" r:id="rId55"/>
    <p:sldId id="483" r:id="rId56"/>
    <p:sldId id="484" r:id="rId57"/>
    <p:sldId id="482" r:id="rId58"/>
    <p:sldId id="350" r:id="rId59"/>
    <p:sldId id="563" r:id="rId60"/>
    <p:sldId id="485" r:id="rId61"/>
    <p:sldId id="529" r:id="rId62"/>
    <p:sldId id="559" r:id="rId63"/>
    <p:sldId id="560" r:id="rId64"/>
    <p:sldId id="561" r:id="rId65"/>
    <p:sldId id="53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EE84F-B3C8-4AD1-A4DA-D3FCB001152E}" v="10" dt="2025-05-15T10:11:56.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1990" autoAdjust="0"/>
  </p:normalViewPr>
  <p:slideViewPr>
    <p:cSldViewPr snapToGrid="0">
      <p:cViewPr varScale="1">
        <p:scale>
          <a:sx n="72" d="100"/>
          <a:sy n="72" d="100"/>
        </p:scale>
        <p:origin x="1080" y="72"/>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940"/>
    </p:cViewPr>
  </p:sorter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63EEE84F-B3C8-4AD1-A4DA-D3FCB001152E}"/>
    <pc:docChg chg="modSld">
      <pc:chgData name="McHarg, Catherine" userId="88b8f76c-9ae3-4745-88eb-fe0667a22af5" providerId="ADAL" clId="{63EEE84F-B3C8-4AD1-A4DA-D3FCB001152E}" dt="2025-05-15T10:17:03.304" v="115" actId="20577"/>
      <pc:docMkLst>
        <pc:docMk/>
      </pc:docMkLst>
      <pc:sldChg chg="modSp modNotesTx">
        <pc:chgData name="McHarg, Catherine" userId="88b8f76c-9ae3-4745-88eb-fe0667a22af5" providerId="ADAL" clId="{63EEE84F-B3C8-4AD1-A4DA-D3FCB001152E}" dt="2025-05-15T10:12:17.969" v="17" actId="20577"/>
        <pc:sldMkLst>
          <pc:docMk/>
          <pc:sldMk cId="2862629261" sldId="362"/>
        </pc:sldMkLst>
        <pc:picChg chg="mod">
          <ac:chgData name="McHarg, Catherine" userId="88b8f76c-9ae3-4745-88eb-fe0667a22af5" providerId="ADAL" clId="{63EEE84F-B3C8-4AD1-A4DA-D3FCB001152E}" dt="2025-05-15T10:11:56.774" v="10" actId="732"/>
          <ac:picMkLst>
            <pc:docMk/>
            <pc:sldMk cId="2862629261" sldId="362"/>
            <ac:picMk id="1026" creationId="{08273945-711C-4437-AAD0-AC773AF32A42}"/>
          </ac:picMkLst>
        </pc:picChg>
      </pc:sldChg>
      <pc:sldChg chg="modNotesTx">
        <pc:chgData name="McHarg, Catherine" userId="88b8f76c-9ae3-4745-88eb-fe0667a22af5" providerId="ADAL" clId="{63EEE84F-B3C8-4AD1-A4DA-D3FCB001152E}" dt="2025-05-15T10:12:59.018" v="29" actId="20577"/>
        <pc:sldMkLst>
          <pc:docMk/>
          <pc:sldMk cId="1816939549" sldId="446"/>
        </pc:sldMkLst>
      </pc:sldChg>
      <pc:sldChg chg="modNotesTx">
        <pc:chgData name="McHarg, Catherine" userId="88b8f76c-9ae3-4745-88eb-fe0667a22af5" providerId="ADAL" clId="{63EEE84F-B3C8-4AD1-A4DA-D3FCB001152E}" dt="2025-05-15T10:13:50.295" v="37" actId="20577"/>
        <pc:sldMkLst>
          <pc:docMk/>
          <pc:sldMk cId="3548073491" sldId="456"/>
        </pc:sldMkLst>
      </pc:sldChg>
      <pc:sldChg chg="modNotesTx">
        <pc:chgData name="McHarg, Catherine" userId="88b8f76c-9ae3-4745-88eb-fe0667a22af5" providerId="ADAL" clId="{63EEE84F-B3C8-4AD1-A4DA-D3FCB001152E}" dt="2025-05-15T10:14:05.637" v="41" actId="20577"/>
        <pc:sldMkLst>
          <pc:docMk/>
          <pc:sldMk cId="911491430" sldId="460"/>
        </pc:sldMkLst>
      </pc:sldChg>
      <pc:sldChg chg="modNotesTx">
        <pc:chgData name="McHarg, Catherine" userId="88b8f76c-9ae3-4745-88eb-fe0667a22af5" providerId="ADAL" clId="{63EEE84F-B3C8-4AD1-A4DA-D3FCB001152E}" dt="2025-05-15T10:14:37.159" v="73" actId="20577"/>
        <pc:sldMkLst>
          <pc:docMk/>
          <pc:sldMk cId="430462036" sldId="461"/>
        </pc:sldMkLst>
      </pc:sldChg>
      <pc:sldChg chg="modNotesTx">
        <pc:chgData name="McHarg, Catherine" userId="88b8f76c-9ae3-4745-88eb-fe0667a22af5" providerId="ADAL" clId="{63EEE84F-B3C8-4AD1-A4DA-D3FCB001152E}" dt="2025-05-15T10:14:40.828" v="75" actId="20577"/>
        <pc:sldMkLst>
          <pc:docMk/>
          <pc:sldMk cId="1306322369" sldId="463"/>
        </pc:sldMkLst>
      </pc:sldChg>
      <pc:sldChg chg="modNotesTx">
        <pc:chgData name="McHarg, Catherine" userId="88b8f76c-9ae3-4745-88eb-fe0667a22af5" providerId="ADAL" clId="{63EEE84F-B3C8-4AD1-A4DA-D3FCB001152E}" dt="2025-05-15T10:14:17.925" v="43" actId="20577"/>
        <pc:sldMkLst>
          <pc:docMk/>
          <pc:sldMk cId="3339379617" sldId="464"/>
        </pc:sldMkLst>
      </pc:sldChg>
      <pc:sldChg chg="modNotesTx">
        <pc:chgData name="McHarg, Catherine" userId="88b8f76c-9ae3-4745-88eb-fe0667a22af5" providerId="ADAL" clId="{63EEE84F-B3C8-4AD1-A4DA-D3FCB001152E}" dt="2025-05-15T10:15:25.677" v="108" actId="20577"/>
        <pc:sldMkLst>
          <pc:docMk/>
          <pc:sldMk cId="2777643349" sldId="470"/>
        </pc:sldMkLst>
      </pc:sldChg>
      <pc:sldChg chg="modNotesTx">
        <pc:chgData name="McHarg, Catherine" userId="88b8f76c-9ae3-4745-88eb-fe0667a22af5" providerId="ADAL" clId="{63EEE84F-B3C8-4AD1-A4DA-D3FCB001152E}" dt="2025-05-15T10:15:33.191" v="110" actId="20577"/>
        <pc:sldMkLst>
          <pc:docMk/>
          <pc:sldMk cId="3399412180" sldId="471"/>
        </pc:sldMkLst>
      </pc:sldChg>
      <pc:sldChg chg="modNotesTx">
        <pc:chgData name="McHarg, Catherine" userId="88b8f76c-9ae3-4745-88eb-fe0667a22af5" providerId="ADAL" clId="{63EEE84F-B3C8-4AD1-A4DA-D3FCB001152E}" dt="2025-05-15T10:15:48.605" v="112" actId="20577"/>
        <pc:sldMkLst>
          <pc:docMk/>
          <pc:sldMk cId="370812421" sldId="473"/>
        </pc:sldMkLst>
      </pc:sldChg>
      <pc:sldChg chg="modNotesTx">
        <pc:chgData name="McHarg, Catherine" userId="88b8f76c-9ae3-4745-88eb-fe0667a22af5" providerId="ADAL" clId="{63EEE84F-B3C8-4AD1-A4DA-D3FCB001152E}" dt="2025-05-15T10:15:20.637" v="106" actId="20577"/>
        <pc:sldMkLst>
          <pc:docMk/>
          <pc:sldMk cId="1906816111" sldId="474"/>
        </pc:sldMkLst>
      </pc:sldChg>
      <pc:sldChg chg="modNotesTx">
        <pc:chgData name="McHarg, Catherine" userId="88b8f76c-9ae3-4745-88eb-fe0667a22af5" providerId="ADAL" clId="{63EEE84F-B3C8-4AD1-A4DA-D3FCB001152E}" dt="2025-05-15T10:14:02.322" v="39" actId="20577"/>
        <pc:sldMkLst>
          <pc:docMk/>
          <pc:sldMk cId="1096055351" sldId="489"/>
        </pc:sldMkLst>
      </pc:sldChg>
      <pc:sldChg chg="modNotesTx">
        <pc:chgData name="McHarg, Catherine" userId="88b8f76c-9ae3-4745-88eb-fe0667a22af5" providerId="ADAL" clId="{63EEE84F-B3C8-4AD1-A4DA-D3FCB001152E}" dt="2025-05-15T10:14:30.597" v="71" actId="20577"/>
        <pc:sldMkLst>
          <pc:docMk/>
          <pc:sldMk cId="4180059219" sldId="497"/>
        </pc:sldMkLst>
      </pc:sldChg>
      <pc:sldChg chg="modNotesTx">
        <pc:chgData name="McHarg, Catherine" userId="88b8f76c-9ae3-4745-88eb-fe0667a22af5" providerId="ADAL" clId="{63EEE84F-B3C8-4AD1-A4DA-D3FCB001152E}" dt="2025-05-15T10:13:43.827" v="35" actId="20577"/>
        <pc:sldMkLst>
          <pc:docMk/>
          <pc:sldMk cId="667354514" sldId="506"/>
        </pc:sldMkLst>
      </pc:sldChg>
      <pc:sldChg chg="modNotesTx">
        <pc:chgData name="McHarg, Catherine" userId="88b8f76c-9ae3-4745-88eb-fe0667a22af5" providerId="ADAL" clId="{63EEE84F-B3C8-4AD1-A4DA-D3FCB001152E}" dt="2025-05-15T10:12:28.022" v="24" actId="20577"/>
        <pc:sldMkLst>
          <pc:docMk/>
          <pc:sldMk cId="608956969" sldId="541"/>
        </pc:sldMkLst>
      </pc:sldChg>
      <pc:sldChg chg="modNotesTx">
        <pc:chgData name="McHarg, Catherine" userId="88b8f76c-9ae3-4745-88eb-fe0667a22af5" providerId="ADAL" clId="{63EEE84F-B3C8-4AD1-A4DA-D3FCB001152E}" dt="2025-05-15T10:12:46.232" v="26"/>
        <pc:sldMkLst>
          <pc:docMk/>
          <pc:sldMk cId="1006068050" sldId="542"/>
        </pc:sldMkLst>
      </pc:sldChg>
      <pc:sldChg chg="modNotesTx">
        <pc:chgData name="McHarg, Catherine" userId="88b8f76c-9ae3-4745-88eb-fe0667a22af5" providerId="ADAL" clId="{63EEE84F-B3C8-4AD1-A4DA-D3FCB001152E}" dt="2025-05-15T10:12:51.188" v="27"/>
        <pc:sldMkLst>
          <pc:docMk/>
          <pc:sldMk cId="2588036522" sldId="543"/>
        </pc:sldMkLst>
      </pc:sldChg>
      <pc:sldChg chg="modNotesTx">
        <pc:chgData name="McHarg, Catherine" userId="88b8f76c-9ae3-4745-88eb-fe0667a22af5" providerId="ADAL" clId="{63EEE84F-B3C8-4AD1-A4DA-D3FCB001152E}" dt="2025-05-15T10:13:21.645" v="31" actId="20577"/>
        <pc:sldMkLst>
          <pc:docMk/>
          <pc:sldMk cId="2282498703" sldId="545"/>
        </pc:sldMkLst>
      </pc:sldChg>
      <pc:sldChg chg="modNotesTx">
        <pc:chgData name="McHarg, Catherine" userId="88b8f76c-9ae3-4745-88eb-fe0667a22af5" providerId="ADAL" clId="{63EEE84F-B3C8-4AD1-A4DA-D3FCB001152E}" dt="2025-05-15T10:13:32.815" v="33" actId="20577"/>
        <pc:sldMkLst>
          <pc:docMk/>
          <pc:sldMk cId="4137820946" sldId="547"/>
        </pc:sldMkLst>
      </pc:sldChg>
      <pc:sldChg chg="modNotesTx">
        <pc:chgData name="McHarg, Catherine" userId="88b8f76c-9ae3-4745-88eb-fe0667a22af5" providerId="ADAL" clId="{63EEE84F-B3C8-4AD1-A4DA-D3FCB001152E}" dt="2025-05-15T10:14:55.901" v="103" actId="20577"/>
        <pc:sldMkLst>
          <pc:docMk/>
          <pc:sldMk cId="605045711" sldId="551"/>
        </pc:sldMkLst>
      </pc:sldChg>
      <pc:sldChg chg="modNotesTx">
        <pc:chgData name="McHarg, Catherine" userId="88b8f76c-9ae3-4745-88eb-fe0667a22af5" providerId="ADAL" clId="{63EEE84F-B3C8-4AD1-A4DA-D3FCB001152E}" dt="2025-05-15T10:16:13.213" v="113"/>
        <pc:sldMkLst>
          <pc:docMk/>
          <pc:sldMk cId="1948095093" sldId="554"/>
        </pc:sldMkLst>
      </pc:sldChg>
      <pc:sldChg chg="modNotesTx">
        <pc:chgData name="McHarg, Catherine" userId="88b8f76c-9ae3-4745-88eb-fe0667a22af5" providerId="ADAL" clId="{63EEE84F-B3C8-4AD1-A4DA-D3FCB001152E}" dt="2025-05-15T10:17:03.304" v="115" actId="20577"/>
        <pc:sldMkLst>
          <pc:docMk/>
          <pc:sldMk cId="516118166" sldId="5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5/15/2025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Architectural_sculpture,_RADA.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wm.org.uk/collections/item/object/3168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BL2223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pg.org.uk/collections/search/portrait/mw247024/Lena-Ashwell-ne-Lena-Margaret-Pocock-later-Lady-Sims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log.maryevans.com/2014/07/music-morale-lena-ashwell-and-the-healing-power-of-concerts-at-the-front.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mazon.co.uk/Jane-Clegg-Play-Three-Acts/dp/046910281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images-books/photos/item/DP46281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BL2955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pg.org.uk/collections/search/portrait/mw262946/Lilian-Mary-Bayli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photos/item/BL28781/00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Bradford_Playhouse,_Chapel_Street_-_geograph.org.uk_-_2068568.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photos/item/DP03295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Bradford_Playhouse_-_geograph.org.uk_-_1566813.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rankfinlay.net/Doreen-Finlay/doreen-finlay.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frankfinlay.net/Doreen-Finlay/doreen-finlay.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ki/File:Labanotation1.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ki/File:Billie_Whitelaw.jpg"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findagrave.com/memorial/10056325/robert_graham-stephens" TargetMode="External"/><Relationship Id="rId5" Type="http://schemas.openxmlformats.org/officeDocument/2006/relationships/hyperlink" Target="https://commons.wikimedia.org/wiki/File:Portrait_of_Edward_Petherbridge,_2007.jpg" TargetMode="External"/><Relationship Id="rId4" Type="http://schemas.openxmlformats.org/officeDocument/2006/relationships/hyperlink" Target="https://en.wikipedia.org/wiki/Tom_Bell_(actor)#/media/File:Actor_Tom_Bell.jpg"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ki/File:The_Tinder_Box_1.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bradford_timeline/756736092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rankfinlay.net/Doreen-Finlay/doreen-finlay.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heatricalia.com/play/425/the-matchmaker/production/8t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ndex.php?curid=6735357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hapelstreetstudio.coop/work/northern-schoo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bentarchitect.co.uk/uploads/4/9/7/0/49701671/northern_school_1.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mmons.wikimedia.org/wiki/File:Bradford_Playhouse_-_geograph.org.uk_-_1566813.jp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IOE01/03436/1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Image: © Bradford Playhouse Archive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74625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a:effectLst/>
                <a:latin typeface="Arial" panose="020B0604020202020204" pitchFamily="34" charset="0"/>
                <a:ea typeface="Times New Roman" panose="02020603050405020304" pitchFamily="18" charset="0"/>
                <a:cs typeface="Gill Sans MT" panose="020B0502020104020203" pitchFamily="34" charset="0"/>
              </a:rPr>
              <a:t>© Historic England Education</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34485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07CA-3148-5B6A-FC0A-6E7688BF3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A8267-06B5-11AC-F92B-616D9BED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7A28A-D379-E8BE-32BB-79A6DD0A79CC}"/>
              </a:ext>
            </a:extLst>
          </p:cNvPr>
          <p:cNvSpPr>
            <a:spLocks noGrp="1"/>
          </p:cNvSpPr>
          <p:nvPr>
            <p:ph type="body" idx="1"/>
          </p:nvPr>
        </p:nvSpPr>
        <p:spPr/>
        <p:txBody>
          <a:bodyPr/>
          <a:lstStyle/>
          <a:p>
            <a:r>
              <a:rPr lang="en-GB" b="0" i="0" dirty="0">
                <a:solidFill>
                  <a:srgbClr val="1A1A1A"/>
                </a:solidFill>
                <a:effectLst/>
                <a:latin typeface="articulat-cf"/>
              </a:rPr>
              <a:t>Image: © Google Maps 2025</a:t>
            </a:r>
            <a:endParaRPr lang="en-GB" dirty="0"/>
          </a:p>
          <a:p>
            <a:r>
              <a:rPr lang="en-GB" dirty="0"/>
              <a:t>Question : Who would have ben on the throne when Esme was born ?</a:t>
            </a:r>
          </a:p>
          <a:p>
            <a:endParaRPr lang="en-GB" dirty="0"/>
          </a:p>
          <a:p>
            <a:endParaRPr lang="en-GB" dirty="0"/>
          </a:p>
          <a:p>
            <a:r>
              <a:rPr lang="en-GB" dirty="0"/>
              <a:t>Tried to locate the house – it looks like it may have been demolished .</a:t>
            </a:r>
          </a:p>
          <a:p>
            <a:endParaRPr lang="en-GB" dirty="0"/>
          </a:p>
          <a:p>
            <a:endParaRPr lang="en-GB" dirty="0"/>
          </a:p>
        </p:txBody>
      </p:sp>
      <p:sp>
        <p:nvSpPr>
          <p:cNvPr id="4" name="Slide Number Placeholder 3">
            <a:extLst>
              <a:ext uri="{FF2B5EF4-FFF2-40B4-BE49-F238E27FC236}">
                <a16:creationId xmlns:a16="http://schemas.microsoft.com/office/drawing/2014/main" id="{EA6F72CA-FD27-F42E-536F-A496E58600EF}"/>
              </a:ext>
            </a:extLst>
          </p:cNvPr>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80124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04F96-25A2-D216-3186-7192478C1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79286-3F7A-C443-F03F-12F0296D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0E8C6-533A-6D0A-0590-E4306BBCB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Mark Ramsay from London, CC BY 2.0,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https://commons.wikimedia.org/wiki/File:Architectural_sculpture,_RADA.jpg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6F9CC3E5-47FE-4301-E3C7-292CF389BCBA}"/>
              </a:ext>
            </a:extLst>
          </p:cNvPr>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19044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Image: IWM (Art.IWM PST 13720)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https://www.iwm.org.uk/collections/item/object/31687</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5858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A1A1A"/>
                </a:solidFill>
                <a:effectLst/>
                <a:latin typeface="articulat-cf"/>
              </a:rPr>
              <a:t>Image: Source: Historic England Archive Ref: BL22233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https://historicengland.org.uk/images-books/photos/item/BL22233</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52695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Arial" panose="020B0604020202020204" pitchFamily="34" charset="0"/>
                <a:cs typeface="Arial" panose="020B0604020202020204" pitchFamily="34" charset="0"/>
              </a:rPr>
              <a:t>Image: ©</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Alamy Ref: </a:t>
            </a:r>
            <a:r>
              <a:rPr lang="en-GB" sz="2800" b="0" i="0" dirty="0">
                <a:solidFill>
                  <a:srgbClr val="000000"/>
                </a:solidFill>
                <a:effectLst/>
                <a:latin typeface="Noto sans" panose="020B0502040504020204" pitchFamily="34" charset="0"/>
              </a:rPr>
              <a:t>2RAACHY</a:t>
            </a:r>
            <a:endParaRPr lang="en-GB" sz="1800" kern="100" dirty="0">
              <a:effectLst/>
              <a:latin typeface="Arial" panose="020B0604020202020204" pitchFamily="34" charset="0"/>
              <a:ea typeface="Arial" panose="020B0604020202020204" pitchFamily="34" charset="0"/>
              <a:cs typeface="Times New Roman" panose="02020603050405020304" pitchFamily="18" charset="0"/>
            </a:endParaRPr>
          </a:p>
          <a:p>
            <a:pPr defTabSz="966338">
              <a:defRPr/>
            </a:pPr>
            <a:endParaRPr lang="en-GB" dirty="0"/>
          </a:p>
          <a:p>
            <a:pPr defTabSz="966338">
              <a:defRPr/>
            </a:pPr>
            <a:endParaRPr lang="en-GB" dirty="0"/>
          </a:p>
          <a:p>
            <a:pPr defTabSz="966338">
              <a:defRPr/>
            </a:pPr>
            <a:endParaRPr lang="en-GB" dirty="0"/>
          </a:p>
          <a:p>
            <a:pPr defTabSz="966338">
              <a:defRPr/>
            </a:pPr>
            <a:endParaRPr lang="en-GB" dirty="0"/>
          </a:p>
          <a:p>
            <a:pPr defTabSz="966338">
              <a:defRPr/>
            </a:pPr>
            <a:r>
              <a:rPr lang="en-GB" dirty="0"/>
              <a:t>Written in 1916 for the </a:t>
            </a:r>
            <a:r>
              <a:rPr lang="en-GB" i="1" dirty="0"/>
              <a:t>Strand Magazine</a:t>
            </a:r>
            <a:r>
              <a:rPr lang="en-GB" dirty="0"/>
              <a:t> by celebrated actress Miss Lena Ashwell (1872-1957), the article is entitled ‘A Year’s Music at the Front’, and reports upon the mission to bring uplifting concert music to soldiers during World War One.  The article brings alive the positive impact the ‘concerts for the Front’ programme had on the mental and physical health of the troops, as well as Lena Ashwell’s energetic  and inspirational personal involvement in this scheme.</a:t>
            </a:r>
          </a:p>
          <a:p>
            <a:endParaRPr lang="en-GB" dirty="0"/>
          </a:p>
          <a:p>
            <a:r>
              <a:rPr lang="en-GB" dirty="0"/>
              <a:t>https://blog.maryevans.com/2014/07/music-morale-lena-ashwell-and-the-healing-power-of-concerts-at-the-front.html</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356675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Inter"/>
              </a:rPr>
              <a:t>Image: © National Portrait Gallery, London - NPG x193609 -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https://www.npg.org.uk/collections/search/portrait/mw247024/Lena-Ashwell-ne-Lena-Margaret-Pocock-later-Lady-Simson</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724784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Image: Screen shot from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https://blog.maryevans.com/2014/07/music-morale-lena-ashwell-and-the-healing-power-of-concerts-at-the-front.html</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444444"/>
                </a:solidFill>
                <a:effectLst/>
                <a:latin typeface="Lato" panose="020F0502020204030203" pitchFamily="34" charset="0"/>
              </a:rPr>
              <a:t>Music &amp; Morale - Lena Ashwell and the healing power of concerts at the front, from</a:t>
            </a:r>
            <a:r>
              <a:rPr lang="en-GB" sz="1300" dirty="0"/>
              <a:t> the </a:t>
            </a:r>
            <a:r>
              <a:rPr lang="en-GB" sz="1300" i="1" dirty="0"/>
              <a:t>Strand Magazine </a:t>
            </a:r>
            <a:r>
              <a:rPr lang="en-GB" sz="1300" i="0" dirty="0"/>
              <a:t>in 1916</a:t>
            </a:r>
            <a:r>
              <a:rPr lang="en-GB" sz="1300" dirty="0"/>
              <a:t>, the article is entitled ‘A Year’s Music at the Front’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883130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Amazon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https://www.amazon.co.uk/Jane-Clegg-Play-Three-Acts/dp/0469102810</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28942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A1A1A"/>
                </a:solidFill>
                <a:effectLst/>
                <a:latin typeface="articulat-cf"/>
              </a:rPr>
              <a:t>© Google Maps 2025</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33128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8FBA1-5905-890D-A810-06D1272E7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72DAC-E9F2-D476-32E7-9E3916FFB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FA0D8-0A58-EB9A-9096-F638A1B281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Historic England Archive Ref: DP462818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https://historicengland.org.uk/images-books/photos/item/DP462818</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AA9820CD-97AE-9AD8-7BA7-6454D751B275}"/>
              </a:ext>
            </a:extLst>
          </p:cNvPr>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5419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Historic England Archive Ref: BL29558   - </a:t>
            </a:r>
            <a:r>
              <a:rPr lang="en-GB" sz="12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https://historicengland.org.uk/images-books/photos/item/BL29558</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090470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Inter"/>
              </a:rPr>
              <a:t>Image: © National Portrait Gallery, London – NPG x198182 -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https://www.npg.org.uk/collections/search/portrait/mw262946/Lilian-Mary-Baylis</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6253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A1A1A"/>
                </a:solidFill>
                <a:effectLst/>
                <a:latin typeface="articulat-cf"/>
              </a:rPr>
              <a:t>Image: Source: Historic England Archive Ref: BL28781/002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https://historicengland.org.uk/images-books/photos/item/BL28781/002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77706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200" kern="100" dirty="0">
                <a:effectLst/>
                <a:latin typeface="Arial" panose="020B0604020202020204" pitchFamily="34" charset="0"/>
                <a:ea typeface="Arial" panose="020B0604020202020204" pitchFamily="34" charset="0"/>
                <a:cs typeface="Arial" panose="020B0604020202020204" pitchFamily="34" charset="0"/>
              </a:rPr>
              <a:t>Image: ©</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Alamy Ref: </a:t>
            </a:r>
            <a:r>
              <a:rPr lang="en-GB" b="0" i="0" dirty="0">
                <a:solidFill>
                  <a:srgbClr val="000000"/>
                </a:solidFill>
                <a:effectLst/>
                <a:latin typeface="Noto sans" panose="020B0502040504020204" pitchFamily="34" charset="0"/>
              </a:rPr>
              <a:t>WHAYBP</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30074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A10A-FEF8-B6DA-6E5F-03A332A6B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27B15-B62D-8775-C6D6-D5D20A3C9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605EE-8E0E-B146-25D9-FF9760B64B9E}"/>
              </a:ext>
            </a:extLst>
          </p:cNvPr>
          <p:cNvSpPr>
            <a:spLocks noGrp="1"/>
          </p:cNvSpPr>
          <p:nvPr>
            <p:ph type="body" idx="1"/>
          </p:nvPr>
        </p:nvSpPr>
        <p:spPr/>
        <p:txBody>
          <a:bodyPr/>
          <a:lstStyle/>
          <a:p>
            <a:pPr defTabSz="966338">
              <a:defRPr/>
            </a:pPr>
            <a:r>
              <a:rPr lang="en-GB" sz="1200" kern="100" dirty="0">
                <a:effectLst/>
                <a:latin typeface="Arial" panose="020B0604020202020204" pitchFamily="34" charset="0"/>
                <a:ea typeface="Arial" panose="020B0604020202020204" pitchFamily="34" charset="0"/>
                <a:cs typeface="Arial" panose="020B0604020202020204" pitchFamily="34" charset="0"/>
              </a:rPr>
              <a:t>Image: ©</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Alamy Ref: </a:t>
            </a:r>
            <a:r>
              <a:rPr lang="en-GB" b="0" i="0" dirty="0">
                <a:solidFill>
                  <a:srgbClr val="000000"/>
                </a:solidFill>
                <a:effectLst/>
                <a:latin typeface="Noto sans" panose="020B0502040504020204" pitchFamily="34" charset="0"/>
              </a:rPr>
              <a:t>FF985B</a:t>
            </a:r>
            <a:endParaRPr lang="en-GB" dirty="0"/>
          </a:p>
        </p:txBody>
      </p:sp>
      <p:sp>
        <p:nvSpPr>
          <p:cNvPr id="4" name="Slide Number Placeholder 3">
            <a:extLst>
              <a:ext uri="{FF2B5EF4-FFF2-40B4-BE49-F238E27FC236}">
                <a16:creationId xmlns:a16="http://schemas.microsoft.com/office/drawing/2014/main" id="{52BDB40B-CA83-D1C7-42CC-07331B096C19}"/>
              </a:ext>
            </a:extLst>
          </p:cNvPr>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4076528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A1A1A"/>
                </a:solidFill>
                <a:effectLst/>
                <a:latin typeface="articulat-cf"/>
              </a:rPr>
              <a:t>Image: © Google Maps 2025</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550404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Historic England Education</a:t>
            </a:r>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758634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Bradford Playhouse, Chapel Street by Stephen Armstrong, CC BY-SA 2.0,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https://commons.wikimedia.org/wiki/File:Bradford_Playhouse,_Chapel_Street_-_geograph.org.uk_-_2068568.jpg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3946293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A1A1A"/>
                </a:solidFill>
                <a:effectLst/>
                <a:latin typeface="articulat-cf"/>
              </a:rPr>
              <a:t>Image: Source: Historic England Archive Ref: </a:t>
            </a:r>
            <a:r>
              <a:rPr lang="en-GB" dirty="0"/>
              <a:t>DP032952 -</a:t>
            </a:r>
            <a:r>
              <a:rPr lang="en-GB" b="0" i="0" dirty="0">
                <a:solidFill>
                  <a:srgbClr val="1A1A1A"/>
                </a:solidFill>
                <a:effectLst/>
                <a:latin typeface="articulat-cf"/>
              </a:rPr>
              <a:t>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https://historicengland.org.uk/images-books/photos/item/DP032952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909324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John Grayson, CC BY-SA 2.0,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https://commons.wikimedia.org/wiki/File:Bradford_Playhouse_-_geograph.org.uk_-_1566813.jpg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81473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179938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Historic England Education</a:t>
            </a:r>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828232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Frank Finlay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http://frankfinlay.net/Doreen-Finlay/doreen-finlay.html</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297133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Frank Finlay - </a:t>
            </a:r>
            <a:r>
              <a:rPr lang="en-GB" sz="12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http://frankfinlay.net/Doreen-Finlay/doreen-finlay.html</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755763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Anonymous, Unknown author, Public domain,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https://commons.wikimedia.org/wiki/File:Labanotation1.jpg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722899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Public domain, via Wikimedia Commons - </a:t>
            </a:r>
            <a:r>
              <a:rPr lang="en-GB" sz="12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https://commons.wikimedia.org/wiki/File:Billie_Whitelaw.jpg</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Unknown - Original publication: </a:t>
            </a:r>
            <a:r>
              <a:rPr lang="en-GB" dirty="0" err="1"/>
              <a:t>UnknownImmediate</a:t>
            </a:r>
            <a:r>
              <a:rPr lang="en-GB" dirty="0"/>
              <a:t> source: http://liambluett.com/100-favourite-actors/, Fair use, https://en.wikipedia.org/w/index.php?curid=44140281 -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4"/>
              </a:rPr>
              <a:t>https://en.wikipedia.org/wiki/Tom_Bell_(actor)#/media/File:Actor_Tom_Bell.jpg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Arial" panose="020B0604020202020204" pitchFamily="34" charset="0"/>
                <a:cs typeface="Times New Roman" panose="02020603050405020304" pitchFamily="18" charset="0"/>
              </a:rPr>
              <a:t>EDPETH, CC BY-SA 3.0,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5"/>
              </a:rPr>
              <a:t>https://commons.wikimedia.org/wiki/File:Portrait_of_Edward_Petherbridge,_2007.jpg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1" dirty="0">
                <a:solidFill>
                  <a:srgbClr val="666666"/>
                </a:solidFill>
                <a:effectLst/>
                <a:latin typeface="Source Sans Pro" panose="020B0503030403020204" pitchFamily="34" charset="0"/>
              </a:rPr>
              <a:t>Find a Grave</a:t>
            </a:r>
            <a:r>
              <a:rPr lang="en-GB" sz="2800" b="0" i="0" dirty="0">
                <a:solidFill>
                  <a:srgbClr val="666666"/>
                </a:solidFill>
                <a:effectLst/>
                <a:latin typeface="Source Sans Pro" panose="020B0503030403020204" pitchFamily="34" charset="0"/>
              </a:rPr>
              <a:t>, database and images (</a:t>
            </a:r>
            <a:r>
              <a:rPr lang="en-GB" sz="2800" b="0" i="0" u="none" strike="noStrike" dirty="0">
                <a:solidFill>
                  <a:srgbClr val="1775A5"/>
                </a:solidFill>
                <a:effectLst/>
                <a:latin typeface="Source Sans Pro" panose="020B0503030403020204" pitchFamily="34" charset="0"/>
                <a:hlinkClick r:id="rId6"/>
              </a:rPr>
              <a:t>https://www.findagrave.com/memorial/10056325/robert_graham-stephens</a:t>
            </a:r>
            <a:r>
              <a:rPr lang="en-GB" sz="2800" b="0" i="0" dirty="0">
                <a:solidFill>
                  <a:srgbClr val="666666"/>
                </a:solidFill>
                <a:effectLst/>
                <a:latin typeface="Source Sans Pro" panose="020B0503030403020204" pitchFamily="34" charset="0"/>
              </a:rPr>
              <a:t>: accessed April 15, 2025), memorial page for Sir Robert Graham Stephens (14 Jul 1931–12 Nov 1995), Find a Grave Memorial ID </a:t>
            </a:r>
            <a:r>
              <a:rPr lang="en-GB" sz="2800" b="0" i="0" u="none" strike="noStrike" dirty="0">
                <a:solidFill>
                  <a:srgbClr val="1775A5"/>
                </a:solidFill>
                <a:effectLst/>
                <a:latin typeface="Source Sans Pro" panose="020B0503030403020204" pitchFamily="34" charset="0"/>
                <a:hlinkClick r:id="rId6"/>
              </a:rPr>
              <a:t>10056325</a:t>
            </a:r>
            <a:r>
              <a:rPr lang="en-GB" sz="2800" b="0" i="0" dirty="0">
                <a:solidFill>
                  <a:srgbClr val="666666"/>
                </a:solidFill>
                <a:effectLst/>
                <a:latin typeface="Source Sans Pro" panose="020B0503030403020204" pitchFamily="34" charset="0"/>
              </a:rPr>
              <a:t>; Cremated; Maintained by Find a Grave.</a:t>
            </a:r>
            <a:endParaRPr lang="en-GB"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698660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Alfred Walter Bayes, Dalziel Brothers, Public domain,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https://commons.wikimedia.org/wiki/File:The_Tinder_Box_1.jpg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1707393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Image: https://www.flickr.com/photos/bradford_timeline/7567360922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462731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Google Maps 2025</a:t>
            </a:r>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2685043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Frank Finlay - </a:t>
            </a:r>
            <a:r>
              <a:rPr lang="en-GB" sz="12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http://frankfinlay.net/Doreen-Finlay/doreen-finlay.html</a:t>
            </a:r>
            <a:r>
              <a:rPr lang="en-GB" sz="12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3106489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https://theatricalia.com/play/425/the-matchmaker/production/8tf</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97279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Image: © Bradford Playhouse Archive</a:t>
            </a:r>
            <a:endParaRPr lang="en-GB" sz="1800"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579091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BBC TV - https://austenprose.com/2009/12/29/sense-and-sensibility-1971-%E2%80%93-movie-review/, Fair use,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https://en.wikipedia.org/w/index.php?curid=67353575</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2149431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Bradford Playhouse Archive</a:t>
            </a:r>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860412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https://chapelstreetstudio.coop/work/northern-school/</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2051595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1809651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9529-1630-7145-F5C8-5DF0BDB19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C9B35-99DB-2966-123A-D2C3E5F20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0E08E-F247-7866-18F8-8A164CFB71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a:extLst>
              <a:ext uri="{FF2B5EF4-FFF2-40B4-BE49-F238E27FC236}">
                <a16:creationId xmlns:a16="http://schemas.microsoft.com/office/drawing/2014/main" id="{D4CE156C-E50D-7047-4BC3-3434C8E562C1}"/>
              </a:ext>
            </a:extLst>
          </p:cNvPr>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1161191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With permission John Chilton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http://www.bentarchitect.co.uk/uploads/4/9/7/0/49701671/northern_school_1.jpg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4003524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 Image </a:t>
            </a:r>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2830444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a blank if possible </a:t>
            </a:r>
          </a:p>
        </p:txBody>
      </p:sp>
      <p:sp>
        <p:nvSpPr>
          <p:cNvPr id="4" name="Slide Number Placeholder 3"/>
          <p:cNvSpPr>
            <a:spLocks noGrp="1"/>
          </p:cNvSpPr>
          <p:nvPr>
            <p:ph type="sldNum" sz="quarter" idx="5"/>
          </p:nvPr>
        </p:nvSpPr>
        <p:spPr/>
        <p:txBody>
          <a:bodyPr/>
          <a:lstStyle/>
          <a:p>
            <a:fld id="{8BCF02F3-25DD-4AEB-9873-FF22A3964630}" type="slidenum">
              <a:rPr lang="en-GB" smtClean="0"/>
              <a:t>55</a:t>
            </a:fld>
            <a:endParaRPr lang="en-GB"/>
          </a:p>
        </p:txBody>
      </p:sp>
    </p:spTree>
    <p:extLst>
      <p:ext uri="{BB962C8B-B14F-4D97-AF65-F5344CB8AC3E}">
        <p14:creationId xmlns:p14="http://schemas.microsoft.com/office/powerpoint/2010/main" val="2150930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1575735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AD9B-8001-43DA-1D03-EBCE15FE6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AF14C-C4A3-C25A-AA43-656FEB794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87D7-F468-7662-5107-9B3BB59570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946014-40C5-FB81-3552-F890FFD17B29}"/>
              </a:ext>
            </a:extLst>
          </p:cNvPr>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205709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Image: © Bradford Playhouse Archive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562774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AAE71-471C-6FFF-A6C7-154E45ED3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F089E-DE7E-4735-3661-BC3126292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FDEC4-5A13-28A7-7C26-BF3167F8779F}"/>
              </a:ext>
            </a:extLst>
          </p:cNvPr>
          <p:cNvSpPr>
            <a:spLocks noGrp="1"/>
          </p:cNvSpPr>
          <p:nvPr>
            <p:ph type="body" idx="1"/>
          </p:nvPr>
        </p:nvSpPr>
        <p:spPr/>
        <p:txBody>
          <a:bodyPr/>
          <a:lstStyle/>
          <a:p>
            <a:r>
              <a:rPr lang="en-GB" dirty="0"/>
              <a:t>Image: © Google Maps 2025</a:t>
            </a:r>
          </a:p>
        </p:txBody>
      </p:sp>
      <p:sp>
        <p:nvSpPr>
          <p:cNvPr id="4" name="Slide Number Placeholder 3">
            <a:extLst>
              <a:ext uri="{FF2B5EF4-FFF2-40B4-BE49-F238E27FC236}">
                <a16:creationId xmlns:a16="http://schemas.microsoft.com/office/drawing/2014/main" id="{581A775C-019C-449B-56D6-3D58F87C6E3F}"/>
              </a:ext>
            </a:extLst>
          </p:cNvPr>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1383945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D5065-86FE-CA10-1870-38BA65C79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86C9C-92B9-2C6B-E598-BBA76E9A3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E0F9C-A6A0-AA2F-6741-1B27085FD7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John Grayson, CC BY-SA 2.0, via Wikimedia Commons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https://commons.wikimedia.org/wiki/File:Bradford_Playhouse_-_geograph.org.uk_-_1566813.jpg</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8275B429-C2E6-A453-4425-F3F2BE60E619}"/>
              </a:ext>
            </a:extLst>
          </p:cNvPr>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247689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Image: © Bradford Playhouse Archive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951299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change to actor if felt more appropriate I just used it for hisrtoraical context but would defer to those with more expertise.</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70728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45B2D-17A1-C875-E8FC-2C0CA5F48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30812-887C-5C2B-70BF-1152BAA3C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EEABE-0AAB-48E3-E89A-93761F56559E}"/>
              </a:ext>
            </a:extLst>
          </p:cNvPr>
          <p:cNvSpPr>
            <a:spLocks noGrp="1"/>
          </p:cNvSpPr>
          <p:nvPr>
            <p:ph type="body" idx="1"/>
          </p:nvPr>
        </p:nvSpPr>
        <p:spPr/>
        <p:txBody>
          <a:bodyPr/>
          <a:lstStyle/>
          <a:p>
            <a:pPr>
              <a:lnSpc>
                <a:spcPct val="107000"/>
              </a:lnSpc>
              <a:spcAft>
                <a:spcPts val="800"/>
              </a:spcAft>
            </a:pPr>
            <a:r>
              <a:rPr lang="en-GB" b="0" i="0" dirty="0">
                <a:solidFill>
                  <a:srgbClr val="1A1A1A"/>
                </a:solidFill>
                <a:effectLst/>
                <a:latin typeface="articulat-cf"/>
              </a:rPr>
              <a:t>Image: © Mr Paul Howard. Source: Historic England Archive </a:t>
            </a:r>
            <a:r>
              <a:rPr lang="en-GB" dirty="0"/>
              <a:t>Ref: IOE01/03436/18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https://historicengland.org.uk/images-books/photos/item/IOE01/03436/18</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438B028B-BDD1-8395-A383-8412517776D7}"/>
              </a:ext>
            </a:extLst>
          </p:cNvPr>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58802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a:t>
            </a:r>
            <a:r>
              <a:rPr lang="en-GB" sz="1800">
                <a:effectLst/>
                <a:latin typeface="Arial" panose="020B0604020202020204" pitchFamily="34" charset="0"/>
                <a:ea typeface="Times New Roman" panose="02020603050405020304" pitchFamily="18" charset="0"/>
                <a:cs typeface="Gill Sans MT" panose="020B0502020104020203" pitchFamily="34" charset="0"/>
              </a:rPr>
              <a:t>© Historic England Education</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966700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solidFill>
            <a:srgbClr val="F5C946"/>
          </a:solid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solidFill>
            <a:srgbClr val="F5C946"/>
          </a:solid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
        <p:nvSpPr>
          <p:cNvPr id="2" name="Title 18">
            <a:extLst>
              <a:ext uri="{FF2B5EF4-FFF2-40B4-BE49-F238E27FC236}">
                <a16:creationId xmlns:a16="http://schemas.microsoft.com/office/drawing/2014/main" id="{3B48DD94-B86D-60B8-44AA-E73D10538595}"/>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Tree>
    <p:extLst>
      <p:ext uri="{BB962C8B-B14F-4D97-AF65-F5344CB8AC3E}">
        <p14:creationId xmlns:p14="http://schemas.microsoft.com/office/powerpoint/2010/main" val="82964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
        <p:nvSpPr>
          <p:cNvPr id="3" name="TextBox 11">
            <a:extLst>
              <a:ext uri="{FF2B5EF4-FFF2-40B4-BE49-F238E27FC236}">
                <a16:creationId xmlns:a16="http://schemas.microsoft.com/office/drawing/2014/main" id="{FCF0FFFB-F732-AD4D-8EBD-29A0A49FA51B}"/>
              </a:ext>
            </a:extLst>
          </p:cNvPr>
          <p:cNvSpPr txBox="1"/>
          <p:nvPr userDrawn="1"/>
        </p:nvSpPr>
        <p:spPr>
          <a:xfrm>
            <a:off x="287958" y="238270"/>
            <a:ext cx="5975384" cy="433132"/>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do I want to know about this person?</a:t>
            </a: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F4872806-7021-8C69-40E5-453019C363B4}"/>
              </a:ext>
            </a:extLst>
          </p:cNvPr>
          <p:cNvSpPr txBox="1"/>
          <p:nvPr userDrawn="1"/>
        </p:nvSpPr>
        <p:spPr>
          <a:xfrm>
            <a:off x="1476410" y="1076122"/>
            <a:ext cx="5589832" cy="760144"/>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can I infer about this person</a:t>
            </a:r>
            <a:r>
              <a:rPr lang="en-US" sz="2599">
                <a:solidFill>
                  <a:srgbClr val="000000"/>
                </a:solidFill>
                <a:latin typeface="Source Sans Pro Bold"/>
              </a:rPr>
              <a:t>?</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A318E489-57FE-C614-2962-7EEB19C53F00}"/>
              </a:ext>
            </a:extLst>
          </p:cNvPr>
          <p:cNvSpPr txBox="1"/>
          <p:nvPr userDrawn="1"/>
        </p:nvSpPr>
        <p:spPr>
          <a:xfrm>
            <a:off x="2494168" y="2152612"/>
            <a:ext cx="5072595" cy="760144"/>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do I know about this person</a:t>
            </a:r>
            <a:r>
              <a:rPr lang="en-US" sz="2599">
                <a:solidFill>
                  <a:srgbClr val="000000"/>
                </a:solidFill>
                <a:latin typeface="Source Sans Pro Bold"/>
              </a:rPr>
              <a:t>?</a:t>
            </a:r>
          </a:p>
          <a:p>
            <a:pPr algn="ctr">
              <a:lnSpc>
                <a:spcPts val="2239"/>
              </a:lnSpc>
            </a:pPr>
            <a:endParaRPr lang="en-US" sz="2599">
              <a:solidFill>
                <a:srgbClr val="000000"/>
              </a:solidFill>
              <a:latin typeface="Source Sans Pro Bold"/>
            </a:endParaRPr>
          </a:p>
        </p:txBody>
      </p:sp>
      <p:sp>
        <p:nvSpPr>
          <p:cNvPr id="11" name="Rectangle 10">
            <a:extLst>
              <a:ext uri="{FF2B5EF4-FFF2-40B4-BE49-F238E27FC236}">
                <a16:creationId xmlns:a16="http://schemas.microsoft.com/office/drawing/2014/main" id="{B3336900-5EAD-62A6-F9D7-CEAB36DCCBFF}"/>
              </a:ext>
              <a:ext uri="{C183D7F6-B498-43B3-948B-1728B52AA6E4}">
                <adec:decorative xmlns:adec="http://schemas.microsoft.com/office/drawing/2017/decorative" val="1"/>
              </a:ext>
            </a:extLst>
          </p:cNvPr>
          <p:cNvSpPr/>
          <p:nvPr userDrawn="1"/>
        </p:nvSpPr>
        <p:spPr>
          <a:xfrm>
            <a:off x="1779424" y="1036337"/>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6B2464-3A18-90CA-84CF-4AB34676B44B}"/>
              </a:ext>
              <a:ext uri="{C183D7F6-B498-43B3-948B-1728B52AA6E4}">
                <adec:decorative xmlns:adec="http://schemas.microsoft.com/office/drawing/2017/decorative" val="1"/>
              </a:ext>
            </a:extLst>
          </p:cNvPr>
          <p:cNvSpPr/>
          <p:nvPr userDrawn="1"/>
        </p:nvSpPr>
        <p:spPr>
          <a:xfrm>
            <a:off x="188641" y="177229"/>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5BA8F0-6D58-BEAA-C9B9-3E5298B42C89}"/>
              </a:ext>
              <a:ext uri="{C183D7F6-B498-43B3-948B-1728B52AA6E4}">
                <adec:decorative xmlns:adec="http://schemas.microsoft.com/office/drawing/2017/decorative" val="1"/>
              </a:ext>
            </a:extLst>
          </p:cNvPr>
          <p:cNvSpPr/>
          <p:nvPr userDrawn="1"/>
        </p:nvSpPr>
        <p:spPr>
          <a:xfrm>
            <a:off x="2494168" y="2104412"/>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49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510283" y="235702"/>
            <a:ext cx="5975384" cy="433132"/>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do I want to know about this person?</a:t>
            </a: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5589832" cy="760144"/>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can I infer about this person</a:t>
            </a:r>
            <a:r>
              <a:rPr lang="en-US" sz="2599">
                <a:solidFill>
                  <a:srgbClr val="000000"/>
                </a:solidFill>
                <a:latin typeface="Source Sans Pro Bold"/>
              </a:rPr>
              <a:t>?</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716493" y="2150044"/>
            <a:ext cx="5072595" cy="760144"/>
          </a:xfrm>
          <a:prstGeom prst="rect">
            <a:avLst/>
          </a:prstGeom>
        </p:spPr>
        <p:txBody>
          <a:bodyPr wrap="square" lIns="0" tIns="0" rIns="0" bIns="0" rtlCol="0" anchor="t">
            <a:spAutoFit/>
          </a:bodyPr>
          <a:lstStyle/>
          <a:p>
            <a:pPr algn="ctr">
              <a:lnSpc>
                <a:spcPts val="3639"/>
              </a:lnSpc>
            </a:pPr>
            <a:r>
              <a:rPr lang="en-GB" sz="2599">
                <a:solidFill>
                  <a:srgbClr val="000000"/>
                </a:solidFill>
                <a:latin typeface="Source Sans Pro Bold"/>
              </a:rPr>
              <a:t>What do I know about this person</a:t>
            </a:r>
            <a:r>
              <a:rPr lang="en-US" sz="2599">
                <a:solidFill>
                  <a:srgbClr val="000000"/>
                </a:solidFill>
                <a:latin typeface="Source Sans Pro Bold"/>
              </a:rPr>
              <a:t>?</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F5C946"/>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FF000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548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77497" y="641572"/>
            <a:ext cx="6021134" cy="5956526"/>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1551947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88777" y="1009291"/>
            <a:ext cx="5589098"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214265" y="5589969"/>
            <a:ext cx="3643313" cy="579437"/>
          </a:xfrm>
          <a:prstGeom prst="rect">
            <a:avLst/>
          </a:prstGeom>
          <a:solidFill>
            <a:srgbClr val="F5C946"/>
          </a:solid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620691" y="5672518"/>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93" r:id="rId4"/>
    <p:sldLayoutId id="2147483650" r:id="rId5"/>
    <p:sldLayoutId id="2147483683" r:id="rId6"/>
    <p:sldLayoutId id="2147483684" r:id="rId7"/>
    <p:sldLayoutId id="2147483673" r:id="rId8"/>
    <p:sldLayoutId id="2147483677" r:id="rId9"/>
    <p:sldLayoutId id="2147483679" r:id="rId10"/>
    <p:sldLayoutId id="2147483680" r:id="rId11"/>
    <p:sldLayoutId id="2147483666" r:id="rId12"/>
    <p:sldLayoutId id="2147483685" r:id="rId13"/>
    <p:sldLayoutId id="2147483667" r:id="rId14"/>
    <p:sldLayoutId id="2147483675" r:id="rId15"/>
    <p:sldLayoutId id="2147483671" r:id="rId16"/>
    <p:sldLayoutId id="2147483681" r:id="rId17"/>
    <p:sldLayoutId id="2147483672" r:id="rId18"/>
    <p:sldLayoutId id="2147483678" r:id="rId19"/>
    <p:sldLayoutId id="2147483664" r:id="rId20"/>
    <p:sldLayoutId id="2147483663" r:id="rId21"/>
    <p:sldLayoutId id="2147483660" r:id="rId22"/>
    <p:sldLayoutId id="2147483696" r:id="rId23"/>
    <p:sldLayoutId id="2147483695" r:id="rId24"/>
    <p:sldLayoutId id="2147483682" r:id="rId25"/>
    <p:sldLayoutId id="2147483694" r:id="rId26"/>
    <p:sldLayoutId id="2147483690" r:id="rId27"/>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livesofthefirstworldwar.iwm.org.uk/lifestory/7670669" TargetMode="External"/><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38.sv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38.sv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4.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38.sv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38.sv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en.wikipedia.org/wiki/Bernard_Hepton" TargetMode="External"/><Relationship Id="rId7" Type="http://schemas.openxmlformats.org/officeDocument/2006/relationships/hyperlink" Target="https://en.wikipedia.org/wiki/Robert_Stephens" TargetMode="External"/><Relationship Id="rId12" Type="http://schemas.openxmlformats.org/officeDocument/2006/relationships/image" Target="../media/image38.sv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hyperlink" Target="https://en.wikipedia.org/wiki/Edward_Petherbridge" TargetMode="External"/><Relationship Id="rId11" Type="http://schemas.openxmlformats.org/officeDocument/2006/relationships/image" Target="../media/image37.png"/><Relationship Id="rId5" Type="http://schemas.openxmlformats.org/officeDocument/2006/relationships/hyperlink" Target="https://en.wikipedia.org/wiki/Tom_Bell_(actor)" TargetMode="External"/><Relationship Id="rId10" Type="http://schemas.openxmlformats.org/officeDocument/2006/relationships/image" Target="../media/image10.svg"/><Relationship Id="rId4" Type="http://schemas.openxmlformats.org/officeDocument/2006/relationships/hyperlink" Target="https://en.wikipedia.org/wiki/Billie_Whitelaw" TargetMode="External"/><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York_Mystery_Plays" TargetMode="Externa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64.jpg"/><Relationship Id="rId5" Type="http://schemas.openxmlformats.org/officeDocument/2006/relationships/hyperlink" Target="https://en.wikipedia.org/wiki/Michael_Darlow" TargetMode="External"/><Relationship Id="rId4" Type="http://schemas.openxmlformats.org/officeDocument/2006/relationships/hyperlink" Target="https://en.wikipedia.org/wiki/Bryan_Mosle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38.sv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hyperlink" Target="http://www.bentarchitect.co.uk/the-northern-school.html"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hyperlink" Target="https://historicengland.org.uk/education/schools-resources/teaching-activities/who-how-why-do-we-rememb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C7D80-9C85-4DD8-B561-4DD189FACE9A}"/>
              </a:ext>
            </a:extLst>
          </p:cNvPr>
          <p:cNvSpPr>
            <a:spLocks noGrp="1"/>
          </p:cNvSpPr>
          <p:nvPr>
            <p:ph type="title"/>
          </p:nvPr>
        </p:nvSpPr>
        <p:spPr/>
        <p:txBody>
          <a:bodyPr/>
          <a:lstStyle/>
          <a:p>
            <a:r>
              <a:rPr lang="en-GB" dirty="0"/>
              <a:t>Esme Church and her little-known cultural legacy in Bradford</a:t>
            </a:r>
          </a:p>
        </p:txBody>
      </p:sp>
      <p:sp>
        <p:nvSpPr>
          <p:cNvPr id="3" name="Subtitle 2">
            <a:extLst>
              <a:ext uri="{FF2B5EF4-FFF2-40B4-BE49-F238E27FC236}">
                <a16:creationId xmlns:a16="http://schemas.microsoft.com/office/drawing/2014/main" id="{D9346532-167B-42B4-8013-17D56CCB0EFF}"/>
              </a:ext>
            </a:extLst>
          </p:cNvPr>
          <p:cNvSpPr>
            <a:spLocks noGrp="1"/>
          </p:cNvSpPr>
          <p:nvPr>
            <p:ph type="subTitle" idx="1"/>
          </p:nvPr>
        </p:nvSpPr>
        <p:spPr>
          <a:xfrm>
            <a:off x="371971" y="3201670"/>
            <a:ext cx="3580269" cy="2723668"/>
          </a:xfrm>
        </p:spPr>
        <p:txBody>
          <a:bodyPr/>
          <a:lstStyle/>
          <a:p>
            <a:r>
              <a:rPr lang="en-GB" dirty="0"/>
              <a:t>What can we find out about local significant people? Esme Church and her little-known cultural legacy in Bradford</a:t>
            </a:r>
          </a:p>
        </p:txBody>
      </p:sp>
      <p:pic>
        <p:nvPicPr>
          <p:cNvPr id="1026" name="Picture 2" descr="A black and white photo of a smartly dresed woman - Esme Church&#10;">
            <a:extLst>
              <a:ext uri="{FF2B5EF4-FFF2-40B4-BE49-F238E27FC236}">
                <a16:creationId xmlns:a16="http://schemas.microsoft.com/office/drawing/2014/main" id="{08273945-711C-4437-AAD0-AC773AF32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614"/>
          <a:stretch/>
        </p:blipFill>
        <p:spPr bwMode="auto">
          <a:xfrm>
            <a:off x="4104167" y="0"/>
            <a:ext cx="80878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62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2DE4-4AC3-B770-E9CF-0DA1A70A4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6E0E7-2940-C5EB-7068-3CD14A00DD56}"/>
              </a:ext>
            </a:extLst>
          </p:cNvPr>
          <p:cNvSpPr>
            <a:spLocks noGrp="1"/>
          </p:cNvSpPr>
          <p:nvPr>
            <p:ph type="title"/>
          </p:nvPr>
        </p:nvSpPr>
        <p:spPr>
          <a:xfrm>
            <a:off x="381885" y="475904"/>
            <a:ext cx="10996613" cy="710288"/>
          </a:xfrm>
        </p:spPr>
        <p:txBody>
          <a:bodyPr/>
          <a:lstStyle/>
          <a:p>
            <a:r>
              <a:rPr lang="en-GB" dirty="0">
                <a:latin typeface="Arial"/>
                <a:cs typeface="Arial"/>
              </a:rPr>
              <a:t>Who was she? Some quick facts</a:t>
            </a:r>
          </a:p>
        </p:txBody>
      </p:sp>
      <p:sp>
        <p:nvSpPr>
          <p:cNvPr id="3" name="Content Placeholder 2">
            <a:extLst>
              <a:ext uri="{FF2B5EF4-FFF2-40B4-BE49-F238E27FC236}">
                <a16:creationId xmlns:a16="http://schemas.microsoft.com/office/drawing/2014/main" id="{104A1133-170C-97EA-CD3F-384CBC2BD2BB}"/>
              </a:ext>
            </a:extLst>
          </p:cNvPr>
          <p:cNvSpPr>
            <a:spLocks noGrp="1"/>
          </p:cNvSpPr>
          <p:nvPr>
            <p:ph idx="1"/>
          </p:nvPr>
        </p:nvSpPr>
        <p:spPr/>
        <p:txBody>
          <a:bodyPr lIns="0" tIns="45720" rIns="90000" bIns="45720" anchor="t"/>
          <a:lstStyle/>
          <a:p>
            <a:r>
              <a:rPr lang="en-GB" sz="2400" b="1" dirty="0"/>
              <a:t>Esme Church</a:t>
            </a:r>
            <a:r>
              <a:rPr lang="en-GB" sz="2400" dirty="0"/>
              <a:t> was a major figure in the history of 20th-century British theatre as an actress, theatre director and producer. </a:t>
            </a:r>
          </a:p>
          <a:p>
            <a:r>
              <a:rPr lang="en-GB" sz="2400" dirty="0"/>
              <a:t>She had a long and distinguished career, acting, directing and producing with important companies in the UK and overseas.</a:t>
            </a:r>
          </a:p>
          <a:p>
            <a:r>
              <a:rPr lang="en-GB" sz="2400" dirty="0"/>
              <a:t>Her work in Bradford left a lasting impact on the cultural life of the city  and the surrounding area.</a:t>
            </a:r>
          </a:p>
          <a:p>
            <a:endParaRPr lang="en-GB" sz="2400" dirty="0"/>
          </a:p>
          <a:p>
            <a:endParaRPr lang="en-GB" dirty="0"/>
          </a:p>
        </p:txBody>
      </p:sp>
      <p:pic>
        <p:nvPicPr>
          <p:cNvPr id="8" name="Content Placeholder 7" descr="A large building with the words 'THE OLD VIC' on the frontage">
            <a:extLst>
              <a:ext uri="{FF2B5EF4-FFF2-40B4-BE49-F238E27FC236}">
                <a16:creationId xmlns:a16="http://schemas.microsoft.com/office/drawing/2014/main" id="{0085110F-42E1-8B5A-AD03-BA850AA254E0}"/>
              </a:ext>
            </a:extLst>
          </p:cNvPr>
          <p:cNvPicPr>
            <a:picLocks noGrp="1" noChangeAspect="1"/>
          </p:cNvPicPr>
          <p:nvPr>
            <p:ph idx="10"/>
          </p:nvPr>
        </p:nvPicPr>
        <p:blipFill>
          <a:blip r:embed="rId3"/>
          <a:srcRect/>
          <a:stretch/>
        </p:blipFill>
        <p:spPr>
          <a:xfrm>
            <a:off x="6096000" y="1885247"/>
            <a:ext cx="5022850" cy="4192405"/>
          </a:xfrm>
        </p:spPr>
      </p:pic>
      <p:grpSp>
        <p:nvGrpSpPr>
          <p:cNvPr id="9" name="Washi" descr="Washi tape">
            <a:extLst>
              <a:ext uri="{FF2B5EF4-FFF2-40B4-BE49-F238E27FC236}">
                <a16:creationId xmlns:a16="http://schemas.microsoft.com/office/drawing/2014/main" id="{4F6FEB9E-03C4-7E45-5164-624E2930C680}"/>
              </a:ext>
            </a:extLst>
          </p:cNvPr>
          <p:cNvGrpSpPr/>
          <p:nvPr/>
        </p:nvGrpSpPr>
        <p:grpSpPr>
          <a:xfrm rot="203226">
            <a:off x="6905807" y="6152355"/>
            <a:ext cx="3403233" cy="681038"/>
            <a:chOff x="9425511" y="452969"/>
            <a:chExt cx="2328862" cy="681038"/>
          </a:xfrm>
        </p:grpSpPr>
        <p:sp>
          <p:nvSpPr>
            <p:cNvPr id="10" name="Washi">
              <a:extLst>
                <a:ext uri="{FF2B5EF4-FFF2-40B4-BE49-F238E27FC236}">
                  <a16:creationId xmlns:a16="http://schemas.microsoft.com/office/drawing/2014/main" id="{C4257D4C-3DE1-FB37-CFFA-32977C782106}"/>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B72C2788-4CBA-B281-F114-F45089C79AE1}"/>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Old Vic Theatre, London</a:t>
              </a:r>
            </a:p>
          </p:txBody>
        </p:sp>
      </p:grpSp>
    </p:spTree>
    <p:extLst>
      <p:ext uri="{BB962C8B-B14F-4D97-AF65-F5344CB8AC3E}">
        <p14:creationId xmlns:p14="http://schemas.microsoft.com/office/powerpoint/2010/main" val="228249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0984-3209-3DEF-0BA8-B671FE9545BA}"/>
              </a:ext>
            </a:extLst>
          </p:cNvPr>
          <p:cNvSpPr>
            <a:spLocks noGrp="1"/>
          </p:cNvSpPr>
          <p:nvPr>
            <p:ph type="title"/>
          </p:nvPr>
        </p:nvSpPr>
        <p:spPr/>
        <p:txBody>
          <a:bodyPr/>
          <a:lstStyle/>
          <a:p>
            <a:r>
              <a:rPr lang="en-GB"/>
              <a:t>Where is West Yorkshire?</a:t>
            </a:r>
          </a:p>
        </p:txBody>
      </p:sp>
      <p:pic>
        <p:nvPicPr>
          <p:cNvPr id="9" name="Picture 8" descr="A map of England with the 4 counties of Yorkshire coloured in different colours">
            <a:extLst>
              <a:ext uri="{FF2B5EF4-FFF2-40B4-BE49-F238E27FC236}">
                <a16:creationId xmlns:a16="http://schemas.microsoft.com/office/drawing/2014/main" id="{2F4EAED5-6FA3-7900-B0EB-9A5C360FAF25}"/>
              </a:ext>
            </a:extLst>
          </p:cNvPr>
          <p:cNvPicPr>
            <a:picLocks noChangeAspect="1"/>
          </p:cNvPicPr>
          <p:nvPr/>
        </p:nvPicPr>
        <p:blipFill>
          <a:blip r:embed="rId3"/>
          <a:srcRect l="21011" t="40177" r="14950" b="3859"/>
          <a:stretch/>
        </p:blipFill>
        <p:spPr>
          <a:xfrm>
            <a:off x="5678905" y="1743089"/>
            <a:ext cx="5852767" cy="5114911"/>
          </a:xfrm>
          <a:prstGeom prst="rect">
            <a:avLst/>
          </a:prstGeom>
        </p:spPr>
      </p:pic>
      <p:pic>
        <p:nvPicPr>
          <p:cNvPr id="16" name="Content Placeholder 14" descr="A map of the four regions of Yorkshire with each of them shown as different coloured areas">
            <a:extLst>
              <a:ext uri="{FF2B5EF4-FFF2-40B4-BE49-F238E27FC236}">
                <a16:creationId xmlns:a16="http://schemas.microsoft.com/office/drawing/2014/main" id="{9DDE64C0-E04F-7745-ADEE-32A249C4A26C}"/>
              </a:ext>
            </a:extLst>
          </p:cNvPr>
          <p:cNvPicPr>
            <a:picLocks noChangeAspect="1"/>
          </p:cNvPicPr>
          <p:nvPr/>
        </p:nvPicPr>
        <p:blipFill rotWithShape="1">
          <a:blip r:embed="rId3"/>
          <a:srcRect l="47745" t="53729" r="30471" b="31554"/>
          <a:stretch/>
        </p:blipFill>
        <p:spPr>
          <a:xfrm>
            <a:off x="0" y="1824152"/>
            <a:ext cx="6316072" cy="4267200"/>
          </a:xfrm>
          <a:prstGeom prst="rect">
            <a:avLst/>
          </a:prstGeom>
        </p:spPr>
      </p:pic>
      <p:sp>
        <p:nvSpPr>
          <p:cNvPr id="7" name="Oval 6">
            <a:extLst>
              <a:ext uri="{FF2B5EF4-FFF2-40B4-BE49-F238E27FC236}">
                <a16:creationId xmlns:a16="http://schemas.microsoft.com/office/drawing/2014/main" id="{54DF58CA-7096-8FC3-AD11-8DF2B8ECFF57}"/>
              </a:ext>
              <a:ext uri="{C183D7F6-B498-43B3-948B-1728B52AA6E4}">
                <adec:decorative xmlns:adec="http://schemas.microsoft.com/office/drawing/2017/decorative" val="1"/>
              </a:ext>
            </a:extLst>
          </p:cNvPr>
          <p:cNvSpPr/>
          <p:nvPr/>
        </p:nvSpPr>
        <p:spPr>
          <a:xfrm>
            <a:off x="2183642" y="3889612"/>
            <a:ext cx="1924334" cy="13238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14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0984-3209-3DEF-0BA8-B671FE9545BA}"/>
              </a:ext>
            </a:extLst>
          </p:cNvPr>
          <p:cNvSpPr>
            <a:spLocks noGrp="1"/>
          </p:cNvSpPr>
          <p:nvPr>
            <p:ph type="title"/>
          </p:nvPr>
        </p:nvSpPr>
        <p:spPr/>
        <p:txBody>
          <a:bodyPr/>
          <a:lstStyle/>
          <a:p>
            <a:r>
              <a:rPr lang="en-GB" dirty="0"/>
              <a:t>Where is Bradford within West Yorkshire?</a:t>
            </a:r>
          </a:p>
        </p:txBody>
      </p:sp>
      <p:pic>
        <p:nvPicPr>
          <p:cNvPr id="7" name="Content Placeholder 6" descr="A map of the districts of West Yorkshire, with each of them shown as different coloured areas">
            <a:extLst>
              <a:ext uri="{FF2B5EF4-FFF2-40B4-BE49-F238E27FC236}">
                <a16:creationId xmlns:a16="http://schemas.microsoft.com/office/drawing/2014/main" id="{748CF255-83C8-EE9C-71E6-01537EB70514}"/>
              </a:ext>
            </a:extLst>
          </p:cNvPr>
          <p:cNvPicPr>
            <a:picLocks noGrp="1" noChangeAspect="1"/>
          </p:cNvPicPr>
          <p:nvPr>
            <p:ph idx="1"/>
          </p:nvPr>
        </p:nvPicPr>
        <p:blipFill rotWithShape="1">
          <a:blip r:embed="rId3"/>
          <a:stretch/>
        </p:blipFill>
        <p:spPr>
          <a:xfrm>
            <a:off x="2631822" y="1470025"/>
            <a:ext cx="6472744" cy="5022850"/>
          </a:xfrm>
        </p:spPr>
      </p:pic>
      <p:sp>
        <p:nvSpPr>
          <p:cNvPr id="8" name="Oval 7">
            <a:extLst>
              <a:ext uri="{FF2B5EF4-FFF2-40B4-BE49-F238E27FC236}">
                <a16:creationId xmlns:a16="http://schemas.microsoft.com/office/drawing/2014/main" id="{985146DB-2544-4B0F-B80C-C5D75A290979}"/>
              </a:ext>
              <a:ext uri="{C183D7F6-B498-43B3-948B-1728B52AA6E4}">
                <adec:decorative xmlns:adec="http://schemas.microsoft.com/office/drawing/2017/decorative" val="1"/>
              </a:ext>
            </a:extLst>
          </p:cNvPr>
          <p:cNvSpPr/>
          <p:nvPr/>
        </p:nvSpPr>
        <p:spPr>
          <a:xfrm>
            <a:off x="5158370" y="3571450"/>
            <a:ext cx="652493" cy="390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562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143B-872F-4D91-8E86-74B28352EDF9}"/>
              </a:ext>
            </a:extLst>
          </p:cNvPr>
          <p:cNvSpPr>
            <a:spLocks noGrp="1"/>
          </p:cNvSpPr>
          <p:nvPr>
            <p:ph type="title"/>
          </p:nvPr>
        </p:nvSpPr>
        <p:spPr/>
        <p:txBody>
          <a:bodyPr/>
          <a:lstStyle/>
          <a:p>
            <a:r>
              <a:rPr lang="en-GB" dirty="0"/>
              <a:t>Researching Esme Church</a:t>
            </a:r>
          </a:p>
        </p:txBody>
      </p:sp>
      <p:sp>
        <p:nvSpPr>
          <p:cNvPr id="3" name="Content Placeholder 2">
            <a:extLst>
              <a:ext uri="{FF2B5EF4-FFF2-40B4-BE49-F238E27FC236}">
                <a16:creationId xmlns:a16="http://schemas.microsoft.com/office/drawing/2014/main" id="{52253A62-C246-445A-B208-0BB0329E1B55}"/>
              </a:ext>
            </a:extLst>
          </p:cNvPr>
          <p:cNvSpPr>
            <a:spLocks noGrp="1"/>
          </p:cNvSpPr>
          <p:nvPr>
            <p:ph idx="1"/>
          </p:nvPr>
        </p:nvSpPr>
        <p:spPr>
          <a:xfrm>
            <a:off x="357187" y="1075414"/>
            <a:ext cx="5100478" cy="5614144"/>
          </a:xfrm>
        </p:spPr>
        <p:txBody>
          <a:bodyPr lIns="0" tIns="45720" rIns="90000" bIns="45720" anchor="t"/>
          <a:lstStyle/>
          <a:p>
            <a:r>
              <a:rPr lang="en-GB" dirty="0"/>
              <a:t>No one has yet written a biography of Esme. So much about her life remains unknown, especially her early acting career. </a:t>
            </a:r>
          </a:p>
          <a:p>
            <a:r>
              <a:rPr lang="en-GB" dirty="0"/>
              <a:t>Her career, personal life and addresses have been pieced together from official records and archives. However, gaps remain both in her story and in the history of places she was linked to in Bradford.</a:t>
            </a:r>
          </a:p>
          <a:p>
            <a:r>
              <a:rPr lang="en-GB" dirty="0"/>
              <a:t>We begin to learn more during the First World War, when she became involved in something of national significance.</a:t>
            </a:r>
          </a:p>
        </p:txBody>
      </p:sp>
      <p:sp>
        <p:nvSpPr>
          <p:cNvPr id="7" name="Picture Placeholder 6">
            <a:extLst>
              <a:ext uri="{FF2B5EF4-FFF2-40B4-BE49-F238E27FC236}">
                <a16:creationId xmlns:a16="http://schemas.microsoft.com/office/drawing/2014/main" id="{9C07131F-9B54-ECC1-0170-C22F89A9AEDF}"/>
              </a:ext>
            </a:extLst>
          </p:cNvPr>
          <p:cNvSpPr>
            <a:spLocks noGrp="1"/>
          </p:cNvSpPr>
          <p:nvPr>
            <p:ph type="pic" sz="quarter" idx="11"/>
          </p:nvPr>
        </p:nvSpPr>
        <p:spPr/>
        <p:txBody>
          <a:bodyPr/>
          <a:lstStyle/>
          <a:p>
            <a:endParaRPr lang="en-GB"/>
          </a:p>
        </p:txBody>
      </p:sp>
      <p:pic>
        <p:nvPicPr>
          <p:cNvPr id="13" name="Picture Placeholder 12" descr="Questions with solid fill">
            <a:extLst>
              <a:ext uri="{FF2B5EF4-FFF2-40B4-BE49-F238E27FC236}">
                <a16:creationId xmlns:a16="http://schemas.microsoft.com/office/drawing/2014/main" id="{41334A31-1122-9063-3EB5-372A0A49685D}"/>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t="2026" b="2026"/>
          <a:stretch>
            <a:fillRect/>
          </a:stretch>
        </p:blipFill>
        <p:spPr/>
      </p:pic>
    </p:spTree>
    <p:extLst>
      <p:ext uri="{BB962C8B-B14F-4D97-AF65-F5344CB8AC3E}">
        <p14:creationId xmlns:p14="http://schemas.microsoft.com/office/powerpoint/2010/main" val="28408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F191-6250-5C2A-8FE4-3DE659B6A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CBC88-018E-37E5-87CF-4E185521A9D9}"/>
              </a:ext>
            </a:extLst>
          </p:cNvPr>
          <p:cNvSpPr>
            <a:spLocks noGrp="1"/>
          </p:cNvSpPr>
          <p:nvPr>
            <p:ph type="title"/>
          </p:nvPr>
        </p:nvSpPr>
        <p:spPr/>
        <p:txBody>
          <a:bodyPr/>
          <a:lstStyle/>
          <a:p>
            <a:r>
              <a:rPr lang="en-GB" dirty="0"/>
              <a:t>Early Life </a:t>
            </a:r>
          </a:p>
        </p:txBody>
      </p:sp>
      <p:sp>
        <p:nvSpPr>
          <p:cNvPr id="3" name="Content Placeholder 2">
            <a:extLst>
              <a:ext uri="{FF2B5EF4-FFF2-40B4-BE49-F238E27FC236}">
                <a16:creationId xmlns:a16="http://schemas.microsoft.com/office/drawing/2014/main" id="{4673D82E-2E7B-A808-C509-43A1E0E6FCA4}"/>
              </a:ext>
            </a:extLst>
          </p:cNvPr>
          <p:cNvSpPr>
            <a:spLocks noGrp="1"/>
          </p:cNvSpPr>
          <p:nvPr>
            <p:ph idx="1"/>
          </p:nvPr>
        </p:nvSpPr>
        <p:spPr>
          <a:xfrm>
            <a:off x="381885" y="1470244"/>
            <a:ext cx="5022887" cy="3631145"/>
          </a:xfrm>
        </p:spPr>
        <p:txBody>
          <a:bodyPr/>
          <a:lstStyle/>
          <a:p>
            <a:r>
              <a:rPr lang="en-GB" dirty="0"/>
              <a:t>Esme Church was born at 24 Grove Road, Marylebone, London on 11 February 1893.</a:t>
            </a:r>
          </a:p>
          <a:p>
            <a:r>
              <a:rPr lang="en-GB" dirty="0"/>
              <a:t>She was the younger of two children born to Henry George Church, a solicitor, and his wife Annie Collins.</a:t>
            </a:r>
          </a:p>
          <a:p>
            <a:r>
              <a:rPr lang="en-GB" dirty="0"/>
              <a:t>By 1911 her family was living at Park View, Roehampton Lane, Putney, London.</a:t>
            </a:r>
          </a:p>
        </p:txBody>
      </p:sp>
      <p:sp>
        <p:nvSpPr>
          <p:cNvPr id="8" name="Picture Placeholder 7">
            <a:extLst>
              <a:ext uri="{FF2B5EF4-FFF2-40B4-BE49-F238E27FC236}">
                <a16:creationId xmlns:a16="http://schemas.microsoft.com/office/drawing/2014/main" id="{BB8D50B7-C137-479E-1F03-24BBAC94F1AA}"/>
              </a:ext>
            </a:extLst>
          </p:cNvPr>
          <p:cNvSpPr>
            <a:spLocks noGrp="1"/>
          </p:cNvSpPr>
          <p:nvPr>
            <p:ph type="pic" sz="quarter" idx="11"/>
          </p:nvPr>
        </p:nvSpPr>
        <p:spPr/>
        <p:txBody>
          <a:bodyPr/>
          <a:lstStyle/>
          <a:p>
            <a:endParaRPr lang="en-GB"/>
          </a:p>
        </p:txBody>
      </p:sp>
      <p:pic>
        <p:nvPicPr>
          <p:cNvPr id="5" name="Picture Placeholder 4" descr="A house with a car parked in front of it.">
            <a:extLst>
              <a:ext uri="{FF2B5EF4-FFF2-40B4-BE49-F238E27FC236}">
                <a16:creationId xmlns:a16="http://schemas.microsoft.com/office/drawing/2014/main" id="{3CFA6E67-AFF8-ED8E-0331-6BADCC2DA292}"/>
              </a:ext>
            </a:extLst>
          </p:cNvPr>
          <p:cNvPicPr>
            <a:picLocks noGrp="1" noChangeAspect="1"/>
          </p:cNvPicPr>
          <p:nvPr>
            <p:ph type="pic" sz="quarter" idx="12"/>
          </p:nvPr>
        </p:nvPicPr>
        <p:blipFill>
          <a:blip r:embed="rId3"/>
          <a:srcRect l="3132" r="3132"/>
          <a:stretch>
            <a:fillRect/>
          </a:stretch>
        </p:blipFill>
        <p:spPr/>
      </p:pic>
      <p:sp>
        <p:nvSpPr>
          <p:cNvPr id="6" name="Text Placeholder 5">
            <a:extLst>
              <a:ext uri="{FF2B5EF4-FFF2-40B4-BE49-F238E27FC236}">
                <a16:creationId xmlns:a16="http://schemas.microsoft.com/office/drawing/2014/main" id="{398957B3-5F24-D64F-44E2-F161CA5BEC6C}"/>
              </a:ext>
            </a:extLst>
          </p:cNvPr>
          <p:cNvSpPr>
            <a:spLocks noGrp="1"/>
          </p:cNvSpPr>
          <p:nvPr>
            <p:ph type="body" sz="quarter" idx="23"/>
          </p:nvPr>
        </p:nvSpPr>
        <p:spPr/>
        <p:txBody>
          <a:bodyPr/>
          <a:lstStyle/>
          <a:p>
            <a:r>
              <a:rPr lang="en-GB" dirty="0"/>
              <a:t>24 Grove Road today (2025)</a:t>
            </a:r>
          </a:p>
        </p:txBody>
      </p:sp>
      <p:sp>
        <p:nvSpPr>
          <p:cNvPr id="12" name="Picture Placeholder 35" descr="Thought bubble">
            <a:extLst>
              <a:ext uri="{FF2B5EF4-FFF2-40B4-BE49-F238E27FC236}">
                <a16:creationId xmlns:a16="http://schemas.microsoft.com/office/drawing/2014/main" id="{A0B3B3D8-300D-5104-4C58-11DC89C4408A}"/>
              </a:ext>
              <a:ext uri="{C183D7F6-B498-43B3-948B-1728B52AA6E4}">
                <adec:decorative xmlns:adec="http://schemas.microsoft.com/office/drawing/2017/decorative" val="0"/>
              </a:ext>
            </a:extLst>
          </p:cNvPr>
          <p:cNvSpPr txBox="1">
            <a:spLocks/>
          </p:cNvSpPr>
          <p:nvPr/>
        </p:nvSpPr>
        <p:spPr>
          <a:xfrm flipH="1">
            <a:off x="159294" y="3837152"/>
            <a:ext cx="5279884" cy="261085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Find out who would have been on the throne when Esme was born and what was London like at this time.</a:t>
            </a:r>
          </a:p>
          <a:p>
            <a:pPr algn="ctr"/>
            <a:endParaRPr lang="en-US" sz="1800" b="1" dirty="0"/>
          </a:p>
        </p:txBody>
      </p:sp>
    </p:spTree>
    <p:extLst>
      <p:ext uri="{BB962C8B-B14F-4D97-AF65-F5344CB8AC3E}">
        <p14:creationId xmlns:p14="http://schemas.microsoft.com/office/powerpoint/2010/main" val="41378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7291C-DFA4-F003-6480-3E4B59DB0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90014-9DA3-62DC-D3B7-8D9E551AB340}"/>
              </a:ext>
            </a:extLst>
          </p:cNvPr>
          <p:cNvSpPr>
            <a:spLocks noGrp="1"/>
          </p:cNvSpPr>
          <p:nvPr>
            <p:ph type="title"/>
          </p:nvPr>
        </p:nvSpPr>
        <p:spPr/>
        <p:txBody>
          <a:bodyPr/>
          <a:lstStyle/>
          <a:p>
            <a:r>
              <a:rPr lang="en-GB" dirty="0"/>
              <a:t>Aspiring actress </a:t>
            </a:r>
          </a:p>
        </p:txBody>
      </p:sp>
      <p:sp>
        <p:nvSpPr>
          <p:cNvPr id="3" name="Content Placeholder 2">
            <a:extLst>
              <a:ext uri="{FF2B5EF4-FFF2-40B4-BE49-F238E27FC236}">
                <a16:creationId xmlns:a16="http://schemas.microsoft.com/office/drawing/2014/main" id="{5E1515E1-49AF-A7CA-A7DE-6E232D41278C}"/>
              </a:ext>
            </a:extLst>
          </p:cNvPr>
          <p:cNvSpPr>
            <a:spLocks noGrp="1"/>
          </p:cNvSpPr>
          <p:nvPr>
            <p:ph idx="1"/>
          </p:nvPr>
        </p:nvSpPr>
        <p:spPr/>
        <p:txBody>
          <a:bodyPr lIns="0" tIns="45720" rIns="90000" bIns="45720" anchor="t"/>
          <a:lstStyle/>
          <a:p>
            <a:r>
              <a:rPr lang="en-GB" dirty="0"/>
              <a:t>After leaving school, Esme set her sights on becoming an actress.</a:t>
            </a:r>
          </a:p>
          <a:p>
            <a:r>
              <a:rPr lang="en-GB" dirty="0"/>
              <a:t>While most actors of the time trained on the job, she was fortunate to study at two of London’s top drama schools. These were The Guildhall </a:t>
            </a:r>
            <a:r>
              <a:rPr lang="en-GB" sz="2400" dirty="0"/>
              <a:t>School of Music and Drama</a:t>
            </a:r>
            <a:r>
              <a:rPr lang="en-GB" dirty="0"/>
              <a:t> and the </a:t>
            </a:r>
            <a:r>
              <a:rPr lang="en-GB" sz="2400" dirty="0"/>
              <a:t>Royal Academy of Dramatic Art</a:t>
            </a:r>
            <a:r>
              <a:rPr lang="en-GB" dirty="0"/>
              <a:t> (RADA). </a:t>
            </a:r>
            <a:endParaRPr lang="en-GB" dirty="0">
              <a:cs typeface="Arial"/>
            </a:endParaRPr>
          </a:p>
          <a:p>
            <a:r>
              <a:rPr lang="en-GB" dirty="0"/>
              <a:t>Living in London may have helped her ambitions.</a:t>
            </a:r>
          </a:p>
          <a:p>
            <a:endParaRPr lang="en-GB" dirty="0"/>
          </a:p>
          <a:p>
            <a:endParaRPr lang="en-GB" dirty="0"/>
          </a:p>
        </p:txBody>
      </p:sp>
      <p:sp>
        <p:nvSpPr>
          <p:cNvPr id="4" name="Picture Placeholder 3">
            <a:extLst>
              <a:ext uri="{FF2B5EF4-FFF2-40B4-BE49-F238E27FC236}">
                <a16:creationId xmlns:a16="http://schemas.microsoft.com/office/drawing/2014/main" id="{BAC26F6E-A5E1-069D-AB61-D960666C2D7E}"/>
              </a:ext>
            </a:extLst>
          </p:cNvPr>
          <p:cNvSpPr>
            <a:spLocks noGrp="1"/>
          </p:cNvSpPr>
          <p:nvPr>
            <p:ph type="pic" sz="quarter" idx="11"/>
          </p:nvPr>
        </p:nvSpPr>
        <p:spPr/>
        <p:txBody>
          <a:bodyPr/>
          <a:lstStyle/>
          <a:p>
            <a:endParaRPr lang="en-GB"/>
          </a:p>
        </p:txBody>
      </p:sp>
      <p:pic>
        <p:nvPicPr>
          <p:cNvPr id="18" name="Picture Placeholder 17" descr="A stone sign with statues on the top.">
            <a:extLst>
              <a:ext uri="{FF2B5EF4-FFF2-40B4-BE49-F238E27FC236}">
                <a16:creationId xmlns:a16="http://schemas.microsoft.com/office/drawing/2014/main" id="{8B069E50-BB79-30DA-35FA-3461B45F4A90}"/>
              </a:ext>
            </a:extLst>
          </p:cNvPr>
          <p:cNvPicPr>
            <a:picLocks noGrp="1" noChangeAspect="1"/>
          </p:cNvPicPr>
          <p:nvPr>
            <p:ph type="pic" sz="quarter" idx="12"/>
          </p:nvPr>
        </p:nvPicPr>
        <p:blipFill>
          <a:blip r:embed="rId3"/>
          <a:srcRect l="15242" r="15242"/>
          <a:stretch/>
        </p:blipFill>
        <p:spPr/>
      </p:pic>
      <p:sp>
        <p:nvSpPr>
          <p:cNvPr id="10" name="Text Placeholder 9">
            <a:extLst>
              <a:ext uri="{FF2B5EF4-FFF2-40B4-BE49-F238E27FC236}">
                <a16:creationId xmlns:a16="http://schemas.microsoft.com/office/drawing/2014/main" id="{430B6831-BB99-5646-62CA-CD5218B41FAB}"/>
              </a:ext>
            </a:extLst>
          </p:cNvPr>
          <p:cNvSpPr>
            <a:spLocks noGrp="1"/>
          </p:cNvSpPr>
          <p:nvPr>
            <p:ph type="body" sz="quarter" idx="23"/>
          </p:nvPr>
        </p:nvSpPr>
        <p:spPr/>
        <p:txBody>
          <a:bodyPr/>
          <a:lstStyle/>
          <a:p>
            <a:r>
              <a:rPr lang="en-GB" dirty="0"/>
              <a:t>Royal Academy Dramatic Arts</a:t>
            </a:r>
          </a:p>
        </p:txBody>
      </p:sp>
      <p:sp>
        <p:nvSpPr>
          <p:cNvPr id="19" name="Picture Placeholder 35" descr="Thought bubble">
            <a:extLst>
              <a:ext uri="{FF2B5EF4-FFF2-40B4-BE49-F238E27FC236}">
                <a16:creationId xmlns:a16="http://schemas.microsoft.com/office/drawing/2014/main" id="{6811A177-19EF-ED84-169F-A51E65AE3D75}"/>
              </a:ext>
              <a:ext uri="{C183D7F6-B498-43B3-948B-1728B52AA6E4}">
                <adec:decorative xmlns:adec="http://schemas.microsoft.com/office/drawing/2017/decorative" val="0"/>
              </a:ext>
            </a:extLst>
          </p:cNvPr>
          <p:cNvSpPr txBox="1">
            <a:spLocks/>
          </p:cNvSpPr>
          <p:nvPr/>
        </p:nvSpPr>
        <p:spPr>
          <a:xfrm flipH="1">
            <a:off x="265126" y="3924806"/>
            <a:ext cx="5279884" cy="261085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Find out more about these two prestigious acting schools and which famous actors went to them.</a:t>
            </a:r>
          </a:p>
          <a:p>
            <a:pPr algn="ctr"/>
            <a:endParaRPr lang="en-US" sz="1800" b="1" dirty="0"/>
          </a:p>
        </p:txBody>
      </p:sp>
    </p:spTree>
    <p:extLst>
      <p:ext uri="{BB962C8B-B14F-4D97-AF65-F5344CB8AC3E}">
        <p14:creationId xmlns:p14="http://schemas.microsoft.com/office/powerpoint/2010/main" val="308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4D2A-83C6-3A1C-B5FE-6080D0E64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8FCE4-962E-471E-822F-F8686D2B9589}"/>
              </a:ext>
            </a:extLst>
          </p:cNvPr>
          <p:cNvSpPr>
            <a:spLocks noGrp="1"/>
          </p:cNvSpPr>
          <p:nvPr>
            <p:ph type="title"/>
          </p:nvPr>
        </p:nvSpPr>
        <p:spPr/>
        <p:txBody>
          <a:bodyPr>
            <a:normAutofit fontScale="90000"/>
          </a:bodyPr>
          <a:lstStyle/>
          <a:p>
            <a:r>
              <a:rPr lang="en-GB" dirty="0"/>
              <a:t>Entertainment During the First World War</a:t>
            </a:r>
          </a:p>
        </p:txBody>
      </p:sp>
      <p:sp>
        <p:nvSpPr>
          <p:cNvPr id="3" name="Content Placeholder 2">
            <a:extLst>
              <a:ext uri="{FF2B5EF4-FFF2-40B4-BE49-F238E27FC236}">
                <a16:creationId xmlns:a16="http://schemas.microsoft.com/office/drawing/2014/main" id="{82B85B86-A488-38E1-316F-5A0F1653AF95}"/>
              </a:ext>
            </a:extLst>
          </p:cNvPr>
          <p:cNvSpPr>
            <a:spLocks noGrp="1"/>
          </p:cNvSpPr>
          <p:nvPr>
            <p:ph idx="1"/>
          </p:nvPr>
        </p:nvSpPr>
        <p:spPr>
          <a:xfrm>
            <a:off x="360115" y="1074248"/>
            <a:ext cx="6173936" cy="5983085"/>
          </a:xfrm>
        </p:spPr>
        <p:txBody>
          <a:bodyPr lIns="0" tIns="45720" rIns="90000" bIns="45720" anchor="t"/>
          <a:lstStyle/>
          <a:p>
            <a:r>
              <a:rPr lang="en-GB" sz="2400" dirty="0"/>
              <a:t>We don’t know much about Esme at the start of the war. </a:t>
            </a:r>
          </a:p>
          <a:p>
            <a:r>
              <a:rPr lang="en-GB" sz="2400" dirty="0"/>
              <a:t>Theatres at the time faced many challenges. These were caused by shortages of young male actors, Zeppelin raids, poor transport, and the 1916 Entertainment Tax, which raised ticket prices. </a:t>
            </a:r>
          </a:p>
          <a:p>
            <a:r>
              <a:rPr lang="en-GB" sz="2400" dirty="0"/>
              <a:t>Theatre workers were not considered a 'reserved occupation' which meant that they could be enlisted into the armed forces. However, theatres were valued for boosting morale and spreading propaganda. </a:t>
            </a:r>
          </a:p>
          <a:p>
            <a:r>
              <a:rPr lang="en-GB" sz="2400" dirty="0">
                <a:cs typeface="Arial" panose="020B0604020202020204"/>
              </a:rPr>
              <a:t>With packed audiences, Esme likely found work during this time.</a:t>
            </a:r>
            <a:endParaRPr lang="en-GB" dirty="0"/>
          </a:p>
          <a:p>
            <a:endParaRPr lang="en-GB" sz="2400" dirty="0">
              <a:cs typeface="Arial" panose="020B0604020202020204"/>
            </a:endParaRPr>
          </a:p>
        </p:txBody>
      </p:sp>
      <p:pic>
        <p:nvPicPr>
          <p:cNvPr id="6" name="Picture Placeholder 5" descr="Poster from Victoria Palace Theatre in World War One saying 'Special Notice performaces continue as usual'">
            <a:extLst>
              <a:ext uri="{FF2B5EF4-FFF2-40B4-BE49-F238E27FC236}">
                <a16:creationId xmlns:a16="http://schemas.microsoft.com/office/drawing/2014/main" id="{8B063C66-5BC8-879C-99F3-11A9A9C2AEC3}"/>
              </a:ext>
            </a:extLst>
          </p:cNvPr>
          <p:cNvPicPr>
            <a:picLocks noGrp="1" noChangeAspect="1"/>
          </p:cNvPicPr>
          <p:nvPr>
            <p:ph type="pic" sz="quarter" idx="10"/>
          </p:nvPr>
        </p:nvPicPr>
        <p:blipFill>
          <a:blip r:embed="rId3"/>
          <a:srcRect l="5453" t="8233" r="13129" b="2240"/>
          <a:stretch/>
        </p:blipFill>
        <p:spPr>
          <a:xfrm>
            <a:off x="7798036" y="-19796"/>
            <a:ext cx="4393964" cy="6877796"/>
          </a:xfrm>
        </p:spPr>
      </p:pic>
      <p:sp>
        <p:nvSpPr>
          <p:cNvPr id="4" name="Picture Placeholder 35" descr="Thought bubble">
            <a:extLst>
              <a:ext uri="{FF2B5EF4-FFF2-40B4-BE49-F238E27FC236}">
                <a16:creationId xmlns:a16="http://schemas.microsoft.com/office/drawing/2014/main" id="{BB86041D-94A6-6F8C-A5E0-F42E93F0CBC3}"/>
              </a:ext>
              <a:ext uri="{C183D7F6-B498-43B3-948B-1728B52AA6E4}">
                <adec:decorative xmlns:adec="http://schemas.microsoft.com/office/drawing/2017/decorative" val="0"/>
              </a:ext>
            </a:extLst>
          </p:cNvPr>
          <p:cNvSpPr txBox="1">
            <a:spLocks/>
          </p:cNvSpPr>
          <p:nvPr/>
        </p:nvSpPr>
        <p:spPr>
          <a:xfrm flipH="1">
            <a:off x="7995862" y="2782109"/>
            <a:ext cx="3998312" cy="209144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Why is keeping morale high in war time important?</a:t>
            </a:r>
          </a:p>
          <a:p>
            <a:pPr algn="ctr"/>
            <a:endParaRPr lang="en-US" sz="1800" b="1" dirty="0"/>
          </a:p>
        </p:txBody>
      </p:sp>
    </p:spTree>
    <p:extLst>
      <p:ext uri="{BB962C8B-B14F-4D97-AF65-F5344CB8AC3E}">
        <p14:creationId xmlns:p14="http://schemas.microsoft.com/office/powerpoint/2010/main" val="34726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4357-C4A7-48E5-B132-473F8FFA757C}"/>
              </a:ext>
            </a:extLst>
          </p:cNvPr>
          <p:cNvSpPr>
            <a:spLocks noGrp="1"/>
          </p:cNvSpPr>
          <p:nvPr>
            <p:ph type="title"/>
          </p:nvPr>
        </p:nvSpPr>
        <p:spPr/>
        <p:txBody>
          <a:bodyPr/>
          <a:lstStyle/>
          <a:p>
            <a:r>
              <a:rPr lang="en-GB" dirty="0"/>
              <a:t>Entertainment During the First World War - Background</a:t>
            </a:r>
          </a:p>
        </p:txBody>
      </p:sp>
      <p:sp>
        <p:nvSpPr>
          <p:cNvPr id="3" name="Content Placeholder 2">
            <a:extLst>
              <a:ext uri="{FF2B5EF4-FFF2-40B4-BE49-F238E27FC236}">
                <a16:creationId xmlns:a16="http://schemas.microsoft.com/office/drawing/2014/main" id="{E2C3F20C-0883-4BA4-BE2A-D236EB2A0142}"/>
              </a:ext>
            </a:extLst>
          </p:cNvPr>
          <p:cNvSpPr>
            <a:spLocks noGrp="1"/>
          </p:cNvSpPr>
          <p:nvPr>
            <p:ph idx="1"/>
          </p:nvPr>
        </p:nvSpPr>
        <p:spPr/>
        <p:txBody>
          <a:bodyPr lIns="0" tIns="45720" rIns="90000" bIns="45720" anchor="t"/>
          <a:lstStyle/>
          <a:p>
            <a:r>
              <a:rPr lang="en-GB" dirty="0"/>
              <a:t>During wartime, with more men called into the armed forces, there may have been more opportunity for actresses to be able to work in varied roles within theatre, such as directing or management.</a:t>
            </a:r>
            <a:endParaRPr lang="en-GB" dirty="0">
              <a:cs typeface="Arial"/>
            </a:endParaRPr>
          </a:p>
          <a:p>
            <a:r>
              <a:rPr lang="en-GB" dirty="0"/>
              <a:t>While not new, such versatility became more common due to the industry's rapid expansion. </a:t>
            </a:r>
          </a:p>
          <a:p>
            <a:r>
              <a:rPr lang="en-GB" dirty="0"/>
              <a:t>As women's social roles evolved, actresses grew more aware of their power to shape their own careers.</a:t>
            </a:r>
          </a:p>
        </p:txBody>
      </p:sp>
      <p:sp>
        <p:nvSpPr>
          <p:cNvPr id="4" name="Picture Placeholder 3">
            <a:extLst>
              <a:ext uri="{FF2B5EF4-FFF2-40B4-BE49-F238E27FC236}">
                <a16:creationId xmlns:a16="http://schemas.microsoft.com/office/drawing/2014/main" id="{6A1E7719-D709-3CC5-AEF3-99905FC14629}"/>
              </a:ext>
            </a:extLst>
          </p:cNvPr>
          <p:cNvSpPr>
            <a:spLocks noGrp="1"/>
          </p:cNvSpPr>
          <p:nvPr>
            <p:ph type="pic" sz="quarter" idx="11"/>
          </p:nvPr>
        </p:nvSpPr>
        <p:spPr/>
        <p:txBody>
          <a:bodyPr/>
          <a:lstStyle/>
          <a:p>
            <a:endParaRPr lang="en-GB"/>
          </a:p>
        </p:txBody>
      </p:sp>
      <p:pic>
        <p:nvPicPr>
          <p:cNvPr id="8" name="Picture Placeholder 7" descr="A black and white photo of a theatre auditorium">
            <a:extLst>
              <a:ext uri="{FF2B5EF4-FFF2-40B4-BE49-F238E27FC236}">
                <a16:creationId xmlns:a16="http://schemas.microsoft.com/office/drawing/2014/main" id="{1F41F1F3-DE04-3968-6698-873893F4609F}"/>
              </a:ext>
            </a:extLst>
          </p:cNvPr>
          <p:cNvPicPr>
            <a:picLocks noGrp="1" noChangeAspect="1"/>
          </p:cNvPicPr>
          <p:nvPr>
            <p:ph type="pic" sz="quarter" idx="12"/>
          </p:nvPr>
        </p:nvPicPr>
        <p:blipFill>
          <a:blip r:embed="rId3"/>
          <a:srcRect l="7512" r="7512"/>
          <a:stretch>
            <a:fillRect/>
          </a:stretch>
        </p:blipFill>
        <p:spPr/>
      </p:pic>
      <p:sp>
        <p:nvSpPr>
          <p:cNvPr id="6" name="Text Placeholder 5">
            <a:extLst>
              <a:ext uri="{FF2B5EF4-FFF2-40B4-BE49-F238E27FC236}">
                <a16:creationId xmlns:a16="http://schemas.microsoft.com/office/drawing/2014/main" id="{2D6549C8-1217-454C-72FA-40C82E6D3D79}"/>
              </a:ext>
            </a:extLst>
          </p:cNvPr>
          <p:cNvSpPr>
            <a:spLocks noGrp="1"/>
          </p:cNvSpPr>
          <p:nvPr>
            <p:ph type="body" sz="quarter" idx="23"/>
          </p:nvPr>
        </p:nvSpPr>
        <p:spPr>
          <a:xfrm>
            <a:off x="6797843" y="5692944"/>
            <a:ext cx="3150064" cy="414338"/>
          </a:xfrm>
        </p:spPr>
        <p:txBody>
          <a:bodyPr/>
          <a:lstStyle/>
          <a:p>
            <a:r>
              <a:rPr lang="en-GB" dirty="0"/>
              <a:t>Playhouse Theatre, London (1913)</a:t>
            </a:r>
          </a:p>
        </p:txBody>
      </p:sp>
      <p:sp>
        <p:nvSpPr>
          <p:cNvPr id="5" name="Picture Placeholder 35" descr="Thought bubble">
            <a:extLst>
              <a:ext uri="{FF2B5EF4-FFF2-40B4-BE49-F238E27FC236}">
                <a16:creationId xmlns:a16="http://schemas.microsoft.com/office/drawing/2014/main" id="{E7556F98-4089-8C72-7EFC-C03C8AB0B7F6}"/>
              </a:ext>
              <a:ext uri="{C183D7F6-B498-43B3-948B-1728B52AA6E4}">
                <adec:decorative xmlns:adec="http://schemas.microsoft.com/office/drawing/2017/decorative" val="0"/>
              </a:ext>
            </a:extLst>
          </p:cNvPr>
          <p:cNvSpPr txBox="1">
            <a:spLocks/>
          </p:cNvSpPr>
          <p:nvPr/>
        </p:nvSpPr>
        <p:spPr>
          <a:xfrm flipH="1">
            <a:off x="6430651" y="2194246"/>
            <a:ext cx="3998312" cy="246950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How did the war affect opportunities and changing attitudes to women?</a:t>
            </a:r>
          </a:p>
          <a:p>
            <a:pPr algn="ctr"/>
            <a:endParaRPr lang="en-US" sz="1800" b="1" dirty="0"/>
          </a:p>
        </p:txBody>
      </p:sp>
    </p:spTree>
    <p:extLst>
      <p:ext uri="{BB962C8B-B14F-4D97-AF65-F5344CB8AC3E}">
        <p14:creationId xmlns:p14="http://schemas.microsoft.com/office/powerpoint/2010/main" val="6673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5617-4363-4032-A011-B4D620984CCA}"/>
              </a:ext>
            </a:extLst>
          </p:cNvPr>
          <p:cNvSpPr>
            <a:spLocks noGrp="1"/>
          </p:cNvSpPr>
          <p:nvPr>
            <p:ph type="title"/>
          </p:nvPr>
        </p:nvSpPr>
        <p:spPr>
          <a:xfrm>
            <a:off x="357187" y="178160"/>
            <a:ext cx="10996613" cy="710288"/>
          </a:xfrm>
        </p:spPr>
        <p:txBody>
          <a:bodyPr/>
          <a:lstStyle/>
          <a:p>
            <a:r>
              <a:rPr lang="en-GB" dirty="0"/>
              <a:t>1916 – War Entertainers</a:t>
            </a:r>
          </a:p>
        </p:txBody>
      </p:sp>
      <p:sp>
        <p:nvSpPr>
          <p:cNvPr id="3" name="Content Placeholder 2">
            <a:extLst>
              <a:ext uri="{FF2B5EF4-FFF2-40B4-BE49-F238E27FC236}">
                <a16:creationId xmlns:a16="http://schemas.microsoft.com/office/drawing/2014/main" id="{425AEBDB-F74B-4A7C-94C9-2A403D8B9B61}"/>
              </a:ext>
            </a:extLst>
          </p:cNvPr>
          <p:cNvSpPr>
            <a:spLocks noGrp="1"/>
          </p:cNvSpPr>
          <p:nvPr>
            <p:ph idx="1"/>
          </p:nvPr>
        </p:nvSpPr>
        <p:spPr>
          <a:xfrm>
            <a:off x="357187" y="1084652"/>
            <a:ext cx="5317103" cy="5022630"/>
          </a:xfrm>
        </p:spPr>
        <p:txBody>
          <a:bodyPr lIns="0" tIns="45720" rIns="90000" bIns="45720" anchor="t"/>
          <a:lstStyle/>
          <a:p>
            <a:r>
              <a:rPr lang="en-GB" dirty="0"/>
              <a:t>In 1916, Esme was invited to join a groundbreaking all-female dance group led by an actress and women’s rights campaigner called Lena Ashwell. </a:t>
            </a:r>
          </a:p>
          <a:p>
            <a:r>
              <a:rPr lang="en-GB" dirty="0"/>
              <a:t>The group gave regular concert parties for British soldiers on the Western Front. </a:t>
            </a:r>
          </a:p>
          <a:p>
            <a:r>
              <a:rPr lang="en-GB" dirty="0"/>
              <a:t>Lena also helped organise fundraising concerts back in England. </a:t>
            </a:r>
            <a:endParaRPr lang="en-GB"/>
          </a:p>
          <a:p>
            <a:endParaRPr lang="en-GB" dirty="0"/>
          </a:p>
          <a:p>
            <a:endParaRPr lang="en-GB" dirty="0"/>
          </a:p>
        </p:txBody>
      </p:sp>
      <p:sp>
        <p:nvSpPr>
          <p:cNvPr id="4" name="Picture Placeholder 3">
            <a:extLst>
              <a:ext uri="{FF2B5EF4-FFF2-40B4-BE49-F238E27FC236}">
                <a16:creationId xmlns:a16="http://schemas.microsoft.com/office/drawing/2014/main" id="{83805AB2-921B-4E78-84E6-D37E291FEDFD}"/>
              </a:ext>
            </a:extLst>
          </p:cNvPr>
          <p:cNvSpPr>
            <a:spLocks noGrp="1"/>
          </p:cNvSpPr>
          <p:nvPr>
            <p:ph type="pic" sz="quarter" idx="11"/>
          </p:nvPr>
        </p:nvSpPr>
        <p:spPr/>
        <p:txBody>
          <a:bodyPr/>
          <a:lstStyle/>
          <a:p>
            <a:endParaRPr lang="en-GB"/>
          </a:p>
        </p:txBody>
      </p:sp>
      <p:pic>
        <p:nvPicPr>
          <p:cNvPr id="9" name="Picture Placeholder 8" descr="A group of actors in 1917, posing for a photo">
            <a:extLst>
              <a:ext uri="{FF2B5EF4-FFF2-40B4-BE49-F238E27FC236}">
                <a16:creationId xmlns:a16="http://schemas.microsoft.com/office/drawing/2014/main" id="{4173E574-E54F-D50A-8D8D-5241F9094CC8}"/>
              </a:ext>
            </a:extLst>
          </p:cNvPr>
          <p:cNvPicPr>
            <a:picLocks noGrp="1" noChangeAspect="1"/>
          </p:cNvPicPr>
          <p:nvPr>
            <p:ph type="pic" sz="quarter" idx="12"/>
          </p:nvPr>
        </p:nvPicPr>
        <p:blipFill>
          <a:blip r:embed="rId3"/>
          <a:srcRect l="9280" r="9280"/>
          <a:stretch>
            <a:fillRect/>
          </a:stretch>
        </p:blipFill>
        <p:spPr/>
      </p:pic>
      <p:sp>
        <p:nvSpPr>
          <p:cNvPr id="6" name="Text Placeholder 5">
            <a:extLst>
              <a:ext uri="{FF2B5EF4-FFF2-40B4-BE49-F238E27FC236}">
                <a16:creationId xmlns:a16="http://schemas.microsoft.com/office/drawing/2014/main" id="{1E443ED4-C32D-4955-8DEC-A03DAB498880}"/>
              </a:ext>
            </a:extLst>
          </p:cNvPr>
          <p:cNvSpPr>
            <a:spLocks noGrp="1"/>
          </p:cNvSpPr>
          <p:nvPr>
            <p:ph type="body" sz="quarter" idx="23"/>
          </p:nvPr>
        </p:nvSpPr>
        <p:spPr>
          <a:xfrm>
            <a:off x="6353937" y="5559066"/>
            <a:ext cx="4151741" cy="793608"/>
          </a:xfrm>
        </p:spPr>
        <p:txBody>
          <a:bodyPr/>
          <a:lstStyle/>
          <a:p>
            <a:r>
              <a:rPr lang="en-GB" dirty="0"/>
              <a:t>A group at Lena Ashwell's special matinee at the Lyric Theatre on 29 June 1917, in aid of the Concerts at the Front Fund</a:t>
            </a:r>
          </a:p>
        </p:txBody>
      </p:sp>
      <p:sp>
        <p:nvSpPr>
          <p:cNvPr id="11" name="Picture Placeholder 35" descr="Thought bubble">
            <a:extLst>
              <a:ext uri="{FF2B5EF4-FFF2-40B4-BE49-F238E27FC236}">
                <a16:creationId xmlns:a16="http://schemas.microsoft.com/office/drawing/2014/main" id="{6685D77D-410A-2B76-5FE7-EB76A9CE6959}"/>
              </a:ext>
              <a:ext uri="{C183D7F6-B498-43B3-948B-1728B52AA6E4}">
                <adec:decorative xmlns:adec="http://schemas.microsoft.com/office/drawing/2017/decorative" val="0"/>
              </a:ext>
            </a:extLst>
          </p:cNvPr>
          <p:cNvSpPr txBox="1">
            <a:spLocks/>
          </p:cNvSpPr>
          <p:nvPr/>
        </p:nvSpPr>
        <p:spPr>
          <a:xfrm flipH="1">
            <a:off x="5929839" y="2860161"/>
            <a:ext cx="5279884" cy="261085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Why do you think entertaining the troops proved so popular?</a:t>
            </a:r>
            <a:endParaRPr lang="en-US" sz="1800" b="1" dirty="0"/>
          </a:p>
        </p:txBody>
      </p:sp>
    </p:spTree>
    <p:extLst>
      <p:ext uri="{BB962C8B-B14F-4D97-AF65-F5344CB8AC3E}">
        <p14:creationId xmlns:p14="http://schemas.microsoft.com/office/powerpoint/2010/main" val="5492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AF5B-73CA-48FC-AC23-9ED7D1494226}"/>
              </a:ext>
            </a:extLst>
          </p:cNvPr>
          <p:cNvSpPr>
            <a:spLocks noGrp="1"/>
          </p:cNvSpPr>
          <p:nvPr>
            <p:ph type="title"/>
          </p:nvPr>
        </p:nvSpPr>
        <p:spPr/>
        <p:txBody>
          <a:bodyPr/>
          <a:lstStyle/>
          <a:p>
            <a:r>
              <a:rPr lang="en-GB" dirty="0"/>
              <a:t>Lena Ashwell (1872-1957)  </a:t>
            </a:r>
          </a:p>
        </p:txBody>
      </p:sp>
      <p:sp>
        <p:nvSpPr>
          <p:cNvPr id="3" name="Content Placeholder 2">
            <a:extLst>
              <a:ext uri="{FF2B5EF4-FFF2-40B4-BE49-F238E27FC236}">
                <a16:creationId xmlns:a16="http://schemas.microsoft.com/office/drawing/2014/main" id="{F925E708-DECF-4A19-B6E4-B294F0301CAF}"/>
              </a:ext>
            </a:extLst>
          </p:cNvPr>
          <p:cNvSpPr>
            <a:spLocks noGrp="1"/>
          </p:cNvSpPr>
          <p:nvPr>
            <p:ph idx="1"/>
          </p:nvPr>
        </p:nvSpPr>
        <p:spPr>
          <a:xfrm>
            <a:off x="381886" y="1411704"/>
            <a:ext cx="6635140" cy="5364927"/>
          </a:xfrm>
        </p:spPr>
        <p:txBody>
          <a:bodyPr lIns="0" tIns="45720" rIns="90000" bIns="45720" anchor="t"/>
          <a:lstStyle/>
          <a:p>
            <a:r>
              <a:rPr lang="en-GB" sz="2400" dirty="0"/>
              <a:t>Lena Ashwell was the first person to organise large-scale entertainment for troops on the frontline during World War I. </a:t>
            </a:r>
          </a:p>
          <a:p>
            <a:r>
              <a:rPr lang="en-GB" sz="2400" dirty="0"/>
              <a:t>Though she had a long stage career, she is best remembered for her off-stage contributions. </a:t>
            </a:r>
          </a:p>
          <a:p>
            <a:r>
              <a:rPr lang="en-GB" sz="2400" dirty="0"/>
              <a:t>Before the war, she ran a London theatre and was active in the suffrage movement, leading both the Women’s Tax Resistance League and the Actresses’ Franchise League. </a:t>
            </a:r>
          </a:p>
          <a:p>
            <a:r>
              <a:rPr lang="en-GB" sz="2400" dirty="0"/>
              <a:t>For her wartime efforts in France and Belgium, she was awarded an OBE in 1917.</a:t>
            </a:r>
          </a:p>
          <a:p>
            <a:endParaRPr lang="en-GB" sz="2400" dirty="0"/>
          </a:p>
          <a:p>
            <a:r>
              <a:rPr lang="en-GB" sz="2000" dirty="0"/>
              <a:t>Find out more at ‘</a:t>
            </a:r>
            <a:r>
              <a:rPr lang="en-GB" sz="2000" dirty="0">
                <a:hlinkClick r:id="rId3"/>
              </a:rPr>
              <a:t>Lives of the First World War</a:t>
            </a:r>
            <a:r>
              <a:rPr lang="en-GB" sz="2000" dirty="0"/>
              <a:t>’</a:t>
            </a:r>
          </a:p>
        </p:txBody>
      </p:sp>
      <p:pic>
        <p:nvPicPr>
          <p:cNvPr id="12" name="Picture Placeholder 11" descr="A hand-coloured photograph of a lady in a pale blue and pink dress with decorative embroidery.">
            <a:extLst>
              <a:ext uri="{FF2B5EF4-FFF2-40B4-BE49-F238E27FC236}">
                <a16:creationId xmlns:a16="http://schemas.microsoft.com/office/drawing/2014/main" id="{05E7A680-6C0E-E0C8-1980-0341B6566DC5}"/>
              </a:ext>
            </a:extLst>
          </p:cNvPr>
          <p:cNvPicPr>
            <a:picLocks noGrp="1" noChangeAspect="1"/>
          </p:cNvPicPr>
          <p:nvPr>
            <p:ph type="pic" sz="quarter" idx="10"/>
          </p:nvPr>
        </p:nvPicPr>
        <p:blipFill>
          <a:blip r:embed="rId4"/>
          <a:stretch>
            <a:fillRect/>
          </a:stretch>
        </p:blipFill>
        <p:spPr>
          <a:xfrm>
            <a:off x="7636042" y="81369"/>
            <a:ext cx="4385397" cy="6695262"/>
          </a:xfrm>
        </p:spPr>
      </p:pic>
      <p:sp>
        <p:nvSpPr>
          <p:cNvPr id="13" name="Picture Placeholder 35" descr="Thought bubble">
            <a:extLst>
              <a:ext uri="{FF2B5EF4-FFF2-40B4-BE49-F238E27FC236}">
                <a16:creationId xmlns:a16="http://schemas.microsoft.com/office/drawing/2014/main" id="{DE7C55E6-4908-9028-793B-26795AA8E08B}"/>
              </a:ext>
              <a:ext uri="{C183D7F6-B498-43B3-948B-1728B52AA6E4}">
                <adec:decorative xmlns:adec="http://schemas.microsoft.com/office/drawing/2017/decorative" val="0"/>
              </a:ext>
            </a:extLst>
          </p:cNvPr>
          <p:cNvSpPr txBox="1">
            <a:spLocks/>
          </p:cNvSpPr>
          <p:nvPr/>
        </p:nvSpPr>
        <p:spPr>
          <a:xfrm flipH="1">
            <a:off x="816116" y="2600916"/>
            <a:ext cx="5279884" cy="261085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RESEARCH:</a:t>
            </a:r>
          </a:p>
          <a:p>
            <a:pPr algn="ctr"/>
            <a:r>
              <a:rPr lang="en-GB" sz="1800" b="1" dirty="0"/>
              <a:t>What did Lena &amp; Esme have in common?</a:t>
            </a:r>
          </a:p>
          <a:p>
            <a:pPr algn="ctr"/>
            <a:r>
              <a:rPr lang="en-GB" sz="1800" b="1" dirty="0"/>
              <a:t>What influence might Lena have had on Esme?</a:t>
            </a:r>
            <a:endParaRPr lang="en-US" sz="1800" b="1" dirty="0"/>
          </a:p>
        </p:txBody>
      </p:sp>
      <p:grpSp>
        <p:nvGrpSpPr>
          <p:cNvPr id="14" name="Washi" descr="Washi tape">
            <a:extLst>
              <a:ext uri="{FF2B5EF4-FFF2-40B4-BE49-F238E27FC236}">
                <a16:creationId xmlns:a16="http://schemas.microsoft.com/office/drawing/2014/main" id="{D614CD8B-01EF-4CE6-F232-DA5E1C990580}"/>
              </a:ext>
            </a:extLst>
          </p:cNvPr>
          <p:cNvGrpSpPr/>
          <p:nvPr/>
        </p:nvGrpSpPr>
        <p:grpSpPr>
          <a:xfrm rot="203226">
            <a:off x="8127123" y="6077023"/>
            <a:ext cx="3403233" cy="681038"/>
            <a:chOff x="9425511" y="452969"/>
            <a:chExt cx="2328862" cy="681038"/>
          </a:xfrm>
        </p:grpSpPr>
        <p:sp>
          <p:nvSpPr>
            <p:cNvPr id="15" name="Washi">
              <a:extLst>
                <a:ext uri="{FF2B5EF4-FFF2-40B4-BE49-F238E27FC236}">
                  <a16:creationId xmlns:a16="http://schemas.microsoft.com/office/drawing/2014/main" id="{8F61E689-66E5-293E-43CB-85D5438113B9}"/>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C3C4AE4C-21FF-4DE5-0D36-ACC46636AE22}"/>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Lena Ashwell (1900s)</a:t>
              </a:r>
            </a:p>
          </p:txBody>
        </p:sp>
      </p:grpSp>
    </p:spTree>
    <p:extLst>
      <p:ext uri="{BB962C8B-B14F-4D97-AF65-F5344CB8AC3E}">
        <p14:creationId xmlns:p14="http://schemas.microsoft.com/office/powerpoint/2010/main" val="354807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BF8EA-2BA2-A8B4-EAFE-95617DB7D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829DD-A95B-6959-BF28-2FDF55D766F0}"/>
              </a:ext>
            </a:extLst>
          </p:cNvPr>
          <p:cNvSpPr>
            <a:spLocks noGrp="1"/>
          </p:cNvSpPr>
          <p:nvPr>
            <p:ph type="title"/>
          </p:nvPr>
        </p:nvSpPr>
        <p:spPr/>
        <p:txBody>
          <a:bodyPr anchor="ctr">
            <a:normAutofit/>
          </a:bodyPr>
          <a:lstStyle/>
          <a:p>
            <a:r>
              <a:rPr lang="en-GB" dirty="0"/>
              <a:t>Bradford and British Cultural History </a:t>
            </a:r>
          </a:p>
        </p:txBody>
      </p:sp>
      <p:sp>
        <p:nvSpPr>
          <p:cNvPr id="3" name="Content Placeholder 2">
            <a:extLst>
              <a:ext uri="{FF2B5EF4-FFF2-40B4-BE49-F238E27FC236}">
                <a16:creationId xmlns:a16="http://schemas.microsoft.com/office/drawing/2014/main" id="{AE36D08B-1321-A646-114E-C5317B34E2FE}"/>
              </a:ext>
            </a:extLst>
          </p:cNvPr>
          <p:cNvSpPr>
            <a:spLocks noGrp="1"/>
          </p:cNvSpPr>
          <p:nvPr>
            <p:ph idx="1"/>
          </p:nvPr>
        </p:nvSpPr>
        <p:spPr/>
        <p:txBody>
          <a:bodyPr>
            <a:normAutofit/>
          </a:bodyPr>
          <a:lstStyle/>
          <a:p>
            <a:pPr>
              <a:lnSpc>
                <a:spcPct val="90000"/>
              </a:lnSpc>
            </a:pPr>
            <a:r>
              <a:rPr lang="en-GB" sz="2000" dirty="0"/>
              <a:t>In 2025 Bradford became the UK’s City of Culture. This provided an opportunity to celebrate the city’s rich culture, both past and present.   </a:t>
            </a:r>
          </a:p>
          <a:p>
            <a:pPr>
              <a:lnSpc>
                <a:spcPct val="90000"/>
              </a:lnSpc>
            </a:pPr>
            <a:r>
              <a:rPr lang="en-GB" sz="2000" dirty="0"/>
              <a:t>This resource enables young people to explore a less well-known cultural story in Bradford, alongside a study of aspects of wider British cultural history. </a:t>
            </a:r>
          </a:p>
          <a:p>
            <a:pPr>
              <a:lnSpc>
                <a:spcPct val="90000"/>
              </a:lnSpc>
            </a:pPr>
            <a:r>
              <a:rPr lang="en-GB" sz="2000" dirty="0"/>
              <a:t>It will enable young people to learn about </a:t>
            </a:r>
          </a:p>
          <a:p>
            <a:pPr marL="457200" indent="-457200">
              <a:lnSpc>
                <a:spcPct val="90000"/>
              </a:lnSpc>
              <a:buFont typeface="Arial" panose="020B0604020202020204" pitchFamily="34" charset="0"/>
              <a:buChar char="•"/>
            </a:pPr>
            <a:r>
              <a:rPr lang="en-GB" sz="2000" dirty="0"/>
              <a:t>the arts and in particular theatre in the twentieth century.</a:t>
            </a:r>
          </a:p>
          <a:p>
            <a:pPr marL="457200" indent="-457200">
              <a:lnSpc>
                <a:spcPct val="90000"/>
              </a:lnSpc>
              <a:buFont typeface="Arial" panose="020B0604020202020204" pitchFamily="34" charset="0"/>
              <a:buChar char="•"/>
            </a:pPr>
            <a:r>
              <a:rPr lang="en-GB" sz="2000" dirty="0"/>
              <a:t>the impact of world events on theatre.</a:t>
            </a:r>
          </a:p>
          <a:p>
            <a:pPr marL="457200" indent="-457200">
              <a:lnSpc>
                <a:spcPct val="90000"/>
              </a:lnSpc>
              <a:buFont typeface="Arial" panose="020B0604020202020204" pitchFamily="34" charset="0"/>
              <a:buChar char="•"/>
            </a:pPr>
            <a:r>
              <a:rPr lang="en-GB" sz="2000" dirty="0"/>
              <a:t>leading figures in the entertainment world connected to Esme Church  </a:t>
            </a:r>
          </a:p>
          <a:p>
            <a:pPr>
              <a:lnSpc>
                <a:spcPct val="90000"/>
              </a:lnSpc>
            </a:pPr>
            <a:endParaRPr lang="en-GB" sz="2000" dirty="0"/>
          </a:p>
        </p:txBody>
      </p:sp>
      <p:pic>
        <p:nvPicPr>
          <p:cNvPr id="10" name="Content Placeholder 9" descr="A photo of a gothic buildings with colourful illuminated letters infront of it which read 'BRADFORD 2025'">
            <a:extLst>
              <a:ext uri="{FF2B5EF4-FFF2-40B4-BE49-F238E27FC236}">
                <a16:creationId xmlns:a16="http://schemas.microsoft.com/office/drawing/2014/main" id="{55C45DA9-B916-D25B-8896-1E8E09D23C2B}"/>
              </a:ext>
            </a:extLst>
          </p:cNvPr>
          <p:cNvPicPr>
            <a:picLocks noGrp="1" noChangeAspect="1"/>
          </p:cNvPicPr>
          <p:nvPr>
            <p:ph idx="10"/>
          </p:nvPr>
        </p:nvPicPr>
        <p:blipFill>
          <a:blip r:embed="rId3"/>
          <a:stretch/>
        </p:blipFill>
        <p:spPr>
          <a:xfrm>
            <a:off x="6096000" y="2303818"/>
            <a:ext cx="5022850" cy="3355263"/>
          </a:xfrm>
        </p:spPr>
      </p:pic>
    </p:spTree>
    <p:extLst>
      <p:ext uri="{BB962C8B-B14F-4D97-AF65-F5344CB8AC3E}">
        <p14:creationId xmlns:p14="http://schemas.microsoft.com/office/powerpoint/2010/main" val="608956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A1A1-B9B9-474D-BCFD-C8C601F1A35F}"/>
              </a:ext>
            </a:extLst>
          </p:cNvPr>
          <p:cNvSpPr>
            <a:spLocks noGrp="1"/>
          </p:cNvSpPr>
          <p:nvPr>
            <p:ph type="title"/>
          </p:nvPr>
        </p:nvSpPr>
        <p:spPr/>
        <p:txBody>
          <a:bodyPr/>
          <a:lstStyle/>
          <a:p>
            <a:r>
              <a:rPr lang="en-GB" dirty="0"/>
              <a:t>A Year’s Music at the Front</a:t>
            </a:r>
          </a:p>
        </p:txBody>
      </p:sp>
      <p:sp>
        <p:nvSpPr>
          <p:cNvPr id="3" name="Content Placeholder 2">
            <a:extLst>
              <a:ext uri="{FF2B5EF4-FFF2-40B4-BE49-F238E27FC236}">
                <a16:creationId xmlns:a16="http://schemas.microsoft.com/office/drawing/2014/main" id="{F50A6A14-AD09-4865-8E0C-3C97CD6016AC}"/>
              </a:ext>
            </a:extLst>
          </p:cNvPr>
          <p:cNvSpPr>
            <a:spLocks noGrp="1"/>
          </p:cNvSpPr>
          <p:nvPr>
            <p:ph idx="1"/>
          </p:nvPr>
        </p:nvSpPr>
        <p:spPr>
          <a:xfrm>
            <a:off x="381885" y="1411704"/>
            <a:ext cx="5994851" cy="4981601"/>
          </a:xfrm>
        </p:spPr>
        <p:txBody>
          <a:bodyPr lIns="0" tIns="45720" rIns="90000" bIns="45720" anchor="t"/>
          <a:lstStyle/>
          <a:p>
            <a:r>
              <a:rPr lang="en-GB" sz="2400" dirty="0"/>
              <a:t>A recently discovered article by Lena Ashwell in </a:t>
            </a:r>
            <a:r>
              <a:rPr lang="en-GB" sz="2400" i="1" dirty="0"/>
              <a:t>The Strand Magazine </a:t>
            </a:r>
            <a:r>
              <a:rPr lang="en-GB" sz="2400" dirty="0"/>
              <a:t>(1916), highlighted how music was used to boost morale and aid recovery on the Western Front. </a:t>
            </a:r>
          </a:p>
          <a:p>
            <a:r>
              <a:rPr lang="en-GB" sz="2400" dirty="0"/>
              <a:t>It vividly captured the positive impact of the ‘’Concerts for the Front’ on soldiers’ mental and physical health. It showcased Ashwell’s energetic, hands-on role in the initiative.</a:t>
            </a:r>
          </a:p>
          <a:p>
            <a:r>
              <a:rPr lang="en-GB" sz="2400" dirty="0"/>
              <a:t>She believed that: </a:t>
            </a:r>
            <a:r>
              <a:rPr lang="en-GB" sz="2400" i="1" dirty="0"/>
              <a:t>“The men welcome the music as if they were hungry and thirsty for the beauty and comfort of it…”</a:t>
            </a:r>
          </a:p>
          <a:p>
            <a:endParaRPr lang="en-GB" dirty="0"/>
          </a:p>
        </p:txBody>
      </p:sp>
      <p:pic>
        <p:nvPicPr>
          <p:cNvPr id="11" name="Picture Placeholder 10" descr="A screen shot of a blog page showing an open book with an article entitled 'A YEAR'S MUSIC AT THE FRONT'.">
            <a:extLst>
              <a:ext uri="{FF2B5EF4-FFF2-40B4-BE49-F238E27FC236}">
                <a16:creationId xmlns:a16="http://schemas.microsoft.com/office/drawing/2014/main" id="{16313B3C-4652-BE9C-98EA-C93D1378D396}"/>
              </a:ext>
            </a:extLst>
          </p:cNvPr>
          <p:cNvPicPr>
            <a:picLocks noGrp="1" noChangeAspect="1"/>
          </p:cNvPicPr>
          <p:nvPr>
            <p:ph type="pic" sz="quarter" idx="10"/>
          </p:nvPr>
        </p:nvPicPr>
        <p:blipFill>
          <a:blip r:embed="rId3"/>
          <a:stretch>
            <a:fillRect/>
          </a:stretch>
        </p:blipFill>
        <p:spPr>
          <a:xfrm>
            <a:off x="6689559" y="-1"/>
            <a:ext cx="5502442" cy="6862361"/>
          </a:xfrm>
        </p:spPr>
      </p:pic>
      <p:sp>
        <p:nvSpPr>
          <p:cNvPr id="12" name="Picture Placeholder 35" descr="Thought bubble">
            <a:extLst>
              <a:ext uri="{FF2B5EF4-FFF2-40B4-BE49-F238E27FC236}">
                <a16:creationId xmlns:a16="http://schemas.microsoft.com/office/drawing/2014/main" id="{BA1078C4-1B9E-24DF-2EDA-9FC8C5460310}"/>
              </a:ext>
              <a:ext uri="{C183D7F6-B498-43B3-948B-1728B52AA6E4}">
                <adec:decorative xmlns:adec="http://schemas.microsoft.com/office/drawing/2017/decorative" val="0"/>
              </a:ext>
            </a:extLst>
          </p:cNvPr>
          <p:cNvSpPr txBox="1">
            <a:spLocks/>
          </p:cNvSpPr>
          <p:nvPr/>
        </p:nvSpPr>
        <p:spPr>
          <a:xfrm flipH="1">
            <a:off x="6867939" y="2663686"/>
            <a:ext cx="5223586" cy="284590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Why do you think the discovery that music could lift spirits and help heal soldiers was a surprising and significant breakthrough?</a:t>
            </a:r>
            <a:endParaRPr lang="en-US" sz="1800" b="1" dirty="0"/>
          </a:p>
        </p:txBody>
      </p:sp>
    </p:spTree>
    <p:extLst>
      <p:ext uri="{BB962C8B-B14F-4D97-AF65-F5344CB8AC3E}">
        <p14:creationId xmlns:p14="http://schemas.microsoft.com/office/powerpoint/2010/main" val="39581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5617-4363-4032-A011-B4D620984CCA}"/>
              </a:ext>
            </a:extLst>
          </p:cNvPr>
          <p:cNvSpPr>
            <a:spLocks noGrp="1"/>
          </p:cNvSpPr>
          <p:nvPr>
            <p:ph type="title"/>
          </p:nvPr>
        </p:nvSpPr>
        <p:spPr/>
        <p:txBody>
          <a:bodyPr/>
          <a:lstStyle/>
          <a:p>
            <a:r>
              <a:rPr lang="en-GB" dirty="0"/>
              <a:t>After World War One</a:t>
            </a:r>
          </a:p>
        </p:txBody>
      </p:sp>
      <p:sp>
        <p:nvSpPr>
          <p:cNvPr id="3" name="Content Placeholder 2">
            <a:extLst>
              <a:ext uri="{FF2B5EF4-FFF2-40B4-BE49-F238E27FC236}">
                <a16:creationId xmlns:a16="http://schemas.microsoft.com/office/drawing/2014/main" id="{425AEBDB-F74B-4A7C-94C9-2A403D8B9B61}"/>
              </a:ext>
            </a:extLst>
          </p:cNvPr>
          <p:cNvSpPr>
            <a:spLocks noGrp="1"/>
          </p:cNvSpPr>
          <p:nvPr>
            <p:ph idx="1"/>
          </p:nvPr>
        </p:nvSpPr>
        <p:spPr>
          <a:xfrm>
            <a:off x="381886" y="1411704"/>
            <a:ext cx="5176703" cy="4981601"/>
          </a:xfrm>
        </p:spPr>
        <p:txBody>
          <a:bodyPr lIns="0" tIns="45720" rIns="90000" bIns="45720" anchor="t"/>
          <a:lstStyle/>
          <a:p>
            <a:r>
              <a:rPr lang="en-GB" sz="2400" dirty="0"/>
              <a:t>Esme continued working with Lena Ashwell after the war. </a:t>
            </a:r>
          </a:p>
          <a:p>
            <a:r>
              <a:rPr lang="en-GB" sz="2400" dirty="0"/>
              <a:t>In 1921, she made her London stage debut in Cicely Hampton’s </a:t>
            </a:r>
            <a:r>
              <a:rPr lang="en-GB" sz="2400" i="1" dirty="0"/>
              <a:t>The Child in Flanders</a:t>
            </a:r>
            <a:r>
              <a:rPr lang="en-GB" sz="2400" dirty="0"/>
              <a:t> at the Lyric Theatre London. This was the first of several seasons with the Lena Ashwell Players. </a:t>
            </a:r>
          </a:p>
          <a:p>
            <a:r>
              <a:rPr lang="en-GB" sz="2400" dirty="0"/>
              <a:t>In 1926, she earned "high distinction" in the title role of a bored housewife in St. John Ervine’s </a:t>
            </a:r>
            <a:r>
              <a:rPr lang="en-GB" sz="2400" i="1" dirty="0"/>
              <a:t>Jane Clegg </a:t>
            </a:r>
            <a:r>
              <a:rPr lang="en-GB" sz="2400" dirty="0"/>
              <a:t>at the Century Theatre.</a:t>
            </a:r>
          </a:p>
        </p:txBody>
      </p:sp>
      <p:pic>
        <p:nvPicPr>
          <p:cNvPr id="7" name="Picture Placeholder 6" descr="A book cover with a gold laurel wreath">
            <a:extLst>
              <a:ext uri="{FF2B5EF4-FFF2-40B4-BE49-F238E27FC236}">
                <a16:creationId xmlns:a16="http://schemas.microsoft.com/office/drawing/2014/main" id="{1B26F1DE-2BF4-7A46-3714-10BD323BEAFE}"/>
              </a:ext>
            </a:extLst>
          </p:cNvPr>
          <p:cNvPicPr>
            <a:picLocks noGrp="1" noChangeAspect="1"/>
          </p:cNvPicPr>
          <p:nvPr>
            <p:ph type="pic" sz="quarter" idx="10"/>
          </p:nvPr>
        </p:nvPicPr>
        <p:blipFill>
          <a:blip r:embed="rId3"/>
          <a:stretch>
            <a:fillRect/>
          </a:stretch>
        </p:blipFill>
        <p:spPr>
          <a:xfrm>
            <a:off x="7868652" y="0"/>
            <a:ext cx="4327375" cy="6875269"/>
          </a:xfrm>
        </p:spPr>
      </p:pic>
      <p:grpSp>
        <p:nvGrpSpPr>
          <p:cNvPr id="8" name="Washi" descr="Washi tape">
            <a:extLst>
              <a:ext uri="{FF2B5EF4-FFF2-40B4-BE49-F238E27FC236}">
                <a16:creationId xmlns:a16="http://schemas.microsoft.com/office/drawing/2014/main" id="{C1AE9280-C733-E5E6-F46D-D34DE8767397}"/>
              </a:ext>
            </a:extLst>
          </p:cNvPr>
          <p:cNvGrpSpPr/>
          <p:nvPr/>
        </p:nvGrpSpPr>
        <p:grpSpPr>
          <a:xfrm rot="203226">
            <a:off x="8389735" y="6094292"/>
            <a:ext cx="3403233" cy="681038"/>
            <a:chOff x="9425511" y="452969"/>
            <a:chExt cx="2328862" cy="681038"/>
          </a:xfrm>
        </p:grpSpPr>
        <p:sp>
          <p:nvSpPr>
            <p:cNvPr id="9" name="Washi">
              <a:extLst>
                <a:ext uri="{FF2B5EF4-FFF2-40B4-BE49-F238E27FC236}">
                  <a16:creationId xmlns:a16="http://schemas.microsoft.com/office/drawing/2014/main" id="{D712F863-6201-D392-4417-F20A2B891758}"/>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EE69E9BC-9BAF-8036-ABEA-5188D52A3580}"/>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Cover of Jane Clegg (2019)</a:t>
              </a:r>
            </a:p>
          </p:txBody>
        </p:sp>
      </p:grpSp>
    </p:spTree>
    <p:extLst>
      <p:ext uri="{BB962C8B-B14F-4D97-AF65-F5344CB8AC3E}">
        <p14:creationId xmlns:p14="http://schemas.microsoft.com/office/powerpoint/2010/main" val="686327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EB61-2E39-4EE0-8F58-FE807B70C911}"/>
              </a:ext>
            </a:extLst>
          </p:cNvPr>
          <p:cNvSpPr>
            <a:spLocks noGrp="1"/>
          </p:cNvSpPr>
          <p:nvPr>
            <p:ph type="title"/>
          </p:nvPr>
        </p:nvSpPr>
        <p:spPr/>
        <p:txBody>
          <a:bodyPr/>
          <a:lstStyle/>
          <a:p>
            <a:r>
              <a:rPr lang="en-GB" dirty="0"/>
              <a:t>1921 - No fixed address</a:t>
            </a:r>
          </a:p>
        </p:txBody>
      </p:sp>
      <p:sp>
        <p:nvSpPr>
          <p:cNvPr id="3" name="Content Placeholder 2">
            <a:extLst>
              <a:ext uri="{FF2B5EF4-FFF2-40B4-BE49-F238E27FC236}">
                <a16:creationId xmlns:a16="http://schemas.microsoft.com/office/drawing/2014/main" id="{38D04A64-126E-4728-B72E-BABFFE81BB37}"/>
              </a:ext>
            </a:extLst>
          </p:cNvPr>
          <p:cNvSpPr>
            <a:spLocks noGrp="1"/>
          </p:cNvSpPr>
          <p:nvPr>
            <p:ph idx="1"/>
          </p:nvPr>
        </p:nvSpPr>
        <p:spPr/>
        <p:txBody>
          <a:bodyPr lIns="0" tIns="45720" rIns="90000" bIns="45720" anchor="t"/>
          <a:lstStyle/>
          <a:p>
            <a:r>
              <a:rPr lang="en-GB" sz="2400" dirty="0"/>
              <a:t>The 1921 census lists Esme as having “no fixed place.” This was possibly due to her life as an actress, moving from town to town. </a:t>
            </a:r>
          </a:p>
          <a:p>
            <a:r>
              <a:rPr lang="en-GB" sz="2400" dirty="0"/>
              <a:t>By 1929, she was living with fellow actress and composer Kate Coates at 55 Cadogan Lane, Chelsea. </a:t>
            </a:r>
            <a:endParaRPr lang="en-GB" sz="2400" dirty="0">
              <a:cs typeface="Arial"/>
            </a:endParaRPr>
          </a:p>
          <a:p>
            <a:r>
              <a:rPr lang="en-GB" sz="2400" dirty="0"/>
              <a:t>She remained there until 1936 or 1937 before moving to 7 Elm Place, South Kensington. </a:t>
            </a:r>
            <a:endParaRPr lang="en-GB"/>
          </a:p>
          <a:p>
            <a:endParaRPr lang="en-GB" sz="2400" dirty="0"/>
          </a:p>
        </p:txBody>
      </p:sp>
      <p:pic>
        <p:nvPicPr>
          <p:cNvPr id="9" name="Picture Placeholder 8" descr="A brick building with a lamp post">
            <a:extLst>
              <a:ext uri="{FF2B5EF4-FFF2-40B4-BE49-F238E27FC236}">
                <a16:creationId xmlns:a16="http://schemas.microsoft.com/office/drawing/2014/main" id="{A6B3088D-0466-4BEB-6BA6-33E80E64FD8A}"/>
              </a:ext>
            </a:extLst>
          </p:cNvPr>
          <p:cNvPicPr>
            <a:picLocks noGrp="1" noChangeAspect="1"/>
          </p:cNvPicPr>
          <p:nvPr>
            <p:ph type="pic" sz="quarter" idx="10"/>
          </p:nvPr>
        </p:nvPicPr>
        <p:blipFill>
          <a:blip r:embed="rId3"/>
          <a:srcRect t="10478" b="10478"/>
          <a:stretch>
            <a:fillRect/>
          </a:stretch>
        </p:blipFill>
        <p:spPr/>
      </p:pic>
      <p:grpSp>
        <p:nvGrpSpPr>
          <p:cNvPr id="10" name="Washi" descr="Washi tape">
            <a:extLst>
              <a:ext uri="{FF2B5EF4-FFF2-40B4-BE49-F238E27FC236}">
                <a16:creationId xmlns:a16="http://schemas.microsoft.com/office/drawing/2014/main" id="{79A68908-9D59-83D1-785D-8C3958201A9B}"/>
              </a:ext>
            </a:extLst>
          </p:cNvPr>
          <p:cNvGrpSpPr/>
          <p:nvPr/>
        </p:nvGrpSpPr>
        <p:grpSpPr>
          <a:xfrm rot="203226">
            <a:off x="7752060" y="6161512"/>
            <a:ext cx="3403233" cy="681038"/>
            <a:chOff x="9425511" y="452969"/>
            <a:chExt cx="2328862" cy="681038"/>
          </a:xfrm>
        </p:grpSpPr>
        <p:sp>
          <p:nvSpPr>
            <p:cNvPr id="11" name="Washi">
              <a:extLst>
                <a:ext uri="{FF2B5EF4-FFF2-40B4-BE49-F238E27FC236}">
                  <a16:creationId xmlns:a16="http://schemas.microsoft.com/office/drawing/2014/main" id="{F0E0C818-F3E4-2DA6-A145-9AA737B2B2A9}"/>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8AC3761E-B409-EE02-D26E-DD022C432D42}"/>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 Elm Place, London (2017)</a:t>
              </a:r>
            </a:p>
          </p:txBody>
        </p:sp>
      </p:grpSp>
      <p:sp>
        <p:nvSpPr>
          <p:cNvPr id="4" name="Picture Placeholder 35" descr="Thought bubble">
            <a:extLst>
              <a:ext uri="{FF2B5EF4-FFF2-40B4-BE49-F238E27FC236}">
                <a16:creationId xmlns:a16="http://schemas.microsoft.com/office/drawing/2014/main" id="{74852B9E-E9D5-946F-43AE-37977714D243}"/>
              </a:ext>
              <a:ext uri="{C183D7F6-B498-43B3-948B-1728B52AA6E4}">
                <adec:decorative xmlns:adec="http://schemas.microsoft.com/office/drawing/2017/decorative" val="0"/>
              </a:ext>
            </a:extLst>
          </p:cNvPr>
          <p:cNvSpPr txBox="1">
            <a:spLocks/>
          </p:cNvSpPr>
          <p:nvPr/>
        </p:nvSpPr>
        <p:spPr>
          <a:xfrm flipH="1">
            <a:off x="6624536" y="2559800"/>
            <a:ext cx="5117484" cy="228027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How would the life of an actor impact their home life?</a:t>
            </a:r>
            <a:endParaRPr lang="en-US" sz="1800" b="1" dirty="0"/>
          </a:p>
        </p:txBody>
      </p:sp>
    </p:spTree>
    <p:extLst>
      <p:ext uri="{BB962C8B-B14F-4D97-AF65-F5344CB8AC3E}">
        <p14:creationId xmlns:p14="http://schemas.microsoft.com/office/powerpoint/2010/main" val="39270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895C-6F6E-4F15-AC2E-27A34791F2D0}"/>
              </a:ext>
            </a:extLst>
          </p:cNvPr>
          <p:cNvSpPr>
            <a:spLocks noGrp="1"/>
          </p:cNvSpPr>
          <p:nvPr>
            <p:ph type="title"/>
          </p:nvPr>
        </p:nvSpPr>
        <p:spPr/>
        <p:txBody>
          <a:bodyPr/>
          <a:lstStyle/>
          <a:p>
            <a:r>
              <a:rPr lang="en-GB" dirty="0"/>
              <a:t>1927 - The Old Vic Company</a:t>
            </a:r>
          </a:p>
        </p:txBody>
      </p:sp>
      <p:sp>
        <p:nvSpPr>
          <p:cNvPr id="3" name="Content Placeholder 2">
            <a:extLst>
              <a:ext uri="{FF2B5EF4-FFF2-40B4-BE49-F238E27FC236}">
                <a16:creationId xmlns:a16="http://schemas.microsoft.com/office/drawing/2014/main" id="{06EF7D1C-D1BC-4B86-9371-14212A02A6B2}"/>
              </a:ext>
            </a:extLst>
          </p:cNvPr>
          <p:cNvSpPr>
            <a:spLocks noGrp="1"/>
          </p:cNvSpPr>
          <p:nvPr>
            <p:ph idx="1"/>
          </p:nvPr>
        </p:nvSpPr>
        <p:spPr/>
        <p:txBody>
          <a:bodyPr/>
          <a:lstStyle/>
          <a:p>
            <a:r>
              <a:rPr lang="en-GB" sz="2400" dirty="0"/>
              <a:t>In 1927, Esme joined the Old Vic Company under the leadership of theatre pioneer Lilian Baylis. </a:t>
            </a:r>
          </a:p>
          <a:p>
            <a:r>
              <a:rPr lang="en-GB" sz="2400" dirty="0"/>
              <a:t>Over the next four years, Esme played major roles in Shakespeare productions, including Viola (</a:t>
            </a:r>
            <a:r>
              <a:rPr lang="en-GB" sz="2400" i="1" dirty="0"/>
              <a:t>Twelfth Night</a:t>
            </a:r>
            <a:r>
              <a:rPr lang="en-GB" sz="2400" dirty="0"/>
              <a:t>), Lady Macbeth, Gertrude (</a:t>
            </a:r>
            <a:r>
              <a:rPr lang="en-GB" sz="2400" i="1" dirty="0"/>
              <a:t>Hamlet</a:t>
            </a:r>
            <a:r>
              <a:rPr lang="en-GB" sz="2400" dirty="0"/>
              <a:t>), and Mistress Page (</a:t>
            </a:r>
            <a:r>
              <a:rPr lang="en-GB" sz="2400" i="1" dirty="0"/>
              <a:t>The Merry Wives of Windsor</a:t>
            </a:r>
            <a:r>
              <a:rPr lang="en-GB" sz="2400" dirty="0"/>
              <a:t>). </a:t>
            </a:r>
          </a:p>
          <a:p>
            <a:r>
              <a:rPr lang="en-GB" sz="2400" dirty="0"/>
              <a:t>She also toured in works by Ibsen and Sheridan. These touring experiences deeply shaped her commitment to regional theatre.</a:t>
            </a:r>
          </a:p>
        </p:txBody>
      </p:sp>
      <p:pic>
        <p:nvPicPr>
          <p:cNvPr id="7" name="Picture Placeholder 6" descr="A black and white photo of a  large building with the words 'THE OLD VIC' on the frontage">
            <a:extLst>
              <a:ext uri="{FF2B5EF4-FFF2-40B4-BE49-F238E27FC236}">
                <a16:creationId xmlns:a16="http://schemas.microsoft.com/office/drawing/2014/main" id="{01A10206-8BDF-F2F3-902F-744B820CE085}"/>
              </a:ext>
            </a:extLst>
          </p:cNvPr>
          <p:cNvPicPr>
            <a:picLocks noGrp="1" noChangeAspect="1"/>
          </p:cNvPicPr>
          <p:nvPr>
            <p:ph type="pic" sz="quarter" idx="10"/>
          </p:nvPr>
        </p:nvPicPr>
        <p:blipFill>
          <a:blip r:embed="rId3"/>
          <a:srcRect l="3703" r="22105"/>
          <a:stretch/>
        </p:blipFill>
        <p:spPr>
          <a:xfrm>
            <a:off x="6096000" y="0"/>
            <a:ext cx="6096000" cy="6858000"/>
          </a:xfrm>
        </p:spPr>
      </p:pic>
      <p:grpSp>
        <p:nvGrpSpPr>
          <p:cNvPr id="8" name="Washi" descr="Washi tape">
            <a:extLst>
              <a:ext uri="{FF2B5EF4-FFF2-40B4-BE49-F238E27FC236}">
                <a16:creationId xmlns:a16="http://schemas.microsoft.com/office/drawing/2014/main" id="{596BABD5-3533-5DB8-0B10-623F5E8F2013}"/>
              </a:ext>
            </a:extLst>
          </p:cNvPr>
          <p:cNvGrpSpPr/>
          <p:nvPr/>
        </p:nvGrpSpPr>
        <p:grpSpPr>
          <a:xfrm rot="203226">
            <a:off x="7752061" y="6077024"/>
            <a:ext cx="3403233" cy="681038"/>
            <a:chOff x="9425511" y="452969"/>
            <a:chExt cx="2328862" cy="681038"/>
          </a:xfrm>
        </p:grpSpPr>
        <p:sp>
          <p:nvSpPr>
            <p:cNvPr id="9" name="Washi">
              <a:extLst>
                <a:ext uri="{FF2B5EF4-FFF2-40B4-BE49-F238E27FC236}">
                  <a16:creationId xmlns:a16="http://schemas.microsoft.com/office/drawing/2014/main" id="{1AFA4792-2AFB-80F6-2CE4-7B98EB8EC9A1}"/>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46E9C9AD-BACA-86FA-AB5C-52BA90523EA4}"/>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Old Vic, London (1928)</a:t>
              </a:r>
            </a:p>
          </p:txBody>
        </p:sp>
      </p:grpSp>
      <p:sp>
        <p:nvSpPr>
          <p:cNvPr id="4" name="Picture Placeholder 35" descr="Thought bubble">
            <a:extLst>
              <a:ext uri="{FF2B5EF4-FFF2-40B4-BE49-F238E27FC236}">
                <a16:creationId xmlns:a16="http://schemas.microsoft.com/office/drawing/2014/main" id="{F339E70F-0A18-7D74-73CF-2A50E5EED6AF}"/>
              </a:ext>
              <a:ext uri="{C183D7F6-B498-43B3-948B-1728B52AA6E4}">
                <adec:decorative xmlns:adec="http://schemas.microsoft.com/office/drawing/2017/decorative" val="0"/>
              </a:ext>
            </a:extLst>
          </p:cNvPr>
          <p:cNvSpPr txBox="1">
            <a:spLocks/>
          </p:cNvSpPr>
          <p:nvPr/>
        </p:nvSpPr>
        <p:spPr>
          <a:xfrm flipH="1">
            <a:off x="6624536" y="2559800"/>
            <a:ext cx="5117484" cy="228027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How might working in regional theatre have influenced Esme?</a:t>
            </a:r>
            <a:endParaRPr lang="en-US" sz="1800" b="1" dirty="0"/>
          </a:p>
        </p:txBody>
      </p:sp>
    </p:spTree>
    <p:extLst>
      <p:ext uri="{BB962C8B-B14F-4D97-AF65-F5344CB8AC3E}">
        <p14:creationId xmlns:p14="http://schemas.microsoft.com/office/powerpoint/2010/main" val="13411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C1D978-A06A-99A0-D8D7-2F390DA0B74C}"/>
              </a:ext>
            </a:extLst>
          </p:cNvPr>
          <p:cNvSpPr>
            <a:spLocks noGrp="1"/>
          </p:cNvSpPr>
          <p:nvPr>
            <p:ph type="title"/>
          </p:nvPr>
        </p:nvSpPr>
        <p:spPr>
          <a:xfrm>
            <a:off x="357187" y="365126"/>
            <a:ext cx="7138487" cy="710288"/>
          </a:xfrm>
        </p:spPr>
        <p:txBody>
          <a:bodyPr>
            <a:normAutofit/>
          </a:bodyPr>
          <a:lstStyle/>
          <a:p>
            <a:r>
              <a:rPr lang="en-GB" dirty="0"/>
              <a:t>Lilian Baylis (1874 –1937) </a:t>
            </a:r>
          </a:p>
        </p:txBody>
      </p:sp>
      <p:sp>
        <p:nvSpPr>
          <p:cNvPr id="3" name="Content Placeholder 2">
            <a:extLst>
              <a:ext uri="{FF2B5EF4-FFF2-40B4-BE49-F238E27FC236}">
                <a16:creationId xmlns:a16="http://schemas.microsoft.com/office/drawing/2014/main" id="{24156B69-D750-4452-A737-3682761CFA07}"/>
              </a:ext>
            </a:extLst>
          </p:cNvPr>
          <p:cNvSpPr>
            <a:spLocks noGrp="1"/>
          </p:cNvSpPr>
          <p:nvPr>
            <p:ph idx="1"/>
          </p:nvPr>
        </p:nvSpPr>
        <p:spPr>
          <a:xfrm>
            <a:off x="305685" y="1248418"/>
            <a:ext cx="7388894" cy="4981601"/>
          </a:xfrm>
        </p:spPr>
        <p:txBody>
          <a:bodyPr lIns="0" tIns="45720" rIns="90000" bIns="45720" anchor="t"/>
          <a:lstStyle/>
          <a:p>
            <a:r>
              <a:rPr lang="en-GB" sz="2400" dirty="0"/>
              <a:t>Esme was likely influenced and inspired by Lilian Mary Baylis, the successful producer and manager of the Old Vic, with whom she worked. </a:t>
            </a:r>
          </a:p>
          <a:p>
            <a:r>
              <a:rPr lang="en-GB" sz="2400" dirty="0"/>
              <a:t>Baylis also managed Sadler's Wells theatre, founded the English National Opera and English National Theatre, and established a ballet company that became The Royal Ballet.</a:t>
            </a:r>
          </a:p>
          <a:p>
            <a:r>
              <a:rPr lang="en-GB" sz="2400" dirty="0"/>
              <a:t>During her lifetime she received an honorary master's degree from Oxford (1924), only the fourth ever awarded to a woman. </a:t>
            </a:r>
          </a:p>
          <a:p>
            <a:r>
              <a:rPr lang="en-GB" sz="2400" dirty="0"/>
              <a:t>She was made a Member of the Order of the Companions of Honour (1929), and Birmingham University awarded her an honorary doctorate (1934).</a:t>
            </a:r>
            <a:endParaRPr lang="en-GB" dirty="0"/>
          </a:p>
        </p:txBody>
      </p:sp>
      <p:pic>
        <p:nvPicPr>
          <p:cNvPr id="14" name="Picture Placeholder 13" descr="A woman wearing small round glasses sitting at a desk - Lilian Baylis">
            <a:extLst>
              <a:ext uri="{FF2B5EF4-FFF2-40B4-BE49-F238E27FC236}">
                <a16:creationId xmlns:a16="http://schemas.microsoft.com/office/drawing/2014/main" id="{9D73124D-8173-E910-F57F-7B32822B5CD5}"/>
              </a:ext>
            </a:extLst>
          </p:cNvPr>
          <p:cNvPicPr>
            <a:picLocks noGrp="1" noChangeAspect="1"/>
          </p:cNvPicPr>
          <p:nvPr>
            <p:ph type="pic" sz="quarter" idx="10"/>
          </p:nvPr>
        </p:nvPicPr>
        <p:blipFill>
          <a:blip r:embed="rId3"/>
          <a:stretch>
            <a:fillRect/>
          </a:stretch>
        </p:blipFill>
        <p:spPr>
          <a:xfrm>
            <a:off x="7772400" y="-23537"/>
            <a:ext cx="4419600" cy="6865398"/>
          </a:xfrm>
        </p:spPr>
      </p:pic>
      <p:sp>
        <p:nvSpPr>
          <p:cNvPr id="2" name="Picture Placeholder 35" descr="Thought bubble">
            <a:extLst>
              <a:ext uri="{FF2B5EF4-FFF2-40B4-BE49-F238E27FC236}">
                <a16:creationId xmlns:a16="http://schemas.microsoft.com/office/drawing/2014/main" id="{047607C4-7F78-9864-B842-DF2235F86FE4}"/>
              </a:ext>
              <a:ext uri="{C183D7F6-B498-43B3-948B-1728B52AA6E4}">
                <adec:decorative xmlns:adec="http://schemas.microsoft.com/office/drawing/2017/decorative" val="0"/>
              </a:ext>
            </a:extLst>
          </p:cNvPr>
          <p:cNvSpPr txBox="1">
            <a:spLocks/>
          </p:cNvSpPr>
          <p:nvPr/>
        </p:nvSpPr>
        <p:spPr>
          <a:xfrm flipH="1">
            <a:off x="7922508" y="2373547"/>
            <a:ext cx="4119384" cy="2500010"/>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What do these honours tell us about how Lilian was seen in her lifetime?</a:t>
            </a:r>
          </a:p>
          <a:p>
            <a:pPr algn="ctr"/>
            <a:endParaRPr lang="en-US" sz="1800" b="1" dirty="0"/>
          </a:p>
        </p:txBody>
      </p:sp>
    </p:spTree>
    <p:extLst>
      <p:ext uri="{BB962C8B-B14F-4D97-AF65-F5344CB8AC3E}">
        <p14:creationId xmlns:p14="http://schemas.microsoft.com/office/powerpoint/2010/main" val="10960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A1E3-A58B-4275-B549-61AF2C0CB217}"/>
              </a:ext>
            </a:extLst>
          </p:cNvPr>
          <p:cNvSpPr>
            <a:spLocks noGrp="1"/>
          </p:cNvSpPr>
          <p:nvPr>
            <p:ph type="title"/>
          </p:nvPr>
        </p:nvSpPr>
        <p:spPr/>
        <p:txBody>
          <a:bodyPr>
            <a:normAutofit fontScale="90000"/>
          </a:bodyPr>
          <a:lstStyle/>
          <a:p>
            <a:r>
              <a:rPr lang="en-GB" dirty="0"/>
              <a:t>1931 - Greyhound Theatre, Croydon</a:t>
            </a:r>
          </a:p>
        </p:txBody>
      </p:sp>
      <p:sp>
        <p:nvSpPr>
          <p:cNvPr id="3" name="Content Placeholder 2">
            <a:extLst>
              <a:ext uri="{FF2B5EF4-FFF2-40B4-BE49-F238E27FC236}">
                <a16:creationId xmlns:a16="http://schemas.microsoft.com/office/drawing/2014/main" id="{2D31D712-92AA-4253-8FD2-5ABD69DE059B}"/>
              </a:ext>
            </a:extLst>
          </p:cNvPr>
          <p:cNvSpPr>
            <a:spLocks noGrp="1"/>
          </p:cNvSpPr>
          <p:nvPr>
            <p:ph idx="1"/>
          </p:nvPr>
        </p:nvSpPr>
        <p:spPr/>
        <p:txBody>
          <a:bodyPr/>
          <a:lstStyle/>
          <a:p>
            <a:r>
              <a:rPr lang="en-GB" sz="2400" dirty="0"/>
              <a:t>In 1931 Esme moved to a new role when she was appointed Artistic Director at the Greyhound Theatre, Croydon. </a:t>
            </a:r>
          </a:p>
          <a:p>
            <a:r>
              <a:rPr lang="en-GB" sz="2400" dirty="0"/>
              <a:t>Over the next two years, she directed plays by Henrik Ibsen, Somerset Maugham and Arthur Wing Pinero and casts including Margaret Rutherford, Donald </a:t>
            </a:r>
            <a:r>
              <a:rPr lang="en-GB" sz="2400" dirty="0" err="1"/>
              <a:t>Wolfit</a:t>
            </a:r>
            <a:r>
              <a:rPr lang="en-GB" sz="2400" dirty="0"/>
              <a:t> and May Whitty. </a:t>
            </a:r>
          </a:p>
          <a:p>
            <a:r>
              <a:rPr lang="en-GB" sz="2400" dirty="0"/>
              <a:t>Margaret Rutherford (a well-known actress of the time) described Esme as ‘a brilliant woman, a wonderful producer’.</a:t>
            </a:r>
          </a:p>
        </p:txBody>
      </p:sp>
      <p:pic>
        <p:nvPicPr>
          <p:cNvPr id="10" name="Picture Placeholder 9" descr="A room with a large ceiling and a stage">
            <a:extLst>
              <a:ext uri="{FF2B5EF4-FFF2-40B4-BE49-F238E27FC236}">
                <a16:creationId xmlns:a16="http://schemas.microsoft.com/office/drawing/2014/main" id="{FF8DA418-845E-B1A8-D6A2-47380737880E}"/>
              </a:ext>
            </a:extLst>
          </p:cNvPr>
          <p:cNvPicPr>
            <a:picLocks noGrp="1" noChangeAspect="1"/>
          </p:cNvPicPr>
          <p:nvPr>
            <p:ph type="pic" sz="quarter" idx="10"/>
          </p:nvPr>
        </p:nvPicPr>
        <p:blipFill>
          <a:blip r:embed="rId3"/>
          <a:srcRect t="2937" b="2937"/>
          <a:stretch>
            <a:fillRect/>
          </a:stretch>
        </p:blipFill>
        <p:spPr/>
      </p:pic>
      <p:grpSp>
        <p:nvGrpSpPr>
          <p:cNvPr id="11" name="Washi" descr="Washi tape">
            <a:extLst>
              <a:ext uri="{FF2B5EF4-FFF2-40B4-BE49-F238E27FC236}">
                <a16:creationId xmlns:a16="http://schemas.microsoft.com/office/drawing/2014/main" id="{1DD3E5D8-9682-90C7-16B7-CEFF7EB409C4}"/>
              </a:ext>
            </a:extLst>
          </p:cNvPr>
          <p:cNvGrpSpPr/>
          <p:nvPr/>
        </p:nvGrpSpPr>
        <p:grpSpPr>
          <a:xfrm rot="203226">
            <a:off x="7005598" y="6064575"/>
            <a:ext cx="4475480" cy="681038"/>
            <a:chOff x="9425511" y="452969"/>
            <a:chExt cx="2328862" cy="681038"/>
          </a:xfrm>
        </p:grpSpPr>
        <p:sp>
          <p:nvSpPr>
            <p:cNvPr id="12" name="Washi">
              <a:extLst>
                <a:ext uri="{FF2B5EF4-FFF2-40B4-BE49-F238E27FC236}">
                  <a16:creationId xmlns:a16="http://schemas.microsoft.com/office/drawing/2014/main" id="{9BD92E8B-7D16-F0A7-E563-F9EF73783357}"/>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1F953036-B08D-1208-6E25-8CEBE28BFBA5}"/>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Greyhound Theatre, London (1927)</a:t>
              </a:r>
            </a:p>
          </p:txBody>
        </p:sp>
      </p:grpSp>
    </p:spTree>
    <p:extLst>
      <p:ext uri="{BB962C8B-B14F-4D97-AF65-F5344CB8AC3E}">
        <p14:creationId xmlns:p14="http://schemas.microsoft.com/office/powerpoint/2010/main" val="91149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BBB6-4F4C-4959-9DE6-D67B90EB1C76}"/>
              </a:ext>
            </a:extLst>
          </p:cNvPr>
          <p:cNvSpPr>
            <a:spLocks noGrp="1"/>
          </p:cNvSpPr>
          <p:nvPr>
            <p:ph type="title"/>
          </p:nvPr>
        </p:nvSpPr>
        <p:spPr/>
        <p:txBody>
          <a:bodyPr>
            <a:normAutofit fontScale="90000"/>
          </a:bodyPr>
          <a:lstStyle/>
          <a:p>
            <a:r>
              <a:rPr lang="en-GB" dirty="0"/>
              <a:t>1933 - Returns to the West End </a:t>
            </a:r>
          </a:p>
        </p:txBody>
      </p:sp>
      <p:sp>
        <p:nvSpPr>
          <p:cNvPr id="3" name="Content Placeholder 2">
            <a:extLst>
              <a:ext uri="{FF2B5EF4-FFF2-40B4-BE49-F238E27FC236}">
                <a16:creationId xmlns:a16="http://schemas.microsoft.com/office/drawing/2014/main" id="{20F3E098-60B8-4183-A3F0-F85B2BB64622}"/>
              </a:ext>
            </a:extLst>
          </p:cNvPr>
          <p:cNvSpPr>
            <a:spLocks noGrp="1"/>
          </p:cNvSpPr>
          <p:nvPr>
            <p:ph idx="1"/>
          </p:nvPr>
        </p:nvSpPr>
        <p:spPr/>
        <p:txBody>
          <a:bodyPr/>
          <a:lstStyle/>
          <a:p>
            <a:r>
              <a:rPr lang="en-GB" sz="2400" dirty="0"/>
              <a:t>In 1933 Esme returned to acting and joined Tyrone Guthrie’s production of Dorothy Massingham’s </a:t>
            </a:r>
            <a:r>
              <a:rPr lang="en-GB" sz="2400" i="1" dirty="0"/>
              <a:t>The Lake</a:t>
            </a:r>
            <a:r>
              <a:rPr lang="en-GB" sz="2400" dirty="0"/>
              <a:t>.</a:t>
            </a:r>
          </a:p>
          <a:p>
            <a:endParaRPr lang="en-GB" sz="2400" dirty="0"/>
          </a:p>
          <a:p>
            <a:r>
              <a:rPr lang="en-GB" sz="2400" dirty="0"/>
              <a:t>In the same year she played Gertrude in Shakespeare’s </a:t>
            </a:r>
            <a:r>
              <a:rPr lang="en-GB" sz="2400" i="1" dirty="0"/>
              <a:t>Hamlet</a:t>
            </a:r>
            <a:r>
              <a:rPr lang="en-GB" sz="2400" dirty="0"/>
              <a:t> at the Shakespeare Memorial Theatre in Stratford-upon-Avon. </a:t>
            </a:r>
          </a:p>
          <a:p>
            <a:endParaRPr lang="en-GB" dirty="0"/>
          </a:p>
        </p:txBody>
      </p:sp>
      <p:pic>
        <p:nvPicPr>
          <p:cNvPr id="12" name="Picture Placeholder 11" descr="A man and woman in costume as characters from Hamlet holding hands">
            <a:extLst>
              <a:ext uri="{FF2B5EF4-FFF2-40B4-BE49-F238E27FC236}">
                <a16:creationId xmlns:a16="http://schemas.microsoft.com/office/drawing/2014/main" id="{202F9EED-5301-0AA1-CF99-A4F017B67380}"/>
              </a:ext>
            </a:extLst>
          </p:cNvPr>
          <p:cNvPicPr>
            <a:picLocks noGrp="1" noChangeAspect="1"/>
          </p:cNvPicPr>
          <p:nvPr>
            <p:ph type="pic" sz="quarter" idx="10"/>
          </p:nvPr>
        </p:nvPicPr>
        <p:blipFill>
          <a:blip r:embed="rId3"/>
          <a:srcRect t="75" b="75"/>
          <a:stretch/>
        </p:blipFill>
        <p:spPr>
          <a:prstGeom prst="rect">
            <a:avLst/>
          </a:prstGeom>
        </p:spPr>
      </p:pic>
      <p:grpSp>
        <p:nvGrpSpPr>
          <p:cNvPr id="13" name="Washi" descr="Washi tape">
            <a:extLst>
              <a:ext uri="{FF2B5EF4-FFF2-40B4-BE49-F238E27FC236}">
                <a16:creationId xmlns:a16="http://schemas.microsoft.com/office/drawing/2014/main" id="{6DEE211F-C4AB-7747-976C-EC72EAB38210}"/>
              </a:ext>
            </a:extLst>
          </p:cNvPr>
          <p:cNvGrpSpPr/>
          <p:nvPr/>
        </p:nvGrpSpPr>
        <p:grpSpPr>
          <a:xfrm rot="203226">
            <a:off x="7005598" y="6064575"/>
            <a:ext cx="4475480" cy="681038"/>
            <a:chOff x="9425511" y="452969"/>
            <a:chExt cx="2328862" cy="681038"/>
          </a:xfrm>
        </p:grpSpPr>
        <p:sp>
          <p:nvSpPr>
            <p:cNvPr id="14" name="Washi">
              <a:extLst>
                <a:ext uri="{FF2B5EF4-FFF2-40B4-BE49-F238E27FC236}">
                  <a16:creationId xmlns:a16="http://schemas.microsoft.com/office/drawing/2014/main" id="{2FF42620-D633-794C-8AAE-E9C32577648A}"/>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3726494D-46E7-75FC-34AE-A7D4485CB0A4}"/>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Laurence Olivier as Hamlet and Esme Church as Gertrude, Old Vic (1937</a:t>
              </a:r>
              <a:r>
                <a:rPr lang="en-US" dirty="0"/>
                <a:t>)</a:t>
              </a:r>
            </a:p>
          </p:txBody>
        </p:sp>
      </p:grpSp>
    </p:spTree>
    <p:extLst>
      <p:ext uri="{BB962C8B-B14F-4D97-AF65-F5344CB8AC3E}">
        <p14:creationId xmlns:p14="http://schemas.microsoft.com/office/powerpoint/2010/main" val="2593410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5E53F-71F6-7BCC-55FF-E893784F1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14DE6-56A1-8F4D-488F-A5DBAB03014E}"/>
              </a:ext>
            </a:extLst>
          </p:cNvPr>
          <p:cNvSpPr>
            <a:spLocks noGrp="1"/>
          </p:cNvSpPr>
          <p:nvPr>
            <p:ph type="title"/>
          </p:nvPr>
        </p:nvSpPr>
        <p:spPr/>
        <p:txBody>
          <a:bodyPr>
            <a:normAutofit fontScale="90000"/>
          </a:bodyPr>
          <a:lstStyle/>
          <a:p>
            <a:r>
              <a:rPr lang="en-GB" dirty="0"/>
              <a:t>1936 - Appointed head of the drama school</a:t>
            </a:r>
          </a:p>
        </p:txBody>
      </p:sp>
      <p:sp>
        <p:nvSpPr>
          <p:cNvPr id="3" name="Content Placeholder 2">
            <a:extLst>
              <a:ext uri="{FF2B5EF4-FFF2-40B4-BE49-F238E27FC236}">
                <a16:creationId xmlns:a16="http://schemas.microsoft.com/office/drawing/2014/main" id="{728E4572-FA87-E289-9D88-229851EA4737}"/>
              </a:ext>
            </a:extLst>
          </p:cNvPr>
          <p:cNvSpPr>
            <a:spLocks noGrp="1"/>
          </p:cNvSpPr>
          <p:nvPr>
            <p:ph idx="1"/>
          </p:nvPr>
        </p:nvSpPr>
        <p:spPr/>
        <p:txBody>
          <a:bodyPr lIns="0" tIns="45720" rIns="90000" bIns="45720" anchor="t"/>
          <a:lstStyle/>
          <a:p>
            <a:r>
              <a:rPr lang="en-GB" sz="2400" dirty="0"/>
              <a:t>In 1936, Esme became head of the Old Vic drama school and was invited by Lilian Baylis to direct </a:t>
            </a:r>
            <a:r>
              <a:rPr lang="en-GB" sz="2400" i="1" dirty="0"/>
              <a:t>As You Like It</a:t>
            </a:r>
            <a:r>
              <a:rPr lang="en-GB" sz="2400" dirty="0"/>
              <a:t>, featuring Michael Redgrave, Edith Evans, and Alec Guinness. </a:t>
            </a:r>
          </a:p>
          <a:p>
            <a:r>
              <a:rPr lang="en-GB" sz="2400" dirty="0"/>
              <a:t>She also directed Ibsen’s </a:t>
            </a:r>
            <a:r>
              <a:rPr lang="en-GB" sz="2400" i="1" dirty="0"/>
              <a:t>Ghosts</a:t>
            </a:r>
            <a:r>
              <a:rPr lang="en-GB" sz="2400" dirty="0"/>
              <a:t> at the Vaudeville Theatre and Buxton Opera House, later filmed for television.</a:t>
            </a:r>
          </a:p>
          <a:p>
            <a:r>
              <a:rPr lang="en-GB" sz="2400" dirty="0"/>
              <a:t>In 1938-9 she directed Sheridan’s </a:t>
            </a:r>
            <a:r>
              <a:rPr lang="en-GB" sz="2400" i="1" dirty="0"/>
              <a:t>The Rivals </a:t>
            </a:r>
            <a:r>
              <a:rPr lang="en-GB" sz="2400" dirty="0"/>
              <a:t>at the Old Vic and </a:t>
            </a:r>
            <a:r>
              <a:rPr lang="en-GB" sz="2400" i="1" dirty="0"/>
              <a:t>The Devil’s Disciple </a:t>
            </a:r>
            <a:r>
              <a:rPr lang="en-GB" sz="2400" dirty="0"/>
              <a:t>at the Buxton Festival.</a:t>
            </a:r>
          </a:p>
        </p:txBody>
      </p:sp>
      <p:pic>
        <p:nvPicPr>
          <p:cNvPr id="7" name="Picture Placeholder 6" descr="A man and woman dressed a characters from Shakespear's As You Like It">
            <a:extLst>
              <a:ext uri="{FF2B5EF4-FFF2-40B4-BE49-F238E27FC236}">
                <a16:creationId xmlns:a16="http://schemas.microsoft.com/office/drawing/2014/main" id="{045CC5B0-392B-B285-2394-8B0ABA2A4CBE}"/>
              </a:ext>
            </a:extLst>
          </p:cNvPr>
          <p:cNvPicPr>
            <a:picLocks noGrp="1" noChangeAspect="1"/>
          </p:cNvPicPr>
          <p:nvPr>
            <p:ph type="pic" sz="quarter" idx="10"/>
          </p:nvPr>
        </p:nvPicPr>
        <p:blipFill>
          <a:blip r:embed="rId3"/>
          <a:srcRect t="10851" b="10851"/>
          <a:stretch>
            <a:fillRect/>
          </a:stretch>
        </p:blipFill>
        <p:spPr/>
      </p:pic>
      <p:grpSp>
        <p:nvGrpSpPr>
          <p:cNvPr id="9" name="Washi" descr="Washi tape">
            <a:extLst>
              <a:ext uri="{FF2B5EF4-FFF2-40B4-BE49-F238E27FC236}">
                <a16:creationId xmlns:a16="http://schemas.microsoft.com/office/drawing/2014/main" id="{A0F4359C-CCD9-9933-526D-FB26AAC10374}"/>
              </a:ext>
            </a:extLst>
          </p:cNvPr>
          <p:cNvGrpSpPr/>
          <p:nvPr/>
        </p:nvGrpSpPr>
        <p:grpSpPr>
          <a:xfrm rot="203226">
            <a:off x="7005598" y="6064575"/>
            <a:ext cx="4475480" cy="681038"/>
            <a:chOff x="9425511" y="452969"/>
            <a:chExt cx="2328862" cy="681038"/>
          </a:xfrm>
        </p:grpSpPr>
        <p:sp>
          <p:nvSpPr>
            <p:cNvPr id="11" name="Washi">
              <a:extLst>
                <a:ext uri="{FF2B5EF4-FFF2-40B4-BE49-F238E27FC236}">
                  <a16:creationId xmlns:a16="http://schemas.microsoft.com/office/drawing/2014/main" id="{CB5172D0-5E9A-974F-BE92-12B6EC1E8324}"/>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1F17DFDC-E030-391A-F95E-E7E78DA2E13E}"/>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Michael Redgrave as Orlando and Edith Evans as Rosalind, Old Vic (1936</a:t>
              </a:r>
              <a:r>
                <a:rPr lang="en-US" dirty="0"/>
                <a:t>)</a:t>
              </a:r>
            </a:p>
          </p:txBody>
        </p:sp>
      </p:grpSp>
    </p:spTree>
    <p:extLst>
      <p:ext uri="{BB962C8B-B14F-4D97-AF65-F5344CB8AC3E}">
        <p14:creationId xmlns:p14="http://schemas.microsoft.com/office/powerpoint/2010/main" val="238762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A1E3-A58B-4275-B549-61AF2C0CB217}"/>
              </a:ext>
            </a:extLst>
          </p:cNvPr>
          <p:cNvSpPr>
            <a:spLocks noGrp="1"/>
          </p:cNvSpPr>
          <p:nvPr>
            <p:ph type="title"/>
          </p:nvPr>
        </p:nvSpPr>
        <p:spPr/>
        <p:txBody>
          <a:bodyPr>
            <a:normAutofit fontScale="90000"/>
          </a:bodyPr>
          <a:lstStyle/>
          <a:p>
            <a:r>
              <a:rPr lang="en-GB" dirty="0"/>
              <a:t>1939 – European performances</a:t>
            </a:r>
          </a:p>
        </p:txBody>
      </p:sp>
      <p:sp>
        <p:nvSpPr>
          <p:cNvPr id="3" name="Content Placeholder 2">
            <a:extLst>
              <a:ext uri="{FF2B5EF4-FFF2-40B4-BE49-F238E27FC236}">
                <a16:creationId xmlns:a16="http://schemas.microsoft.com/office/drawing/2014/main" id="{2D31D712-92AA-4253-8FD2-5ABD69DE059B}"/>
              </a:ext>
            </a:extLst>
          </p:cNvPr>
          <p:cNvSpPr>
            <a:spLocks noGrp="1"/>
          </p:cNvSpPr>
          <p:nvPr>
            <p:ph idx="1"/>
          </p:nvPr>
        </p:nvSpPr>
        <p:spPr>
          <a:xfrm>
            <a:off x="381886" y="1411704"/>
            <a:ext cx="5580904" cy="4981601"/>
          </a:xfrm>
        </p:spPr>
        <p:txBody>
          <a:bodyPr lIns="0" tIns="45720" rIns="90000" bIns="45720" anchor="t"/>
          <a:lstStyle/>
          <a:p>
            <a:r>
              <a:rPr lang="en-GB" sz="2400" dirty="0">
                <a:cs typeface="Arial"/>
              </a:rPr>
              <a:t>With the onset of the Second World War, Esme left London and by 1939, was living at 17 Roberts Avenue, Manchester.</a:t>
            </a:r>
            <a:r>
              <a:rPr lang="en-GB" sz="2400" dirty="0"/>
              <a:t> </a:t>
            </a:r>
            <a:endParaRPr lang="en-GB" dirty="0"/>
          </a:p>
          <a:p>
            <a:r>
              <a:rPr lang="en-GB" sz="2400" dirty="0"/>
              <a:t>She began a tour with the Old Vic, performing in Europe and Egypt and  also attended translated Shakespeare and ancient Greek dramas in Greece.</a:t>
            </a:r>
            <a:endParaRPr lang="en-GB" dirty="0">
              <a:cs typeface="Arial"/>
            </a:endParaRPr>
          </a:p>
          <a:p>
            <a:r>
              <a:rPr lang="en-GB" sz="2400" dirty="0"/>
              <a:t> Esme said, “there is nothing like the living theatre for teaching a nation how another nation thinks,” adding that such exchanges would be key to post-war reconstruction. </a:t>
            </a:r>
            <a:r>
              <a:rPr lang="en-GB" sz="1800" dirty="0"/>
              <a:t>(</a:t>
            </a:r>
            <a:r>
              <a:rPr lang="en-GB" sz="1800" i="1" dirty="0"/>
              <a:t>The Scotsman</a:t>
            </a:r>
            <a:r>
              <a:rPr lang="en-GB" sz="1800" dirty="0"/>
              <a:t>, 15 May 1940)</a:t>
            </a:r>
            <a:endParaRPr lang="en-GB" dirty="0"/>
          </a:p>
        </p:txBody>
      </p:sp>
      <p:pic>
        <p:nvPicPr>
          <p:cNvPr id="9" name="Picture Placeholder 8" descr="A map of europe with countries/regions">
            <a:extLst>
              <a:ext uri="{FF2B5EF4-FFF2-40B4-BE49-F238E27FC236}">
                <a16:creationId xmlns:a16="http://schemas.microsoft.com/office/drawing/2014/main" id="{DEE2CF0C-815F-FE5E-C465-6E7153032A44}"/>
              </a:ext>
            </a:extLst>
          </p:cNvPr>
          <p:cNvPicPr>
            <a:picLocks noGrp="1" noChangeAspect="1"/>
          </p:cNvPicPr>
          <p:nvPr>
            <p:ph type="pic" sz="quarter" idx="10"/>
          </p:nvPr>
        </p:nvPicPr>
        <p:blipFill>
          <a:blip r:embed="rId3"/>
          <a:srcRect t="2290" b="2290"/>
          <a:stretch>
            <a:fillRect/>
          </a:stretch>
        </p:blipFill>
        <p:spPr/>
      </p:pic>
      <p:grpSp>
        <p:nvGrpSpPr>
          <p:cNvPr id="10" name="Washi" descr="Washi tape">
            <a:extLst>
              <a:ext uri="{FF2B5EF4-FFF2-40B4-BE49-F238E27FC236}">
                <a16:creationId xmlns:a16="http://schemas.microsoft.com/office/drawing/2014/main" id="{C358A54C-231B-7C48-5287-DB70A1A31BFA}"/>
              </a:ext>
            </a:extLst>
          </p:cNvPr>
          <p:cNvGrpSpPr/>
          <p:nvPr/>
        </p:nvGrpSpPr>
        <p:grpSpPr>
          <a:xfrm rot="203226">
            <a:off x="7752061" y="6077024"/>
            <a:ext cx="3403233" cy="681038"/>
            <a:chOff x="9425511" y="452969"/>
            <a:chExt cx="2328862" cy="681038"/>
          </a:xfrm>
        </p:grpSpPr>
        <p:sp>
          <p:nvSpPr>
            <p:cNvPr id="11" name="Washi">
              <a:extLst>
                <a:ext uri="{FF2B5EF4-FFF2-40B4-BE49-F238E27FC236}">
                  <a16:creationId xmlns:a16="http://schemas.microsoft.com/office/drawing/2014/main" id="{A33FC914-ECEE-2322-F2FA-4E5EC6B09BDE}"/>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B6CA5A01-5B5A-525D-BF42-0D3183B6F04B}"/>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Map of Europe (2025)</a:t>
              </a:r>
            </a:p>
          </p:txBody>
        </p:sp>
      </p:grpSp>
      <p:sp>
        <p:nvSpPr>
          <p:cNvPr id="4" name="Picture Placeholder 35" descr="Thought bubble">
            <a:extLst>
              <a:ext uri="{FF2B5EF4-FFF2-40B4-BE49-F238E27FC236}">
                <a16:creationId xmlns:a16="http://schemas.microsoft.com/office/drawing/2014/main" id="{CFFD21B6-8E9E-88D8-9913-DC925D227495}"/>
              </a:ext>
              <a:ext uri="{C183D7F6-B498-43B3-948B-1728B52AA6E4}">
                <adec:decorative xmlns:adec="http://schemas.microsoft.com/office/drawing/2017/decorative" val="0"/>
              </a:ext>
            </a:extLst>
          </p:cNvPr>
          <p:cNvSpPr txBox="1">
            <a:spLocks/>
          </p:cNvSpPr>
          <p:nvPr/>
        </p:nvSpPr>
        <p:spPr>
          <a:xfrm flipH="1">
            <a:off x="6598324" y="2453821"/>
            <a:ext cx="5279884" cy="2610854"/>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What do you think Esme meant by her statement to </a:t>
            </a:r>
            <a:r>
              <a:rPr lang="en-GB" sz="1800" b="1" i="1" dirty="0"/>
              <a:t>The Scotsman </a:t>
            </a:r>
            <a:r>
              <a:rPr lang="en-GB" sz="1800" b="1" dirty="0"/>
              <a:t>newspaper?</a:t>
            </a:r>
          </a:p>
          <a:p>
            <a:pPr algn="ctr"/>
            <a:endParaRPr lang="en-US" sz="1800" b="1" dirty="0"/>
          </a:p>
        </p:txBody>
      </p:sp>
    </p:spTree>
    <p:extLst>
      <p:ext uri="{BB962C8B-B14F-4D97-AF65-F5344CB8AC3E}">
        <p14:creationId xmlns:p14="http://schemas.microsoft.com/office/powerpoint/2010/main" val="333937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5E7D05-A2F7-BB60-10C4-053A43CB2948}"/>
              </a:ext>
            </a:extLst>
          </p:cNvPr>
          <p:cNvSpPr>
            <a:spLocks noGrp="1"/>
          </p:cNvSpPr>
          <p:nvPr>
            <p:ph type="title"/>
          </p:nvPr>
        </p:nvSpPr>
        <p:spPr/>
        <p:txBody>
          <a:bodyPr/>
          <a:lstStyle/>
          <a:p>
            <a:r>
              <a:rPr lang="en-GB" dirty="0"/>
              <a:t>1939 - Evacuation </a:t>
            </a:r>
          </a:p>
        </p:txBody>
      </p:sp>
      <p:sp>
        <p:nvSpPr>
          <p:cNvPr id="10" name="Content Placeholder 9">
            <a:extLst>
              <a:ext uri="{FF2B5EF4-FFF2-40B4-BE49-F238E27FC236}">
                <a16:creationId xmlns:a16="http://schemas.microsoft.com/office/drawing/2014/main" id="{B73FB117-707C-EF7E-8D44-D60F40D259FF}"/>
              </a:ext>
            </a:extLst>
          </p:cNvPr>
          <p:cNvSpPr>
            <a:spLocks noGrp="1"/>
          </p:cNvSpPr>
          <p:nvPr>
            <p:ph idx="1"/>
          </p:nvPr>
        </p:nvSpPr>
        <p:spPr>
          <a:xfrm>
            <a:off x="381886" y="1411704"/>
            <a:ext cx="5714114" cy="4981601"/>
          </a:xfrm>
        </p:spPr>
        <p:txBody>
          <a:bodyPr lIns="0" tIns="45720" rIns="90000" bIns="45720" anchor="t"/>
          <a:lstStyle/>
          <a:p>
            <a:r>
              <a:rPr lang="en-GB" sz="2400" dirty="0"/>
              <a:t>When the Second World War began, Esme and the Old Vic Company, including many of her students, were evacuated to Burnley, Lancashire. </a:t>
            </a:r>
          </a:p>
          <a:p>
            <a:r>
              <a:rPr lang="en-GB" sz="2400" dirty="0"/>
              <a:t>The 1941 opening show’s programme declared: </a:t>
            </a:r>
            <a:r>
              <a:rPr lang="en-GB" sz="2400" i="1" dirty="0"/>
              <a:t>“For too long London and the great metropolitan cities have owned altogether too much of the cultural life of the country... [now] the treasures and art and culture [are dispersed] throughout a wider area of the land, and a wider range of the people.” </a:t>
            </a:r>
            <a:r>
              <a:rPr lang="en-GB" sz="2400" dirty="0"/>
              <a:t>From Burnley, the group toured towns and cities across England.</a:t>
            </a:r>
          </a:p>
        </p:txBody>
      </p:sp>
      <p:pic>
        <p:nvPicPr>
          <p:cNvPr id="13" name="Picture Placeholder 12" descr="Map of English Counties">
            <a:extLst>
              <a:ext uri="{FF2B5EF4-FFF2-40B4-BE49-F238E27FC236}">
                <a16:creationId xmlns:a16="http://schemas.microsoft.com/office/drawing/2014/main" id="{DF5D26CF-3062-17B4-0D46-882F7EAE81A1}"/>
              </a:ext>
            </a:extLst>
          </p:cNvPr>
          <p:cNvPicPr>
            <a:picLocks noGrp="1" noChangeAspect="1"/>
          </p:cNvPicPr>
          <p:nvPr>
            <p:ph type="pic" sz="quarter" idx="10"/>
          </p:nvPr>
        </p:nvPicPr>
        <p:blipFill>
          <a:blip r:embed="rId3"/>
          <a:srcRect t="29911" b="-584"/>
          <a:stretch/>
        </p:blipFill>
        <p:spPr>
          <a:xfrm>
            <a:off x="6253910" y="517358"/>
            <a:ext cx="5938090" cy="6340642"/>
          </a:xfrm>
        </p:spPr>
      </p:pic>
      <p:sp>
        <p:nvSpPr>
          <p:cNvPr id="16" name="Oval 15" descr="Map of English Counties">
            <a:extLst>
              <a:ext uri="{FF2B5EF4-FFF2-40B4-BE49-F238E27FC236}">
                <a16:creationId xmlns:a16="http://schemas.microsoft.com/office/drawing/2014/main" id="{D784858A-CC5A-F353-8535-E2419B8C2E9D}"/>
              </a:ext>
            </a:extLst>
          </p:cNvPr>
          <p:cNvSpPr/>
          <p:nvPr/>
        </p:nvSpPr>
        <p:spPr>
          <a:xfrm>
            <a:off x="9348537" y="3200400"/>
            <a:ext cx="493295" cy="228600"/>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icture Placeholder 35" descr="Thought bubble">
            <a:extLst>
              <a:ext uri="{FF2B5EF4-FFF2-40B4-BE49-F238E27FC236}">
                <a16:creationId xmlns:a16="http://schemas.microsoft.com/office/drawing/2014/main" id="{12EDEC9D-C576-FA3E-A565-654281D6CFE7}"/>
              </a:ext>
              <a:ext uri="{C183D7F6-B498-43B3-948B-1728B52AA6E4}">
                <adec:decorative xmlns:adec="http://schemas.microsoft.com/office/drawing/2017/decorative" val="0"/>
              </a:ext>
            </a:extLst>
          </p:cNvPr>
          <p:cNvSpPr txBox="1">
            <a:spLocks/>
          </p:cNvSpPr>
          <p:nvPr/>
        </p:nvSpPr>
        <p:spPr>
          <a:xfrm flipH="1">
            <a:off x="6708595" y="2804017"/>
            <a:ext cx="5279884" cy="261085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Explain what you think is meant in the quote from the opening show’s programme?</a:t>
            </a:r>
          </a:p>
          <a:p>
            <a:pPr algn="ctr"/>
            <a:endParaRPr lang="en-US" sz="1800" b="1" dirty="0"/>
          </a:p>
        </p:txBody>
      </p:sp>
    </p:spTree>
    <p:extLst>
      <p:ext uri="{BB962C8B-B14F-4D97-AF65-F5344CB8AC3E}">
        <p14:creationId xmlns:p14="http://schemas.microsoft.com/office/powerpoint/2010/main" val="41800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15D9-C414-187F-79E9-124C8D9BB478}"/>
              </a:ext>
            </a:extLst>
          </p:cNvPr>
          <p:cNvSpPr>
            <a:spLocks noGrp="1"/>
          </p:cNvSpPr>
          <p:nvPr>
            <p:ph type="title"/>
          </p:nvPr>
        </p:nvSpPr>
        <p:spPr/>
        <p:txBody>
          <a:bodyPr/>
          <a:lstStyle/>
          <a:p>
            <a:r>
              <a:rPr lang="en-GB" dirty="0">
                <a:latin typeface="Arial"/>
                <a:cs typeface="Arial"/>
              </a:rPr>
              <a:t>Local Significant People: Esme Church</a:t>
            </a:r>
          </a:p>
        </p:txBody>
      </p:sp>
      <p:sp>
        <p:nvSpPr>
          <p:cNvPr id="3" name="Text Placeholder 2">
            <a:extLst>
              <a:ext uri="{FF2B5EF4-FFF2-40B4-BE49-F238E27FC236}">
                <a16:creationId xmlns:a16="http://schemas.microsoft.com/office/drawing/2014/main" id="{BC47DBDE-6D99-2CFE-2A53-163E0F3AF6C9}"/>
              </a:ext>
            </a:extLst>
          </p:cNvPr>
          <p:cNvSpPr>
            <a:spLocks noGrp="1"/>
          </p:cNvSpPr>
          <p:nvPr>
            <p:ph type="body" sz="quarter" idx="10"/>
          </p:nvPr>
        </p:nvSpPr>
        <p:spPr/>
        <p:txBody>
          <a:bodyPr/>
          <a:lstStyle/>
          <a:p>
            <a:r>
              <a:rPr lang="en-GB" dirty="0"/>
              <a:t>Key Stage: 3 – Culture and History</a:t>
            </a:r>
          </a:p>
        </p:txBody>
      </p:sp>
      <p:sp>
        <p:nvSpPr>
          <p:cNvPr id="4" name="Content Placeholder 3">
            <a:extLst>
              <a:ext uri="{FF2B5EF4-FFF2-40B4-BE49-F238E27FC236}">
                <a16:creationId xmlns:a16="http://schemas.microsoft.com/office/drawing/2014/main" id="{34C0E299-FC25-F994-B3DC-6ED3B6E4224A}"/>
              </a:ext>
            </a:extLst>
          </p:cNvPr>
          <p:cNvSpPr>
            <a:spLocks noGrp="1"/>
          </p:cNvSpPr>
          <p:nvPr>
            <p:ph idx="1"/>
          </p:nvPr>
        </p:nvSpPr>
        <p:spPr>
          <a:xfrm>
            <a:off x="357186" y="2429353"/>
            <a:ext cx="10996613" cy="3796193"/>
          </a:xfrm>
        </p:spPr>
        <p:txBody>
          <a:bodyPr lIns="0" tIns="45720" rIns="90000" bIns="45720" anchor="t"/>
          <a:lstStyle/>
          <a:p>
            <a:pPr marL="342900" indent="-342900">
              <a:buFont typeface="Arial" panose="020B0604020202020204" pitchFamily="34" charset="0"/>
              <a:buChar char="•"/>
            </a:pPr>
            <a:r>
              <a:rPr lang="en-GB" dirty="0">
                <a:solidFill>
                  <a:srgbClr val="000000"/>
                </a:solidFill>
                <a:latin typeface="Arial"/>
                <a:cs typeface="Arial"/>
              </a:rPr>
              <a:t>To learn about a </a:t>
            </a:r>
            <a:r>
              <a:rPr lang="en-GB" dirty="0">
                <a:latin typeface="Arial"/>
                <a:cs typeface="Arial"/>
              </a:rPr>
              <a:t>significant person in Bradford’s history.</a:t>
            </a:r>
          </a:p>
          <a:p>
            <a:pPr marL="342900" indent="-342900">
              <a:buFont typeface="Arial" panose="020B0604020202020204" pitchFamily="34" charset="0"/>
              <a:buChar char="•"/>
            </a:pPr>
            <a:r>
              <a:rPr lang="en-GB" dirty="0">
                <a:latin typeface="Arial"/>
                <a:cs typeface="Arial"/>
              </a:rPr>
              <a:t>To gain a wider understanding of cultural life and developments in Bradford and beyond. </a:t>
            </a:r>
          </a:p>
          <a:p>
            <a:pPr marL="342900" indent="-342900">
              <a:buFont typeface="Arial" panose="020B0604020202020204" pitchFamily="34" charset="0"/>
              <a:buChar char="•"/>
            </a:pPr>
            <a:r>
              <a:rPr lang="en-GB" dirty="0">
                <a:latin typeface="Arial"/>
                <a:cs typeface="Arial"/>
              </a:rPr>
              <a:t>To learn about cultural events in British history with significance in the locality.</a:t>
            </a:r>
          </a:p>
          <a:p>
            <a:pPr marL="342900" indent="-342900">
              <a:buFont typeface="Arial" panose="020B0604020202020204" pitchFamily="34" charset="0"/>
              <a:buChar char="•"/>
            </a:pPr>
            <a:r>
              <a:rPr lang="en-GB" dirty="0">
                <a:latin typeface="Arial"/>
                <a:cs typeface="Arial"/>
              </a:rPr>
              <a:t>To gain historical perspective by understand the cultural impact of national and world events.</a:t>
            </a:r>
          </a:p>
          <a:p>
            <a:pPr marL="342900" indent="-342900">
              <a:buFont typeface="Arial" panose="020B0604020202020204" pitchFamily="34" charset="0"/>
              <a:buChar char="•"/>
            </a:pPr>
            <a:r>
              <a:rPr lang="en-GB" dirty="0">
                <a:solidFill>
                  <a:srgbClr val="000000"/>
                </a:solidFill>
                <a:latin typeface="Arial"/>
                <a:cs typeface="Arial"/>
              </a:rPr>
              <a:t>To use the story of an individual to explore other key figures in British cultural history.</a:t>
            </a:r>
          </a:p>
          <a:p>
            <a:pPr marL="342900" indent="-342900">
              <a:buFont typeface="Arial" panose="020B0604020202020204" pitchFamily="34" charset="0"/>
              <a:buChar char="•"/>
            </a:pPr>
            <a:r>
              <a:rPr lang="en-GB" dirty="0">
                <a:latin typeface="Arial"/>
                <a:cs typeface="Arial"/>
              </a:rPr>
              <a:t>To locate Esme’s life experiences in a geographical context.</a:t>
            </a:r>
          </a:p>
          <a:p>
            <a:pPr marL="342900" indent="-342900">
              <a:buFont typeface="Arial" panose="020B0604020202020204" pitchFamily="34" charset="0"/>
              <a:buChar char="•"/>
            </a:pPr>
            <a:r>
              <a:rPr lang="en-GB" dirty="0">
                <a:latin typeface="Arial"/>
                <a:cs typeface="Arial"/>
              </a:rPr>
              <a:t>To understand shifts in society and terminology and how they have impacted on the theatre world.</a:t>
            </a:r>
          </a:p>
          <a:p>
            <a:pPr marL="342900" indent="-342900">
              <a:buFont typeface="Arial" panose="020B0604020202020204" pitchFamily="34" charset="0"/>
              <a:buChar char="•"/>
            </a:pPr>
            <a:r>
              <a:rPr lang="en-GB" dirty="0">
                <a:latin typeface="Arial"/>
                <a:cs typeface="Arial"/>
              </a:rPr>
              <a:t>To explore the theme of commemoration and the significance of place.</a:t>
            </a:r>
          </a:p>
        </p:txBody>
      </p:sp>
    </p:spTree>
    <p:extLst>
      <p:ext uri="{BB962C8B-B14F-4D97-AF65-F5344CB8AC3E}">
        <p14:creationId xmlns:p14="http://schemas.microsoft.com/office/powerpoint/2010/main" val="1854621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A1E3-A58B-4275-B549-61AF2C0CB217}"/>
              </a:ext>
            </a:extLst>
          </p:cNvPr>
          <p:cNvSpPr>
            <a:spLocks noGrp="1"/>
          </p:cNvSpPr>
          <p:nvPr>
            <p:ph type="title"/>
          </p:nvPr>
        </p:nvSpPr>
        <p:spPr/>
        <p:txBody>
          <a:bodyPr>
            <a:normAutofit/>
          </a:bodyPr>
          <a:lstStyle/>
          <a:p>
            <a:r>
              <a:rPr lang="en-GB" dirty="0"/>
              <a:t>1943 – Arrives in Bradford </a:t>
            </a:r>
          </a:p>
        </p:txBody>
      </p:sp>
      <p:sp>
        <p:nvSpPr>
          <p:cNvPr id="3" name="Content Placeholder 2">
            <a:extLst>
              <a:ext uri="{FF2B5EF4-FFF2-40B4-BE49-F238E27FC236}">
                <a16:creationId xmlns:a16="http://schemas.microsoft.com/office/drawing/2014/main" id="{2D31D712-92AA-4253-8FD2-5ABD69DE059B}"/>
              </a:ext>
            </a:extLst>
          </p:cNvPr>
          <p:cNvSpPr>
            <a:spLocks noGrp="1"/>
          </p:cNvSpPr>
          <p:nvPr>
            <p:ph idx="1"/>
          </p:nvPr>
        </p:nvSpPr>
        <p:spPr>
          <a:xfrm>
            <a:off x="381885" y="1411704"/>
            <a:ext cx="6283609" cy="4981601"/>
          </a:xfrm>
        </p:spPr>
        <p:txBody>
          <a:bodyPr lIns="0" tIns="45720" rIns="90000" bIns="45720" anchor="t"/>
          <a:lstStyle/>
          <a:p>
            <a:r>
              <a:rPr lang="en-GB" sz="2400" dirty="0"/>
              <a:t>To the surprise of her friends, Esme accepted the role of Director at the amateur Bradford Playhouse theatre. Some might have seen this as a step down from her successful West End career. </a:t>
            </a:r>
          </a:p>
          <a:p>
            <a:r>
              <a:rPr lang="en-GB" sz="2400" dirty="0"/>
              <a:t>Esme was certain it was where she wanted to be. In summer 1943, she settled in Halifax and began her work with the Playhouse. She was invited to produce two plays for a new city drama festival.</a:t>
            </a:r>
          </a:p>
          <a:p>
            <a:r>
              <a:rPr lang="en-GB" sz="2400" dirty="0"/>
              <a:t>The idea of launching a festival to “make a splash” came from celebrated Bradford-born author J.B. Priestley, who had founded the amateur-run Playhouse in 1937.</a:t>
            </a:r>
          </a:p>
        </p:txBody>
      </p:sp>
      <p:pic>
        <p:nvPicPr>
          <p:cNvPr id="7" name="Picture Placeholder 6" descr="A large building with some 1930s designs and a large banner that reads: BRADFORD PLAYHOUSE">
            <a:extLst>
              <a:ext uri="{FF2B5EF4-FFF2-40B4-BE49-F238E27FC236}">
                <a16:creationId xmlns:a16="http://schemas.microsoft.com/office/drawing/2014/main" id="{C69D93C0-0CD3-406B-B501-3CF21A12315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l="15461" t="7818" b="7818"/>
          <a:stretch/>
        </p:blipFill>
        <p:spPr>
          <a:xfrm>
            <a:off x="7038474" y="0"/>
            <a:ext cx="5153526" cy="6858000"/>
          </a:xfrm>
        </p:spPr>
      </p:pic>
      <p:grpSp>
        <p:nvGrpSpPr>
          <p:cNvPr id="8" name="Washi" descr="Washi tape">
            <a:extLst>
              <a:ext uri="{FF2B5EF4-FFF2-40B4-BE49-F238E27FC236}">
                <a16:creationId xmlns:a16="http://schemas.microsoft.com/office/drawing/2014/main" id="{9C76574A-A45F-ECF2-E064-BFD2F28EDAA0}"/>
              </a:ext>
            </a:extLst>
          </p:cNvPr>
          <p:cNvGrpSpPr/>
          <p:nvPr/>
        </p:nvGrpSpPr>
        <p:grpSpPr>
          <a:xfrm rot="203226">
            <a:off x="8100977" y="6077022"/>
            <a:ext cx="3403233" cy="681038"/>
            <a:chOff x="9425511" y="452969"/>
            <a:chExt cx="2328862" cy="681038"/>
          </a:xfrm>
        </p:grpSpPr>
        <p:sp>
          <p:nvSpPr>
            <p:cNvPr id="9" name="Washi">
              <a:extLst>
                <a:ext uri="{FF2B5EF4-FFF2-40B4-BE49-F238E27FC236}">
                  <a16:creationId xmlns:a16="http://schemas.microsoft.com/office/drawing/2014/main" id="{3E0A9525-9F71-5FAF-13B0-7B86A2D200E8}"/>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BE01D944-4BC1-A146-D08F-851B11AACB5D}"/>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Bradford Playhouse (2010)</a:t>
              </a:r>
            </a:p>
          </p:txBody>
        </p:sp>
      </p:grpSp>
      <p:sp>
        <p:nvSpPr>
          <p:cNvPr id="5" name="Picture Placeholder 35" descr="Thought bubble">
            <a:extLst>
              <a:ext uri="{FF2B5EF4-FFF2-40B4-BE49-F238E27FC236}">
                <a16:creationId xmlns:a16="http://schemas.microsoft.com/office/drawing/2014/main" id="{385F23BE-95F1-674D-66A2-263DEAFD9ABC}"/>
              </a:ext>
              <a:ext uri="{C183D7F6-B498-43B3-948B-1728B52AA6E4}">
                <adec:decorative xmlns:adec="http://schemas.microsoft.com/office/drawing/2017/decorative" val="0"/>
              </a:ext>
            </a:extLst>
          </p:cNvPr>
          <p:cNvSpPr txBox="1">
            <a:spLocks/>
          </p:cNvSpPr>
          <p:nvPr/>
        </p:nvSpPr>
        <p:spPr>
          <a:xfrm flipH="1">
            <a:off x="7315200" y="2363819"/>
            <a:ext cx="4619688" cy="2490283"/>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Why might Esme’s decision to stay in the North have shocked some people?</a:t>
            </a:r>
          </a:p>
          <a:p>
            <a:pPr algn="ctr"/>
            <a:endParaRPr lang="en-US" sz="1800" b="1" dirty="0"/>
          </a:p>
        </p:txBody>
      </p:sp>
    </p:spTree>
    <p:extLst>
      <p:ext uri="{BB962C8B-B14F-4D97-AF65-F5344CB8AC3E}">
        <p14:creationId xmlns:p14="http://schemas.microsoft.com/office/powerpoint/2010/main" val="4304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A1E3-A58B-4275-B549-61AF2C0CB217}"/>
              </a:ext>
            </a:extLst>
          </p:cNvPr>
          <p:cNvSpPr>
            <a:spLocks noGrp="1"/>
          </p:cNvSpPr>
          <p:nvPr>
            <p:ph type="title"/>
          </p:nvPr>
        </p:nvSpPr>
        <p:spPr/>
        <p:txBody>
          <a:bodyPr>
            <a:normAutofit fontScale="90000"/>
          </a:bodyPr>
          <a:lstStyle/>
          <a:p>
            <a:r>
              <a:rPr lang="en-GB" dirty="0"/>
              <a:t>1943 – Impresses and impressed with Bradford</a:t>
            </a:r>
          </a:p>
        </p:txBody>
      </p:sp>
      <p:sp>
        <p:nvSpPr>
          <p:cNvPr id="3" name="Content Placeholder 2">
            <a:extLst>
              <a:ext uri="{FF2B5EF4-FFF2-40B4-BE49-F238E27FC236}">
                <a16:creationId xmlns:a16="http://schemas.microsoft.com/office/drawing/2014/main" id="{2D31D712-92AA-4253-8FD2-5ABD69DE059B}"/>
              </a:ext>
            </a:extLst>
          </p:cNvPr>
          <p:cNvSpPr>
            <a:spLocks noGrp="1"/>
          </p:cNvSpPr>
          <p:nvPr>
            <p:ph idx="1"/>
          </p:nvPr>
        </p:nvSpPr>
        <p:spPr>
          <a:xfrm>
            <a:off x="381885" y="1411704"/>
            <a:ext cx="5418221" cy="4981601"/>
          </a:xfrm>
        </p:spPr>
        <p:txBody>
          <a:bodyPr lIns="0" tIns="45720" rIns="90000" bIns="45720" anchor="t"/>
          <a:lstStyle/>
          <a:p>
            <a:r>
              <a:rPr lang="en-GB" sz="2400" dirty="0"/>
              <a:t>Esme’s festival productions earned glowing reviews. She used her experiences at the Old Vic to bring a new flair to Bradford performances.</a:t>
            </a:r>
            <a:endParaRPr lang="en-US" dirty="0"/>
          </a:p>
          <a:p>
            <a:r>
              <a:rPr lang="en-GB" sz="2400" dirty="0"/>
              <a:t>Soon she was appointed as Vice-President of the Playhouse. </a:t>
            </a:r>
            <a:endParaRPr lang="en-GB" dirty="0"/>
          </a:p>
          <a:p>
            <a:r>
              <a:rPr lang="en-GB" sz="2400" dirty="0"/>
              <a:t>She loved working there and praised the amateur company’s dedication, calling them “full of enthusiasm”. </a:t>
            </a:r>
            <a:r>
              <a:rPr lang="en-GB" sz="1800" dirty="0"/>
              <a:t>(</a:t>
            </a:r>
            <a:r>
              <a:rPr lang="en-GB" sz="1800" i="1" dirty="0"/>
              <a:t>Bradford Telegraph &amp; Argus</a:t>
            </a:r>
            <a:r>
              <a:rPr lang="en-GB" sz="1800" dirty="0"/>
              <a:t>, 14 June 1943)</a:t>
            </a:r>
          </a:p>
          <a:p>
            <a:r>
              <a:rPr lang="en-GB" sz="2400" dirty="0"/>
              <a:t>She also saw this as an opportunity for “experimental productions”.</a:t>
            </a:r>
          </a:p>
        </p:txBody>
      </p:sp>
      <p:pic>
        <p:nvPicPr>
          <p:cNvPr id="7" name="Picture Placeholder 6" descr="A large building with many windows">
            <a:extLst>
              <a:ext uri="{FF2B5EF4-FFF2-40B4-BE49-F238E27FC236}">
                <a16:creationId xmlns:a16="http://schemas.microsoft.com/office/drawing/2014/main" id="{93332BB2-C6BB-28D8-BFD8-AA84CA14128D}"/>
              </a:ext>
            </a:extLst>
          </p:cNvPr>
          <p:cNvPicPr>
            <a:picLocks noGrp="1" noChangeAspect="1"/>
          </p:cNvPicPr>
          <p:nvPr>
            <p:ph type="pic" sz="quarter" idx="10"/>
          </p:nvPr>
        </p:nvPicPr>
        <p:blipFill>
          <a:blip r:embed="rId3"/>
          <a:srcRect l="17386" r="8059"/>
          <a:stretch/>
        </p:blipFill>
        <p:spPr>
          <a:xfrm>
            <a:off x="6773779" y="0"/>
            <a:ext cx="5418221" cy="6858000"/>
          </a:xfrm>
        </p:spPr>
      </p:pic>
      <p:grpSp>
        <p:nvGrpSpPr>
          <p:cNvPr id="8" name="Washi" descr="Washi tape">
            <a:extLst>
              <a:ext uri="{FF2B5EF4-FFF2-40B4-BE49-F238E27FC236}">
                <a16:creationId xmlns:a16="http://schemas.microsoft.com/office/drawing/2014/main" id="{5B76DFC5-9527-527A-F292-62F6901A6BA2}"/>
              </a:ext>
            </a:extLst>
          </p:cNvPr>
          <p:cNvGrpSpPr/>
          <p:nvPr/>
        </p:nvGrpSpPr>
        <p:grpSpPr>
          <a:xfrm rot="203226">
            <a:off x="6771840" y="6075127"/>
            <a:ext cx="5299576" cy="681038"/>
            <a:chOff x="9425511" y="452969"/>
            <a:chExt cx="2328862" cy="681038"/>
          </a:xfrm>
        </p:grpSpPr>
        <p:sp>
          <p:nvSpPr>
            <p:cNvPr id="9" name="Washi">
              <a:extLst>
                <a:ext uri="{FF2B5EF4-FFF2-40B4-BE49-F238E27FC236}">
                  <a16:creationId xmlns:a16="http://schemas.microsoft.com/office/drawing/2014/main" id="{211E9855-D9EB-6A6C-5269-CE2130697169}"/>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0" name="Text Placeholder">
              <a:extLst>
                <a:ext uri="{FF2B5EF4-FFF2-40B4-BE49-F238E27FC236}">
                  <a16:creationId xmlns:a16="http://schemas.microsoft.com/office/drawing/2014/main" id="{97D49603-CB35-F4FC-0ACC-4DD112CF6633}"/>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Bradford Telegraph &amp; Argus original building (2007)</a:t>
              </a:r>
            </a:p>
          </p:txBody>
        </p:sp>
      </p:grpSp>
      <p:sp>
        <p:nvSpPr>
          <p:cNvPr id="5" name="Picture Placeholder 35" descr="Thought bubble">
            <a:extLst>
              <a:ext uri="{FF2B5EF4-FFF2-40B4-BE49-F238E27FC236}">
                <a16:creationId xmlns:a16="http://schemas.microsoft.com/office/drawing/2014/main" id="{D3A6A879-48D0-8BF0-3742-9439A2E71180}"/>
              </a:ext>
              <a:ext uri="{C183D7F6-B498-43B3-948B-1728B52AA6E4}">
                <adec:decorative xmlns:adec="http://schemas.microsoft.com/office/drawing/2017/decorative" val="0"/>
              </a:ext>
            </a:extLst>
          </p:cNvPr>
          <p:cNvSpPr txBox="1">
            <a:spLocks/>
          </p:cNvSpPr>
          <p:nvPr/>
        </p:nvSpPr>
        <p:spPr>
          <a:xfrm flipH="1">
            <a:off x="6984460" y="3092659"/>
            <a:ext cx="4989339" cy="277238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Why might Esme have felt more able to be experimental in Bradford than when she worked at the Old Vic in London?</a:t>
            </a:r>
          </a:p>
          <a:p>
            <a:pPr algn="ctr"/>
            <a:endParaRPr lang="en-US" sz="1800" b="1" dirty="0"/>
          </a:p>
        </p:txBody>
      </p:sp>
    </p:spTree>
    <p:extLst>
      <p:ext uri="{BB962C8B-B14F-4D97-AF65-F5344CB8AC3E}">
        <p14:creationId xmlns:p14="http://schemas.microsoft.com/office/powerpoint/2010/main" val="13063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516C-438C-4EA6-9693-D146BD8D5A23}"/>
              </a:ext>
            </a:extLst>
          </p:cNvPr>
          <p:cNvSpPr>
            <a:spLocks noGrp="1"/>
          </p:cNvSpPr>
          <p:nvPr>
            <p:ph type="title"/>
          </p:nvPr>
        </p:nvSpPr>
        <p:spPr/>
        <p:txBody>
          <a:bodyPr>
            <a:normAutofit fontScale="90000"/>
          </a:bodyPr>
          <a:lstStyle/>
          <a:p>
            <a:r>
              <a:rPr lang="en-GB" dirty="0"/>
              <a:t>1944 - Artistic Director at the Playhouse. </a:t>
            </a:r>
          </a:p>
        </p:txBody>
      </p:sp>
      <p:sp>
        <p:nvSpPr>
          <p:cNvPr id="3" name="Content Placeholder 2">
            <a:extLst>
              <a:ext uri="{FF2B5EF4-FFF2-40B4-BE49-F238E27FC236}">
                <a16:creationId xmlns:a16="http://schemas.microsoft.com/office/drawing/2014/main" id="{65001527-C3B1-492D-92FB-B72D404656AB}"/>
              </a:ext>
            </a:extLst>
          </p:cNvPr>
          <p:cNvSpPr>
            <a:spLocks noGrp="1"/>
          </p:cNvSpPr>
          <p:nvPr>
            <p:ph idx="1"/>
          </p:nvPr>
        </p:nvSpPr>
        <p:spPr/>
        <p:txBody>
          <a:bodyPr/>
          <a:lstStyle/>
          <a:p>
            <a:r>
              <a:rPr lang="en-GB" sz="2400" dirty="0"/>
              <a:t>In 1944, she staged three plays, including </a:t>
            </a:r>
            <a:r>
              <a:rPr lang="en-GB" sz="2400" i="1" dirty="0"/>
              <a:t>Macbeth</a:t>
            </a:r>
            <a:r>
              <a:rPr lang="en-GB" sz="2400" dirty="0"/>
              <a:t> and a new Brontë-themed work. </a:t>
            </a:r>
          </a:p>
          <a:p>
            <a:r>
              <a:rPr lang="en-GB" sz="2400" dirty="0"/>
              <a:t>In August, Esme became Artistic Director at the Bradford Playhouse.</a:t>
            </a:r>
          </a:p>
          <a:p>
            <a:r>
              <a:rPr lang="en-GB" sz="2400" dirty="0"/>
              <a:t>Over six years she produced a wide range of plays, from classics like Shaw’s </a:t>
            </a:r>
            <a:r>
              <a:rPr lang="en-GB" sz="2400" i="1" dirty="0"/>
              <a:t>The Apple Cart</a:t>
            </a:r>
            <a:r>
              <a:rPr lang="en-GB" sz="2400" dirty="0"/>
              <a:t> and Shakespeare’s </a:t>
            </a:r>
            <a:r>
              <a:rPr lang="en-GB" sz="2400" i="1" dirty="0"/>
              <a:t>Much Ado About Nothing</a:t>
            </a:r>
            <a:r>
              <a:rPr lang="en-GB" sz="2400" dirty="0"/>
              <a:t> to contemporary works such as Behrman’s </a:t>
            </a:r>
            <a:r>
              <a:rPr lang="en-GB" sz="2400" i="1" dirty="0"/>
              <a:t>No Time for Comedy</a:t>
            </a:r>
            <a:r>
              <a:rPr lang="en-GB" sz="2400" dirty="0"/>
              <a:t> and Valency’s </a:t>
            </a:r>
            <a:r>
              <a:rPr lang="en-GB" sz="2400" i="1" dirty="0"/>
              <a:t>The Thracian Horses</a:t>
            </a:r>
            <a:r>
              <a:rPr lang="en-GB" sz="2400" dirty="0"/>
              <a:t>.</a:t>
            </a:r>
          </a:p>
        </p:txBody>
      </p:sp>
      <p:pic>
        <p:nvPicPr>
          <p:cNvPr id="9" name="Picture Placeholder 8" descr="A brick building with a sign on the side reading 'Bradford Playhouse &amp; Film Theatre'">
            <a:extLst>
              <a:ext uri="{FF2B5EF4-FFF2-40B4-BE49-F238E27FC236}">
                <a16:creationId xmlns:a16="http://schemas.microsoft.com/office/drawing/2014/main" id="{112E4B8E-1D9D-3E9F-9E56-1D4C5D199970}"/>
              </a:ext>
            </a:extLst>
          </p:cNvPr>
          <p:cNvPicPr>
            <a:picLocks noGrp="1" noChangeAspect="1"/>
          </p:cNvPicPr>
          <p:nvPr>
            <p:ph type="pic" sz="quarter" idx="10"/>
          </p:nvPr>
        </p:nvPicPr>
        <p:blipFill>
          <a:blip r:embed="rId3"/>
          <a:srcRect l="12433" r="19652"/>
          <a:stretch/>
        </p:blipFill>
        <p:spPr>
          <a:xfrm>
            <a:off x="6096000" y="0"/>
            <a:ext cx="6096000" cy="6858000"/>
          </a:xfrm>
        </p:spPr>
      </p:pic>
      <p:grpSp>
        <p:nvGrpSpPr>
          <p:cNvPr id="10" name="Washi" descr="Washi tape">
            <a:extLst>
              <a:ext uri="{FF2B5EF4-FFF2-40B4-BE49-F238E27FC236}">
                <a16:creationId xmlns:a16="http://schemas.microsoft.com/office/drawing/2014/main" id="{F7D25184-43CA-DE15-34CE-84B13B32F4C8}"/>
              </a:ext>
            </a:extLst>
          </p:cNvPr>
          <p:cNvGrpSpPr/>
          <p:nvPr/>
        </p:nvGrpSpPr>
        <p:grpSpPr>
          <a:xfrm rot="203226">
            <a:off x="7558717" y="6077022"/>
            <a:ext cx="3403233" cy="681038"/>
            <a:chOff x="9425511" y="452969"/>
            <a:chExt cx="2328862" cy="681038"/>
          </a:xfrm>
        </p:grpSpPr>
        <p:sp>
          <p:nvSpPr>
            <p:cNvPr id="11" name="Washi">
              <a:extLst>
                <a:ext uri="{FF2B5EF4-FFF2-40B4-BE49-F238E27FC236}">
                  <a16:creationId xmlns:a16="http://schemas.microsoft.com/office/drawing/2014/main" id="{CC9F19B1-F99F-9CC1-6F9E-EDB77201AB72}"/>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4E6F636C-1F3A-F425-320C-C0B738A94754}"/>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Bradford Playhouse (2009)</a:t>
              </a:r>
            </a:p>
          </p:txBody>
        </p:sp>
      </p:grpSp>
    </p:spTree>
    <p:extLst>
      <p:ext uri="{BB962C8B-B14F-4D97-AF65-F5344CB8AC3E}">
        <p14:creationId xmlns:p14="http://schemas.microsoft.com/office/powerpoint/2010/main" val="161304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5806-556B-38F4-45A2-1FE76F628B3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F1555AD-7C21-606D-6AF7-2CA00896F793}"/>
              </a:ext>
            </a:extLst>
          </p:cNvPr>
          <p:cNvSpPr>
            <a:spLocks noGrp="1"/>
          </p:cNvSpPr>
          <p:nvPr>
            <p:ph type="title"/>
          </p:nvPr>
        </p:nvSpPr>
        <p:spPr/>
        <p:txBody>
          <a:bodyPr/>
          <a:lstStyle/>
          <a:p>
            <a:r>
              <a:rPr lang="en-GB" dirty="0"/>
              <a:t>1945 – Post war decisions </a:t>
            </a:r>
          </a:p>
        </p:txBody>
      </p:sp>
      <p:sp>
        <p:nvSpPr>
          <p:cNvPr id="10" name="Content Placeholder 9">
            <a:extLst>
              <a:ext uri="{FF2B5EF4-FFF2-40B4-BE49-F238E27FC236}">
                <a16:creationId xmlns:a16="http://schemas.microsoft.com/office/drawing/2014/main" id="{D4C97A58-89E5-A3DF-7AF4-D7A1175AD949}"/>
              </a:ext>
            </a:extLst>
          </p:cNvPr>
          <p:cNvSpPr>
            <a:spLocks noGrp="1"/>
          </p:cNvSpPr>
          <p:nvPr>
            <p:ph idx="1"/>
          </p:nvPr>
        </p:nvSpPr>
        <p:spPr/>
        <p:txBody>
          <a:bodyPr/>
          <a:lstStyle/>
          <a:p>
            <a:r>
              <a:rPr lang="en-GB" sz="2400" dirty="0"/>
              <a:t>There were divided opinions over whether the Old Vic company should return to London.</a:t>
            </a:r>
          </a:p>
          <a:p>
            <a:r>
              <a:rPr lang="en-GB" sz="2400" dirty="0"/>
              <a:t>Some wanted to go back and rebuild, whilst others felt they should stay out in the provinces.</a:t>
            </a:r>
          </a:p>
          <a:p>
            <a:r>
              <a:rPr lang="en-GB" sz="2400" dirty="0"/>
              <a:t>Perhaps as most anticipated, the decision was made to return to London.</a:t>
            </a:r>
          </a:p>
          <a:p>
            <a:r>
              <a:rPr lang="en-GB" sz="2400" dirty="0"/>
              <a:t>Except for Esme, who wanted to remain in the north and chose to stay in Bradford.</a:t>
            </a:r>
          </a:p>
        </p:txBody>
      </p:sp>
      <p:pic>
        <p:nvPicPr>
          <p:cNvPr id="13" name="Picture Placeholder 12" descr="Map of English Counties">
            <a:extLst>
              <a:ext uri="{FF2B5EF4-FFF2-40B4-BE49-F238E27FC236}">
                <a16:creationId xmlns:a16="http://schemas.microsoft.com/office/drawing/2014/main" id="{EBFB83FD-BC7D-D987-64D1-E46396DEFAB9}"/>
              </a:ext>
            </a:extLst>
          </p:cNvPr>
          <p:cNvPicPr>
            <a:picLocks noGrp="1" noChangeAspect="1"/>
          </p:cNvPicPr>
          <p:nvPr>
            <p:ph type="pic" sz="quarter" idx="10"/>
          </p:nvPr>
        </p:nvPicPr>
        <p:blipFill>
          <a:blip r:embed="rId3"/>
          <a:srcRect t="26056" b="-528"/>
          <a:stretch/>
        </p:blipFill>
        <p:spPr>
          <a:xfrm>
            <a:off x="6096000" y="0"/>
            <a:ext cx="6096000" cy="6858000"/>
          </a:xfrm>
        </p:spPr>
      </p:pic>
      <p:sp>
        <p:nvSpPr>
          <p:cNvPr id="16" name="Oval 15" descr="Map of English Counties">
            <a:extLst>
              <a:ext uri="{FF2B5EF4-FFF2-40B4-BE49-F238E27FC236}">
                <a16:creationId xmlns:a16="http://schemas.microsoft.com/office/drawing/2014/main" id="{F8DE61EE-FEB6-6C5A-7354-6685536C5DF6}"/>
              </a:ext>
            </a:extLst>
          </p:cNvPr>
          <p:cNvSpPr/>
          <p:nvPr/>
        </p:nvSpPr>
        <p:spPr>
          <a:xfrm>
            <a:off x="9697453" y="3152274"/>
            <a:ext cx="597146" cy="276726"/>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descr="Map of English Counties">
            <a:extLst>
              <a:ext uri="{FF2B5EF4-FFF2-40B4-BE49-F238E27FC236}">
                <a16:creationId xmlns:a16="http://schemas.microsoft.com/office/drawing/2014/main" id="{91AB58EC-021C-0F23-29B7-DFFF4498DC16}"/>
              </a:ext>
            </a:extLst>
          </p:cNvPr>
          <p:cNvSpPr/>
          <p:nvPr/>
        </p:nvSpPr>
        <p:spPr>
          <a:xfrm>
            <a:off x="10463463" y="5566610"/>
            <a:ext cx="653715" cy="268705"/>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35" descr="Thought bubble">
            <a:extLst>
              <a:ext uri="{FF2B5EF4-FFF2-40B4-BE49-F238E27FC236}">
                <a16:creationId xmlns:a16="http://schemas.microsoft.com/office/drawing/2014/main" id="{6565B2C9-889D-0D5B-E285-08FFB2ADC44C}"/>
              </a:ext>
              <a:ext uri="{C183D7F6-B498-43B3-948B-1728B52AA6E4}">
                <adec:decorative xmlns:adec="http://schemas.microsoft.com/office/drawing/2017/decorative" val="0"/>
              </a:ext>
            </a:extLst>
          </p:cNvPr>
          <p:cNvSpPr txBox="1">
            <a:spLocks/>
          </p:cNvSpPr>
          <p:nvPr/>
        </p:nvSpPr>
        <p:spPr>
          <a:xfrm flipH="1">
            <a:off x="7387609" y="3429000"/>
            <a:ext cx="4619688" cy="249028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REFLECTION:</a:t>
            </a:r>
          </a:p>
          <a:p>
            <a:pPr algn="ctr"/>
            <a:r>
              <a:rPr lang="en-GB" sz="1800" b="1" dirty="0"/>
              <a:t>What might have influenced Esme’s decision to stay in the North?</a:t>
            </a:r>
          </a:p>
          <a:p>
            <a:pPr algn="ctr"/>
            <a:endParaRPr lang="en-US" sz="1800" b="1" dirty="0"/>
          </a:p>
        </p:txBody>
      </p:sp>
    </p:spTree>
    <p:extLst>
      <p:ext uri="{BB962C8B-B14F-4D97-AF65-F5344CB8AC3E}">
        <p14:creationId xmlns:p14="http://schemas.microsoft.com/office/powerpoint/2010/main" val="60504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5DB978-FFBD-090B-4B22-A403F151EFFC}"/>
              </a:ext>
            </a:extLst>
          </p:cNvPr>
          <p:cNvSpPr>
            <a:spLocks noGrp="1"/>
          </p:cNvSpPr>
          <p:nvPr>
            <p:ph type="title"/>
          </p:nvPr>
        </p:nvSpPr>
        <p:spPr/>
        <p:txBody>
          <a:bodyPr/>
          <a:lstStyle/>
          <a:p>
            <a:r>
              <a:rPr lang="en-GB" dirty="0"/>
              <a:t>1946 – Theatre School</a:t>
            </a:r>
          </a:p>
        </p:txBody>
      </p:sp>
      <p:sp>
        <p:nvSpPr>
          <p:cNvPr id="3" name="Content Placeholder 2">
            <a:extLst>
              <a:ext uri="{FF2B5EF4-FFF2-40B4-BE49-F238E27FC236}">
                <a16:creationId xmlns:a16="http://schemas.microsoft.com/office/drawing/2014/main" id="{225B14AE-A041-4F25-9649-49EDE201DC43}"/>
              </a:ext>
            </a:extLst>
          </p:cNvPr>
          <p:cNvSpPr>
            <a:spLocks noGrp="1"/>
          </p:cNvSpPr>
          <p:nvPr>
            <p:ph idx="1"/>
          </p:nvPr>
        </p:nvSpPr>
        <p:spPr>
          <a:xfrm>
            <a:off x="381885" y="1411704"/>
            <a:ext cx="6901417" cy="4981601"/>
          </a:xfrm>
        </p:spPr>
        <p:txBody>
          <a:bodyPr lIns="0" tIns="45720" rIns="90000" bIns="45720" anchor="t"/>
          <a:lstStyle/>
          <a:p>
            <a:r>
              <a:rPr lang="en-GB" sz="2400" dirty="0"/>
              <a:t>Esme revitalized the theatre through education initiatives and outreach, turning it into a thriving success.</a:t>
            </a:r>
          </a:p>
          <a:p>
            <a:r>
              <a:rPr lang="en-GB" sz="2400" dirty="0"/>
              <a:t>The first auditions for her new Theatre School were held in July 1946, and the Bradford Civic Playhouse Theatre School opened that September, initially using the Playhouse premises. </a:t>
            </a:r>
          </a:p>
          <a:p>
            <a:r>
              <a:rPr lang="en-GB" sz="2400" dirty="0"/>
              <a:t>Driven by her passion for theatre and commitment to excellence, Esme aimed to provide students from Bradford and the North with drama training equal to that in London. She may well have offered some a rare escape from a future in mills and factories.</a:t>
            </a:r>
          </a:p>
          <a:p>
            <a:endParaRPr lang="en-GB" sz="2400" dirty="0"/>
          </a:p>
          <a:p>
            <a:endParaRPr lang="en-GB" sz="2000" dirty="0"/>
          </a:p>
        </p:txBody>
      </p:sp>
      <p:pic>
        <p:nvPicPr>
          <p:cNvPr id="17" name="Picture Placeholder 16" descr="A black and white paper showing the names of the Presidents, Patorons and Directors of the Bradford Civic Playhouse Theatre School">
            <a:extLst>
              <a:ext uri="{FF2B5EF4-FFF2-40B4-BE49-F238E27FC236}">
                <a16:creationId xmlns:a16="http://schemas.microsoft.com/office/drawing/2014/main" id="{E998644F-5390-1255-9D13-81D462043464}"/>
              </a:ext>
            </a:extLst>
          </p:cNvPr>
          <p:cNvPicPr>
            <a:picLocks noGrp="1" noChangeAspect="1"/>
          </p:cNvPicPr>
          <p:nvPr>
            <p:ph type="pic" sz="quarter" idx="10"/>
          </p:nvPr>
        </p:nvPicPr>
        <p:blipFill>
          <a:blip r:embed="rId3"/>
          <a:stretch>
            <a:fillRect/>
          </a:stretch>
        </p:blipFill>
        <p:spPr>
          <a:xfrm>
            <a:off x="7734832" y="53163"/>
            <a:ext cx="4457168" cy="6804837"/>
          </a:xfrm>
        </p:spPr>
      </p:pic>
    </p:spTree>
    <p:extLst>
      <p:ext uri="{BB962C8B-B14F-4D97-AF65-F5344CB8AC3E}">
        <p14:creationId xmlns:p14="http://schemas.microsoft.com/office/powerpoint/2010/main" val="175789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66B8-CD19-482C-8AF6-7BC7C03515F2}"/>
              </a:ext>
            </a:extLst>
          </p:cNvPr>
          <p:cNvSpPr>
            <a:spLocks noGrp="1"/>
          </p:cNvSpPr>
          <p:nvPr>
            <p:ph type="title"/>
          </p:nvPr>
        </p:nvSpPr>
        <p:spPr/>
        <p:txBody>
          <a:bodyPr/>
          <a:lstStyle/>
          <a:p>
            <a:r>
              <a:rPr lang="en-GB" dirty="0"/>
              <a:t>Top Quality Training</a:t>
            </a:r>
          </a:p>
        </p:txBody>
      </p:sp>
      <p:sp>
        <p:nvSpPr>
          <p:cNvPr id="3" name="Content Placeholder 2">
            <a:extLst>
              <a:ext uri="{FF2B5EF4-FFF2-40B4-BE49-F238E27FC236}">
                <a16:creationId xmlns:a16="http://schemas.microsoft.com/office/drawing/2014/main" id="{D9FAAF07-AF6F-4BC8-B48E-9748988AA7F5}"/>
              </a:ext>
            </a:extLst>
          </p:cNvPr>
          <p:cNvSpPr>
            <a:spLocks noGrp="1"/>
          </p:cNvSpPr>
          <p:nvPr>
            <p:ph idx="1"/>
          </p:nvPr>
        </p:nvSpPr>
        <p:spPr>
          <a:xfrm>
            <a:off x="381885" y="1411704"/>
            <a:ext cx="5827529" cy="4981601"/>
          </a:xfrm>
        </p:spPr>
        <p:txBody>
          <a:bodyPr lIns="0" tIns="45720" rIns="90000" bIns="45720" anchor="t"/>
          <a:lstStyle/>
          <a:p>
            <a:r>
              <a:rPr lang="en-GB" sz="2400" dirty="0"/>
              <a:t>Esme ran audition-based classes for adults and children, with youth sessions on Saturdays and evenings.</a:t>
            </a:r>
          </a:p>
          <a:p>
            <a:r>
              <a:rPr lang="en-GB" sz="2400" dirty="0"/>
              <a:t>Students paid weekly fees and were trained in acting skills, including voice, movement, and, for some, losing their Bradford accent. </a:t>
            </a:r>
          </a:p>
          <a:p>
            <a:r>
              <a:rPr lang="en-GB" sz="2400" dirty="0"/>
              <a:t>Her school also offered hands-on training for designers, directors, and producers, earning a reputation as one of the region’s top drama schools.</a:t>
            </a:r>
          </a:p>
          <a:p>
            <a:endParaRPr lang="en-GB" sz="2400" dirty="0"/>
          </a:p>
        </p:txBody>
      </p:sp>
      <p:pic>
        <p:nvPicPr>
          <p:cNvPr id="9" name="Picture Placeholder 8" descr="A document with listing the subjects taught at a Theatre School">
            <a:extLst>
              <a:ext uri="{FF2B5EF4-FFF2-40B4-BE49-F238E27FC236}">
                <a16:creationId xmlns:a16="http://schemas.microsoft.com/office/drawing/2014/main" id="{C6361FD8-34E2-17D8-BADE-6E26BC4D4083}"/>
              </a:ext>
            </a:extLst>
          </p:cNvPr>
          <p:cNvPicPr>
            <a:picLocks noGrp="1" noChangeAspect="1"/>
          </p:cNvPicPr>
          <p:nvPr>
            <p:ph type="pic" sz="quarter" idx="10"/>
          </p:nvPr>
        </p:nvPicPr>
        <p:blipFill>
          <a:blip r:embed="rId3"/>
          <a:stretch/>
        </p:blipFill>
        <p:spPr>
          <a:xfrm>
            <a:off x="7585479" y="0"/>
            <a:ext cx="4606521" cy="6990168"/>
          </a:xfrm>
        </p:spPr>
      </p:pic>
    </p:spTree>
    <p:extLst>
      <p:ext uri="{BB962C8B-B14F-4D97-AF65-F5344CB8AC3E}">
        <p14:creationId xmlns:p14="http://schemas.microsoft.com/office/powerpoint/2010/main" val="3149504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6FA6-480D-42F7-BB91-4395A194661F}"/>
              </a:ext>
            </a:extLst>
          </p:cNvPr>
          <p:cNvSpPr>
            <a:spLocks noGrp="1"/>
          </p:cNvSpPr>
          <p:nvPr>
            <p:ph type="title"/>
          </p:nvPr>
        </p:nvSpPr>
        <p:spPr/>
        <p:txBody>
          <a:bodyPr/>
          <a:lstStyle/>
          <a:p>
            <a:r>
              <a:rPr lang="en-GB" dirty="0"/>
              <a:t>Quality Tutors</a:t>
            </a:r>
          </a:p>
        </p:txBody>
      </p:sp>
      <p:sp>
        <p:nvSpPr>
          <p:cNvPr id="25" name="Content Placeholder 24">
            <a:extLst>
              <a:ext uri="{FF2B5EF4-FFF2-40B4-BE49-F238E27FC236}">
                <a16:creationId xmlns:a16="http://schemas.microsoft.com/office/drawing/2014/main" id="{5AC85BA8-3FCC-E505-B241-213EEB72CDB1}"/>
              </a:ext>
            </a:extLst>
          </p:cNvPr>
          <p:cNvSpPr>
            <a:spLocks noGrp="1"/>
          </p:cNvSpPr>
          <p:nvPr>
            <p:ph idx="1"/>
          </p:nvPr>
        </p:nvSpPr>
        <p:spPr/>
        <p:txBody>
          <a:bodyPr lIns="0" tIns="45720" rIns="90000" bIns="45720" anchor="t"/>
          <a:lstStyle/>
          <a:p>
            <a:r>
              <a:rPr lang="en-GB" sz="2400" dirty="0"/>
              <a:t>Esme’s high standards meant that she could employ the best theatre talent as her tutors. </a:t>
            </a:r>
          </a:p>
          <a:p>
            <a:r>
              <a:rPr lang="en-GB" sz="2400" dirty="0"/>
              <a:t>She recognized the value of Rudolf Laban’s work, bringing him in to teach Movement. He was later joined by his assistant, Geraldine Stephenson, and also enlisted experimental director Michel Saint-Denis.</a:t>
            </a:r>
          </a:p>
        </p:txBody>
      </p:sp>
      <p:pic>
        <p:nvPicPr>
          <p:cNvPr id="27" name="Picture Placeholder 26" descr="A person sitting in a chair pointing to a stage diagram on a wall">
            <a:extLst>
              <a:ext uri="{FF2B5EF4-FFF2-40B4-BE49-F238E27FC236}">
                <a16:creationId xmlns:a16="http://schemas.microsoft.com/office/drawing/2014/main" id="{34984CE3-984B-D617-F1F8-C06A4F91FBBB}"/>
              </a:ext>
            </a:extLst>
          </p:cNvPr>
          <p:cNvPicPr>
            <a:picLocks noGrp="1" noChangeAspect="1"/>
          </p:cNvPicPr>
          <p:nvPr>
            <p:ph type="pic" sz="quarter" idx="10"/>
          </p:nvPr>
        </p:nvPicPr>
        <p:blipFill>
          <a:blip r:embed="rId3"/>
          <a:srcRect t="7837" b="7837"/>
          <a:stretch/>
        </p:blipFill>
        <p:spPr>
          <a:prstGeom prst="rect">
            <a:avLst/>
          </a:prstGeom>
        </p:spPr>
      </p:pic>
      <p:grpSp>
        <p:nvGrpSpPr>
          <p:cNvPr id="30" name="Washi" descr="Washi tape">
            <a:extLst>
              <a:ext uri="{FF2B5EF4-FFF2-40B4-BE49-F238E27FC236}">
                <a16:creationId xmlns:a16="http://schemas.microsoft.com/office/drawing/2014/main" id="{F687A8CC-EF7E-2808-0CFC-D02E3D7234E6}"/>
              </a:ext>
            </a:extLst>
          </p:cNvPr>
          <p:cNvGrpSpPr/>
          <p:nvPr/>
        </p:nvGrpSpPr>
        <p:grpSpPr>
          <a:xfrm rot="203226">
            <a:off x="7558717" y="6077022"/>
            <a:ext cx="3403233" cy="681038"/>
            <a:chOff x="9425511" y="452969"/>
            <a:chExt cx="2328862" cy="681038"/>
          </a:xfrm>
        </p:grpSpPr>
        <p:sp>
          <p:nvSpPr>
            <p:cNvPr id="31" name="Washi">
              <a:extLst>
                <a:ext uri="{FF2B5EF4-FFF2-40B4-BE49-F238E27FC236}">
                  <a16:creationId xmlns:a16="http://schemas.microsoft.com/office/drawing/2014/main" id="{EC3D172B-E6FD-3C51-205A-EE495541858E}"/>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2" name="Text Placeholder">
              <a:extLst>
                <a:ext uri="{FF2B5EF4-FFF2-40B4-BE49-F238E27FC236}">
                  <a16:creationId xmlns:a16="http://schemas.microsoft.com/office/drawing/2014/main" id="{E11A58A2-2D50-CB20-8F92-6AEA59DEEBB2}"/>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Rudolf Laban</a:t>
              </a:r>
            </a:p>
          </p:txBody>
        </p:sp>
      </p:grpSp>
      <p:sp>
        <p:nvSpPr>
          <p:cNvPr id="3" name="Picture Placeholder 35" descr="Thought bubble">
            <a:extLst>
              <a:ext uri="{FF2B5EF4-FFF2-40B4-BE49-F238E27FC236}">
                <a16:creationId xmlns:a16="http://schemas.microsoft.com/office/drawing/2014/main" id="{CE948F6E-218D-BDB6-3B7B-D1D90857B9F9}"/>
              </a:ext>
              <a:ext uri="{C183D7F6-B498-43B3-948B-1728B52AA6E4}">
                <adec:decorative xmlns:adec="http://schemas.microsoft.com/office/drawing/2017/decorative" val="0"/>
              </a:ext>
            </a:extLst>
          </p:cNvPr>
          <p:cNvSpPr txBox="1">
            <a:spLocks/>
          </p:cNvSpPr>
          <p:nvPr/>
        </p:nvSpPr>
        <p:spPr>
          <a:xfrm flipH="1">
            <a:off x="253859" y="4654870"/>
            <a:ext cx="5580905" cy="2189094"/>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Can you find out more about the work of these two men?</a:t>
            </a:r>
          </a:p>
          <a:p>
            <a:pPr algn="ctr"/>
            <a:endParaRPr lang="en-US" sz="1800" b="1" dirty="0"/>
          </a:p>
        </p:txBody>
      </p:sp>
    </p:spTree>
    <p:extLst>
      <p:ext uri="{BB962C8B-B14F-4D97-AF65-F5344CB8AC3E}">
        <p14:creationId xmlns:p14="http://schemas.microsoft.com/office/powerpoint/2010/main" val="41738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5032-41C0-401F-81A1-0DD083CE994D}"/>
              </a:ext>
            </a:extLst>
          </p:cNvPr>
          <p:cNvSpPr>
            <a:spLocks noGrp="1"/>
          </p:cNvSpPr>
          <p:nvPr>
            <p:ph type="title"/>
          </p:nvPr>
        </p:nvSpPr>
        <p:spPr/>
        <p:txBody>
          <a:bodyPr/>
          <a:lstStyle/>
          <a:p>
            <a:r>
              <a:rPr lang="en-GB" dirty="0"/>
              <a:t>Famous alumni</a:t>
            </a:r>
          </a:p>
        </p:txBody>
      </p:sp>
      <p:sp>
        <p:nvSpPr>
          <p:cNvPr id="3" name="Content Placeholder 2">
            <a:extLst>
              <a:ext uri="{FF2B5EF4-FFF2-40B4-BE49-F238E27FC236}">
                <a16:creationId xmlns:a16="http://schemas.microsoft.com/office/drawing/2014/main" id="{EEA03E93-4573-4CAC-8D0C-997486096EA9}"/>
              </a:ext>
            </a:extLst>
          </p:cNvPr>
          <p:cNvSpPr>
            <a:spLocks noGrp="1"/>
          </p:cNvSpPr>
          <p:nvPr>
            <p:ph idx="1"/>
          </p:nvPr>
        </p:nvSpPr>
        <p:spPr>
          <a:xfrm>
            <a:off x="381886" y="1411704"/>
            <a:ext cx="5957954" cy="4981601"/>
          </a:xfrm>
        </p:spPr>
        <p:txBody>
          <a:bodyPr/>
          <a:lstStyle/>
          <a:p>
            <a:r>
              <a:rPr lang="en-GB" sz="2400" dirty="0"/>
              <a:t>The Bradford drama school Esme founded launched the careers of major theatre stars, including </a:t>
            </a:r>
            <a:r>
              <a:rPr lang="en-GB" sz="2400" dirty="0">
                <a:hlinkClick r:id="rId3"/>
              </a:rPr>
              <a:t>Bernard Hepton</a:t>
            </a:r>
            <a:r>
              <a:rPr lang="en-GB" sz="2400" dirty="0"/>
              <a:t>, </a:t>
            </a:r>
            <a:r>
              <a:rPr lang="en-GB" sz="2400" dirty="0">
                <a:hlinkClick r:id="rId4"/>
              </a:rPr>
              <a:t>Billie Whitelaw</a:t>
            </a:r>
            <a:r>
              <a:rPr lang="en-GB" sz="2400" dirty="0"/>
              <a:t>, </a:t>
            </a:r>
            <a:r>
              <a:rPr lang="en-GB" sz="2400" dirty="0">
                <a:hlinkClick r:id="rId5"/>
              </a:rPr>
              <a:t>Tom Bell</a:t>
            </a:r>
            <a:r>
              <a:rPr lang="en-GB" sz="2400" dirty="0"/>
              <a:t>, </a:t>
            </a:r>
            <a:r>
              <a:rPr lang="en-GB" sz="2400" dirty="0">
                <a:hlinkClick r:id="rId6"/>
              </a:rPr>
              <a:t>Edward Petherbridge</a:t>
            </a:r>
            <a:r>
              <a:rPr lang="en-GB" sz="2400" dirty="0"/>
              <a:t>, and </a:t>
            </a:r>
            <a:r>
              <a:rPr lang="en-GB" sz="2400" dirty="0">
                <a:hlinkClick r:id="rId7"/>
              </a:rPr>
              <a:t>Robert Stephens</a:t>
            </a:r>
            <a:r>
              <a:rPr lang="en-GB" sz="2400" dirty="0"/>
              <a:t>. </a:t>
            </a:r>
          </a:p>
          <a:p>
            <a:r>
              <a:rPr lang="en-GB" sz="2400" dirty="0"/>
              <a:t>They gained early experience with the Northern Children’s Theatre Company, which toured Yorkshire and was featured in a BBC radio programme in April 1951.</a:t>
            </a:r>
          </a:p>
          <a:p>
            <a:r>
              <a:rPr lang="en-GB" sz="2400" dirty="0"/>
              <a:t>Esme also promoted Dorothy Heathcote. It was here she began a highly successful career as an innovative drama teacher. </a:t>
            </a:r>
          </a:p>
        </p:txBody>
      </p:sp>
      <p:pic>
        <p:nvPicPr>
          <p:cNvPr id="13" name="Picture Placeholder 12" descr="A montage of a famous actress and 3 famous actors - Billie Whitelaw, Tom Bell, Edward Petherbridge, and Robert Stephens. &#10;">
            <a:extLst>
              <a:ext uri="{FF2B5EF4-FFF2-40B4-BE49-F238E27FC236}">
                <a16:creationId xmlns:a16="http://schemas.microsoft.com/office/drawing/2014/main" id="{1E8FFB9D-EAB6-BCB9-BF0B-01C0EBF548BA}"/>
              </a:ext>
            </a:extLst>
          </p:cNvPr>
          <p:cNvPicPr>
            <a:picLocks noGrp="1" noChangeAspect="1"/>
          </p:cNvPicPr>
          <p:nvPr>
            <p:ph type="pic" sz="quarter" idx="10"/>
          </p:nvPr>
        </p:nvPicPr>
        <p:blipFill>
          <a:blip r:embed="rId8"/>
          <a:stretch>
            <a:fillRect/>
          </a:stretch>
        </p:blipFill>
        <p:spPr>
          <a:xfrm>
            <a:off x="6919234" y="0"/>
            <a:ext cx="5272766" cy="6677468"/>
          </a:xfrm>
        </p:spPr>
      </p:pic>
      <p:grpSp>
        <p:nvGrpSpPr>
          <p:cNvPr id="14" name="Washi" descr="Washi tape">
            <a:extLst>
              <a:ext uri="{FF2B5EF4-FFF2-40B4-BE49-F238E27FC236}">
                <a16:creationId xmlns:a16="http://schemas.microsoft.com/office/drawing/2014/main" id="{76A59110-3747-6050-B08E-717CA3A6AFB8}"/>
              </a:ext>
            </a:extLst>
          </p:cNvPr>
          <p:cNvGrpSpPr/>
          <p:nvPr/>
        </p:nvGrpSpPr>
        <p:grpSpPr>
          <a:xfrm rot="203226">
            <a:off x="7707573" y="5896490"/>
            <a:ext cx="3403233" cy="681038"/>
            <a:chOff x="9425511" y="452969"/>
            <a:chExt cx="2328862" cy="681038"/>
          </a:xfrm>
        </p:grpSpPr>
        <p:sp>
          <p:nvSpPr>
            <p:cNvPr id="15" name="Washi">
              <a:extLst>
                <a:ext uri="{FF2B5EF4-FFF2-40B4-BE49-F238E27FC236}">
                  <a16:creationId xmlns:a16="http://schemas.microsoft.com/office/drawing/2014/main" id="{400AAFA1-DB1B-C394-A8C3-4DA60A26E90E}"/>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B11CDC2D-D61D-1661-C66B-8F638185C425}"/>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Famous alumni</a:t>
              </a:r>
            </a:p>
          </p:txBody>
        </p:sp>
      </p:grpSp>
      <p:sp>
        <p:nvSpPr>
          <p:cNvPr id="4" name="Picture Placeholder 35" descr="Thought bubble">
            <a:extLst>
              <a:ext uri="{FF2B5EF4-FFF2-40B4-BE49-F238E27FC236}">
                <a16:creationId xmlns:a16="http://schemas.microsoft.com/office/drawing/2014/main" id="{13280EAD-62D5-610C-1A6D-1A7F0A00E6ED}"/>
              </a:ext>
              <a:ext uri="{C183D7F6-B498-43B3-948B-1728B52AA6E4}">
                <adec:decorative xmlns:adec="http://schemas.microsoft.com/office/drawing/2017/decorative" val="0"/>
              </a:ext>
            </a:extLst>
          </p:cNvPr>
          <p:cNvSpPr txBox="1">
            <a:spLocks/>
          </p:cNvSpPr>
          <p:nvPr/>
        </p:nvSpPr>
        <p:spPr>
          <a:xfrm flipH="1">
            <a:off x="7633570" y="1994170"/>
            <a:ext cx="3844094" cy="2266546"/>
          </a:xfrm>
          <a:prstGeom prst="rect">
            <a:avLst/>
          </a:prstGeom>
          <a:blipFill>
            <a:blip r:embed="rId11">
              <a:extLst>
                <a:ext uri="{96DAC541-7B7A-43D3-8B79-37D633B846F1}">
                  <asvg:svgBlip xmlns:asvg="http://schemas.microsoft.com/office/drawing/2016/SVG/main" r:embed="rId12"/>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What can you find out about Dorothy Heathcote?</a:t>
            </a:r>
          </a:p>
          <a:p>
            <a:pPr algn="ctr"/>
            <a:endParaRPr lang="en-US" sz="1800" b="1" dirty="0"/>
          </a:p>
        </p:txBody>
      </p:sp>
    </p:spTree>
    <p:extLst>
      <p:ext uri="{BB962C8B-B14F-4D97-AF65-F5344CB8AC3E}">
        <p14:creationId xmlns:p14="http://schemas.microsoft.com/office/powerpoint/2010/main" val="19068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99D3-D708-4178-97D7-7AFE4A32EE4A}"/>
              </a:ext>
            </a:extLst>
          </p:cNvPr>
          <p:cNvSpPr>
            <a:spLocks noGrp="1"/>
          </p:cNvSpPr>
          <p:nvPr>
            <p:ph type="title"/>
          </p:nvPr>
        </p:nvSpPr>
        <p:spPr/>
        <p:txBody>
          <a:bodyPr/>
          <a:lstStyle/>
          <a:p>
            <a:r>
              <a:rPr lang="en-GB" dirty="0"/>
              <a:t>1947 – Children’s theatre</a:t>
            </a:r>
          </a:p>
        </p:txBody>
      </p:sp>
      <p:sp>
        <p:nvSpPr>
          <p:cNvPr id="3" name="Content Placeholder 2">
            <a:extLst>
              <a:ext uri="{FF2B5EF4-FFF2-40B4-BE49-F238E27FC236}">
                <a16:creationId xmlns:a16="http://schemas.microsoft.com/office/drawing/2014/main" id="{45DD6AE0-9AC4-4986-8C22-02D0CA474155}"/>
              </a:ext>
            </a:extLst>
          </p:cNvPr>
          <p:cNvSpPr>
            <a:spLocks noGrp="1"/>
          </p:cNvSpPr>
          <p:nvPr>
            <p:ph idx="1"/>
          </p:nvPr>
        </p:nvSpPr>
        <p:spPr/>
        <p:txBody>
          <a:bodyPr lIns="0" tIns="45720" rIns="90000" bIns="45720" anchor="t"/>
          <a:lstStyle/>
          <a:p>
            <a:r>
              <a:rPr lang="en-GB" sz="2400" dirty="0"/>
              <a:t>Founded by Esme in 1946, the Children's Theatre was her pride and joy. </a:t>
            </a:r>
          </a:p>
          <a:p>
            <a:r>
              <a:rPr lang="en-GB" sz="2400" dirty="0"/>
              <a:t>In May 1947, her long-held dream became reality with its first production, a </a:t>
            </a:r>
            <a:r>
              <a:rPr lang="en-GB" sz="2400" dirty="0" err="1"/>
              <a:t>dramatisation</a:t>
            </a:r>
            <a:r>
              <a:rPr lang="en-GB" sz="2400" dirty="0"/>
              <a:t> of Hans Christian Andersen’s </a:t>
            </a:r>
            <a:r>
              <a:rPr lang="en-GB" sz="2400" i="1" dirty="0"/>
              <a:t>The Tinder Box</a:t>
            </a:r>
            <a:r>
              <a:rPr lang="en-GB" sz="2400" dirty="0"/>
              <a:t>, co-produced with Rudolf Laban.</a:t>
            </a:r>
          </a:p>
        </p:txBody>
      </p:sp>
      <p:pic>
        <p:nvPicPr>
          <p:cNvPr id="9" name="Picture Placeholder 8" descr="Illustration of person helping a soldier to get a rope tried around their waist">
            <a:extLst>
              <a:ext uri="{FF2B5EF4-FFF2-40B4-BE49-F238E27FC236}">
                <a16:creationId xmlns:a16="http://schemas.microsoft.com/office/drawing/2014/main" id="{DB30EEA7-B28D-FE72-E1B3-BD1B160734CB}"/>
              </a:ext>
            </a:extLst>
          </p:cNvPr>
          <p:cNvPicPr>
            <a:picLocks noGrp="1" noChangeAspect="1"/>
          </p:cNvPicPr>
          <p:nvPr>
            <p:ph type="pic" sz="quarter" idx="10"/>
          </p:nvPr>
        </p:nvPicPr>
        <p:blipFill>
          <a:blip r:embed="rId3"/>
          <a:srcRect l="5873" r="5873"/>
          <a:stretch>
            <a:fillRect/>
          </a:stretch>
        </p:blipFill>
        <p:spPr/>
      </p:pic>
      <p:grpSp>
        <p:nvGrpSpPr>
          <p:cNvPr id="10" name="Washi" descr="Washi tape">
            <a:extLst>
              <a:ext uri="{FF2B5EF4-FFF2-40B4-BE49-F238E27FC236}">
                <a16:creationId xmlns:a16="http://schemas.microsoft.com/office/drawing/2014/main" id="{BB6610FD-F934-4DD9-905E-1179D88ACDA7}"/>
              </a:ext>
            </a:extLst>
          </p:cNvPr>
          <p:cNvGrpSpPr/>
          <p:nvPr/>
        </p:nvGrpSpPr>
        <p:grpSpPr>
          <a:xfrm rot="203226">
            <a:off x="7558717" y="6077022"/>
            <a:ext cx="3403233" cy="681038"/>
            <a:chOff x="9425511" y="452969"/>
            <a:chExt cx="2328862" cy="681038"/>
          </a:xfrm>
        </p:grpSpPr>
        <p:sp>
          <p:nvSpPr>
            <p:cNvPr id="11" name="Washi">
              <a:extLst>
                <a:ext uri="{FF2B5EF4-FFF2-40B4-BE49-F238E27FC236}">
                  <a16:creationId xmlns:a16="http://schemas.microsoft.com/office/drawing/2014/main" id="{3572079F-9465-4743-4F65-51717F12DBB0}"/>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ED60B6B6-4621-1601-ED1E-EAEEE40C0023}"/>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 illustration of The Tinderbox</a:t>
              </a:r>
            </a:p>
          </p:txBody>
        </p:sp>
      </p:grpSp>
    </p:spTree>
    <p:extLst>
      <p:ext uri="{BB962C8B-B14F-4D97-AF65-F5344CB8AC3E}">
        <p14:creationId xmlns:p14="http://schemas.microsoft.com/office/powerpoint/2010/main" val="2777643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F1D54B-E501-44F4-89FF-342F648AF4F1}"/>
              </a:ext>
            </a:extLst>
          </p:cNvPr>
          <p:cNvSpPr>
            <a:spLocks noGrp="1"/>
          </p:cNvSpPr>
          <p:nvPr>
            <p:ph type="title"/>
          </p:nvPr>
        </p:nvSpPr>
        <p:spPr/>
        <p:txBody>
          <a:bodyPr>
            <a:normAutofit fontScale="90000"/>
          </a:bodyPr>
          <a:lstStyle/>
          <a:p>
            <a:r>
              <a:rPr lang="en-GB" dirty="0"/>
              <a:t>1947 - Bradford Centenary Pageant</a:t>
            </a:r>
          </a:p>
        </p:txBody>
      </p:sp>
      <p:sp>
        <p:nvSpPr>
          <p:cNvPr id="3" name="Content Placeholder 2">
            <a:extLst>
              <a:ext uri="{FF2B5EF4-FFF2-40B4-BE49-F238E27FC236}">
                <a16:creationId xmlns:a16="http://schemas.microsoft.com/office/drawing/2014/main" id="{9FA1CBE6-F62D-4A2E-A204-A9D052232CE9}"/>
              </a:ext>
            </a:extLst>
          </p:cNvPr>
          <p:cNvSpPr>
            <a:spLocks noGrp="1"/>
          </p:cNvSpPr>
          <p:nvPr>
            <p:ph idx="1"/>
          </p:nvPr>
        </p:nvSpPr>
        <p:spPr>
          <a:xfrm>
            <a:off x="381886" y="1411704"/>
            <a:ext cx="5556206" cy="4981601"/>
          </a:xfrm>
        </p:spPr>
        <p:txBody>
          <a:bodyPr/>
          <a:lstStyle/>
          <a:p>
            <a:r>
              <a:rPr lang="en-GB" sz="2400" dirty="0"/>
              <a:t>Esme was greatly in demand locally and gave numerous talks about encouraging regional theatre across the region. </a:t>
            </a:r>
          </a:p>
          <a:p>
            <a:r>
              <a:rPr lang="en-GB" sz="2400" dirty="0"/>
              <a:t>In 1947 she helped with the casting and direction of the Bradford Centenary Pageant, which was held in Peel Park. </a:t>
            </a:r>
          </a:p>
          <a:p>
            <a:r>
              <a:rPr lang="en-GB" sz="2400" dirty="0"/>
              <a:t>The Playhouse flourished during these years and achieved financial stability as well as an increased membership, which numbered around 2,000 by 1946.</a:t>
            </a:r>
          </a:p>
          <a:p>
            <a:endParaRPr lang="en-GB" dirty="0"/>
          </a:p>
        </p:txBody>
      </p:sp>
      <p:pic>
        <p:nvPicPr>
          <p:cNvPr id="5" name="Picture Placeholder 4" descr="A poster of a styalised person with a sword and trumpet, wearing a tabbard with the Bradford Coat of Ars on it.">
            <a:extLst>
              <a:ext uri="{FF2B5EF4-FFF2-40B4-BE49-F238E27FC236}">
                <a16:creationId xmlns:a16="http://schemas.microsoft.com/office/drawing/2014/main" id="{7279982F-988B-E2BF-711C-3DE9092461C9}"/>
              </a:ext>
            </a:extLst>
          </p:cNvPr>
          <p:cNvPicPr>
            <a:picLocks noGrp="1" noChangeAspect="1"/>
          </p:cNvPicPr>
          <p:nvPr>
            <p:ph type="pic" sz="quarter" idx="10"/>
          </p:nvPr>
        </p:nvPicPr>
        <p:blipFill>
          <a:blip r:embed="rId3"/>
          <a:stretch>
            <a:fillRect/>
          </a:stretch>
        </p:blipFill>
        <p:spPr>
          <a:xfrm>
            <a:off x="7474688" y="25571"/>
            <a:ext cx="4717312" cy="6832429"/>
          </a:xfrm>
        </p:spPr>
      </p:pic>
    </p:spTree>
    <p:extLst>
      <p:ext uri="{BB962C8B-B14F-4D97-AF65-F5344CB8AC3E}">
        <p14:creationId xmlns:p14="http://schemas.microsoft.com/office/powerpoint/2010/main" val="339941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8FF1-ECEA-E542-116F-5362BB31C7CD}"/>
              </a:ext>
            </a:extLst>
          </p:cNvPr>
          <p:cNvSpPr>
            <a:spLocks noGrp="1"/>
          </p:cNvSpPr>
          <p:nvPr>
            <p:ph type="title"/>
          </p:nvPr>
        </p:nvSpPr>
        <p:spPr>
          <a:xfrm>
            <a:off x="357186" y="365126"/>
            <a:ext cx="7092767" cy="710288"/>
          </a:xfrm>
        </p:spPr>
        <p:txBody>
          <a:bodyPr>
            <a:normAutofit/>
          </a:bodyPr>
          <a:lstStyle/>
          <a:p>
            <a:r>
              <a:rPr lang="en-GB"/>
              <a:t>What makes a person significant?</a:t>
            </a:r>
            <a:endParaRPr lang="en-US"/>
          </a:p>
        </p:txBody>
      </p:sp>
      <p:sp>
        <p:nvSpPr>
          <p:cNvPr id="3" name="Content Placeholder 2">
            <a:extLst>
              <a:ext uri="{FF2B5EF4-FFF2-40B4-BE49-F238E27FC236}">
                <a16:creationId xmlns:a16="http://schemas.microsoft.com/office/drawing/2014/main" id="{E4477517-C720-6DA8-CA8D-C8A6358F12B3}"/>
              </a:ext>
            </a:extLst>
          </p:cNvPr>
          <p:cNvSpPr>
            <a:spLocks noGrp="1"/>
          </p:cNvSpPr>
          <p:nvPr>
            <p:ph idx="1"/>
          </p:nvPr>
        </p:nvSpPr>
        <p:spPr>
          <a:xfrm>
            <a:off x="381885" y="1411704"/>
            <a:ext cx="11268831" cy="4981601"/>
          </a:xfrm>
        </p:spPr>
        <p:txBody>
          <a:bodyPr lIns="0" tIns="45720" rIns="90000" bIns="45720" anchor="t"/>
          <a:lstStyle/>
          <a:p>
            <a:r>
              <a:rPr lang="en-US">
                <a:cs typeface="Arial"/>
              </a:rPr>
              <a:t>Questions to ask about a person. </a:t>
            </a:r>
          </a:p>
          <a:p>
            <a:r>
              <a:rPr lang="en-US">
                <a:cs typeface="Arial"/>
              </a:rPr>
              <a:t>Did they: </a:t>
            </a:r>
          </a:p>
          <a:p>
            <a:pPr marL="457200" indent="-457200">
              <a:spcAft>
                <a:spcPts val="1200"/>
              </a:spcAft>
              <a:buFont typeface="+mj-lt"/>
              <a:buAutoNum type="arabicPeriod"/>
            </a:pPr>
            <a:r>
              <a:rPr lang="en-US">
                <a:cs typeface="Arial"/>
              </a:rPr>
              <a:t>make big changes in their lifetime?</a:t>
            </a:r>
            <a:endParaRPr lang="en-US"/>
          </a:p>
          <a:p>
            <a:pPr marL="457200" indent="-457200">
              <a:spcAft>
                <a:spcPts val="1200"/>
              </a:spcAft>
              <a:buFont typeface="+mj-lt"/>
              <a:buAutoNum type="arabicPeriod"/>
            </a:pPr>
            <a:r>
              <a:rPr lang="en-US">
                <a:cs typeface="Arial"/>
              </a:rPr>
              <a:t>make a lot of people’s lives better or worse?</a:t>
            </a:r>
            <a:endParaRPr lang="en-US"/>
          </a:p>
          <a:p>
            <a:pPr marL="457200" indent="-457200">
              <a:spcAft>
                <a:spcPts val="1200"/>
              </a:spcAft>
              <a:buFont typeface="+mj-lt"/>
              <a:buAutoNum type="arabicPeriod"/>
            </a:pPr>
            <a:r>
              <a:rPr lang="en-US">
                <a:cs typeface="Arial"/>
              </a:rPr>
              <a:t>change the way people think about something?</a:t>
            </a:r>
            <a:endParaRPr lang="en-US"/>
          </a:p>
          <a:p>
            <a:pPr marL="457200" indent="-457200">
              <a:spcAft>
                <a:spcPts val="1200"/>
              </a:spcAft>
              <a:buFont typeface="+mj-lt"/>
              <a:buAutoNum type="arabicPeriod"/>
            </a:pPr>
            <a:r>
              <a:rPr lang="en-US">
                <a:cs typeface="Arial"/>
              </a:rPr>
              <a:t>have a lasting impact on their locality, the country or the world? </a:t>
            </a:r>
          </a:p>
          <a:p>
            <a:pPr marL="457200" indent="-457200">
              <a:spcAft>
                <a:spcPts val="1200"/>
              </a:spcAft>
              <a:buFont typeface="+mj-lt"/>
              <a:buAutoNum type="arabicPeriod"/>
            </a:pPr>
            <a:r>
              <a:rPr lang="en-US">
                <a:ea typeface="+mn-lt"/>
                <a:cs typeface="Arial"/>
              </a:rPr>
              <a:t>set</a:t>
            </a:r>
            <a:r>
              <a:rPr lang="en-US">
                <a:cs typeface="Arial"/>
              </a:rPr>
              <a:t> a really good/bad example to people about how to live and behave?</a:t>
            </a:r>
            <a:endParaRPr lang="en-US"/>
          </a:p>
          <a:p>
            <a:endParaRPr lang="en-US">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EF50A0F6-B09A-0498-845E-7E5EF1529C77}"/>
              </a:ext>
            </a:extLst>
          </p:cNvPr>
          <p:cNvPicPr>
            <a:picLocks noGrp="1" noChangeAspect="1"/>
          </p:cNvPicPr>
          <p:nvPr>
            <p:ph type="pic" sz="quarter" idx="10"/>
          </p:nvPr>
        </p:nvPicPr>
        <p:blipFill rotWithShape="1">
          <a:blip r:embed="rId3"/>
          <a:stretch/>
        </p:blipFill>
        <p:spPr>
          <a:xfrm>
            <a:off x="7693843" y="365126"/>
            <a:ext cx="3956873" cy="4056719"/>
          </a:xfrm>
          <a:prstGeom prst="rect">
            <a:avLst/>
          </a:prstGeom>
        </p:spPr>
      </p:pic>
    </p:spTree>
    <p:extLst>
      <p:ext uri="{BB962C8B-B14F-4D97-AF65-F5344CB8AC3E}">
        <p14:creationId xmlns:p14="http://schemas.microsoft.com/office/powerpoint/2010/main" val="1607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CB39-EB5E-4E4B-BAC3-D926BBB8A341}"/>
              </a:ext>
            </a:extLst>
          </p:cNvPr>
          <p:cNvSpPr>
            <a:spLocks noGrp="1"/>
          </p:cNvSpPr>
          <p:nvPr>
            <p:ph type="title"/>
          </p:nvPr>
        </p:nvSpPr>
        <p:spPr/>
        <p:txBody>
          <a:bodyPr>
            <a:normAutofit fontScale="90000"/>
          </a:bodyPr>
          <a:lstStyle/>
          <a:p>
            <a:r>
              <a:rPr lang="en-GB" dirty="0"/>
              <a:t>1949 - Northern Theatre School</a:t>
            </a:r>
          </a:p>
        </p:txBody>
      </p:sp>
      <p:sp>
        <p:nvSpPr>
          <p:cNvPr id="3" name="Content Placeholder 2">
            <a:extLst>
              <a:ext uri="{FF2B5EF4-FFF2-40B4-BE49-F238E27FC236}">
                <a16:creationId xmlns:a16="http://schemas.microsoft.com/office/drawing/2014/main" id="{E863F7F6-911B-4FBC-B2A0-A79ED21816F7}"/>
              </a:ext>
            </a:extLst>
          </p:cNvPr>
          <p:cNvSpPr>
            <a:spLocks noGrp="1"/>
          </p:cNvSpPr>
          <p:nvPr>
            <p:ph idx="1"/>
          </p:nvPr>
        </p:nvSpPr>
        <p:spPr>
          <a:xfrm>
            <a:off x="357187" y="995481"/>
            <a:ext cx="5580905" cy="4981601"/>
          </a:xfrm>
        </p:spPr>
        <p:txBody>
          <a:bodyPr lIns="0" tIns="45720" rIns="90000" bIns="45720" anchor="t"/>
          <a:lstStyle/>
          <a:p>
            <a:r>
              <a:rPr lang="en-GB" sz="2400" dirty="0"/>
              <a:t>In 1949 tensions began to arise within the Playhouse. These were mainly caused by the committee feeling that her Playhouse commitments were at odds with her theatre school.</a:t>
            </a:r>
          </a:p>
          <a:p>
            <a:r>
              <a:rPr lang="en-GB" sz="2400" dirty="0"/>
              <a:t>Sadly these led Esme to resign as Artistic Director in June 1949. </a:t>
            </a:r>
          </a:p>
          <a:p>
            <a:r>
              <a:rPr lang="en-GB" sz="2400" dirty="0"/>
              <a:t>Undeterred, she bought 26 Chapel Street in July, making it the new home of her renamed Northern Theatre School. </a:t>
            </a:r>
          </a:p>
          <a:p>
            <a:r>
              <a:rPr lang="en-GB" sz="2400" dirty="0"/>
              <a:t>Around the same time, she and her close friend, stage designer Molly MacArthur, purchased a home in Horsforth near Leeds.</a:t>
            </a:r>
          </a:p>
        </p:txBody>
      </p:sp>
      <p:pic>
        <p:nvPicPr>
          <p:cNvPr id="10" name="Picture Placeholder 9" descr="A brick building with a blue door">
            <a:extLst>
              <a:ext uri="{FF2B5EF4-FFF2-40B4-BE49-F238E27FC236}">
                <a16:creationId xmlns:a16="http://schemas.microsoft.com/office/drawing/2014/main" id="{E8E5BBDC-09B8-F9AE-79D1-AC2C5E2DBE8D}"/>
              </a:ext>
            </a:extLst>
          </p:cNvPr>
          <p:cNvPicPr>
            <a:picLocks noGrp="1" noChangeAspect="1"/>
          </p:cNvPicPr>
          <p:nvPr>
            <p:ph type="pic" sz="quarter" idx="10"/>
          </p:nvPr>
        </p:nvPicPr>
        <p:blipFill>
          <a:blip r:embed="rId3"/>
          <a:srcRect t="61" b="9550"/>
          <a:stretch/>
        </p:blipFill>
        <p:spPr>
          <a:xfrm>
            <a:off x="6096000" y="0"/>
            <a:ext cx="6096000" cy="6858000"/>
          </a:xfrm>
        </p:spPr>
      </p:pic>
      <p:grpSp>
        <p:nvGrpSpPr>
          <p:cNvPr id="11" name="Washi" descr="Washi tape">
            <a:extLst>
              <a:ext uri="{FF2B5EF4-FFF2-40B4-BE49-F238E27FC236}">
                <a16:creationId xmlns:a16="http://schemas.microsoft.com/office/drawing/2014/main" id="{9DC1A202-A3CC-98BF-A709-C81564E521E4}"/>
              </a:ext>
            </a:extLst>
          </p:cNvPr>
          <p:cNvGrpSpPr/>
          <p:nvPr/>
        </p:nvGrpSpPr>
        <p:grpSpPr>
          <a:xfrm rot="203226">
            <a:off x="7558717" y="6077022"/>
            <a:ext cx="3403233" cy="681038"/>
            <a:chOff x="9425511" y="452969"/>
            <a:chExt cx="2328862" cy="681038"/>
          </a:xfrm>
        </p:grpSpPr>
        <p:sp>
          <p:nvSpPr>
            <p:cNvPr id="12" name="Washi">
              <a:extLst>
                <a:ext uri="{FF2B5EF4-FFF2-40B4-BE49-F238E27FC236}">
                  <a16:creationId xmlns:a16="http://schemas.microsoft.com/office/drawing/2014/main" id="{A2FC1EC7-B3FA-A686-BE6F-C4D6251C7E69}"/>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F621EE25-C122-DF86-463B-23F2D004BF4B}"/>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26 Chapel Lane, Bradford</a:t>
              </a:r>
            </a:p>
          </p:txBody>
        </p:sp>
      </p:grpSp>
    </p:spTree>
    <p:extLst>
      <p:ext uri="{BB962C8B-B14F-4D97-AF65-F5344CB8AC3E}">
        <p14:creationId xmlns:p14="http://schemas.microsoft.com/office/powerpoint/2010/main" val="370812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6965-BBCA-4060-8DB4-C083D652ED29}"/>
              </a:ext>
            </a:extLst>
          </p:cNvPr>
          <p:cNvSpPr>
            <a:spLocks noGrp="1"/>
          </p:cNvSpPr>
          <p:nvPr>
            <p:ph type="title"/>
          </p:nvPr>
        </p:nvSpPr>
        <p:spPr/>
        <p:txBody>
          <a:bodyPr/>
          <a:lstStyle/>
          <a:p>
            <a:r>
              <a:rPr lang="en-GB" dirty="0"/>
              <a:t>1950s - Branching out </a:t>
            </a:r>
          </a:p>
        </p:txBody>
      </p:sp>
      <p:sp>
        <p:nvSpPr>
          <p:cNvPr id="3" name="Content Placeholder 2">
            <a:extLst>
              <a:ext uri="{FF2B5EF4-FFF2-40B4-BE49-F238E27FC236}">
                <a16:creationId xmlns:a16="http://schemas.microsoft.com/office/drawing/2014/main" id="{9489ADFA-1F0C-451D-8116-323072915137}"/>
              </a:ext>
            </a:extLst>
          </p:cNvPr>
          <p:cNvSpPr>
            <a:spLocks noGrp="1"/>
          </p:cNvSpPr>
          <p:nvPr>
            <p:ph idx="1"/>
          </p:nvPr>
        </p:nvSpPr>
        <p:spPr>
          <a:xfrm>
            <a:off x="357187" y="1131383"/>
            <a:ext cx="6541421" cy="5319836"/>
          </a:xfrm>
        </p:spPr>
        <p:txBody>
          <a:bodyPr/>
          <a:lstStyle/>
          <a:p>
            <a:r>
              <a:rPr lang="en-GB" sz="2400" dirty="0"/>
              <a:t>Freed from the responsibilities of overseeing the Playhouse, Esme was able to take on other jobs, both as a producer and an actress. </a:t>
            </a:r>
          </a:p>
          <a:p>
            <a:r>
              <a:rPr lang="en-GB" sz="2400" dirty="0"/>
              <a:t>In 1951 she was involved in the production of the </a:t>
            </a:r>
            <a:r>
              <a:rPr lang="en-GB" sz="2400" dirty="0">
                <a:hlinkClick r:id="rId3"/>
              </a:rPr>
              <a:t>York Mystery Plays</a:t>
            </a:r>
            <a:r>
              <a:rPr lang="en-GB" sz="2400" dirty="0"/>
              <a:t>. </a:t>
            </a:r>
          </a:p>
          <a:p>
            <a:r>
              <a:rPr lang="en-GB" sz="2400" dirty="0"/>
              <a:t>In 1953, she produced </a:t>
            </a:r>
            <a:r>
              <a:rPr lang="en-GB" sz="2400" i="1" dirty="0"/>
              <a:t>The Passing Show </a:t>
            </a:r>
            <a:r>
              <a:rPr lang="en-GB" sz="2400" dirty="0"/>
              <a:t>with the Northern Children’s Theatre, opening in Halifax on 5 October and touring the north, including a run at Bradford’s Civic. The cast included </a:t>
            </a:r>
            <a:r>
              <a:rPr lang="en-GB" sz="2400" i="1" dirty="0"/>
              <a:t>Coronation Street’s </a:t>
            </a:r>
            <a:r>
              <a:rPr lang="en-GB" sz="2400" dirty="0">
                <a:hlinkClick r:id="rId4"/>
              </a:rPr>
              <a:t>Bryan Mosley </a:t>
            </a:r>
            <a:r>
              <a:rPr lang="en-GB" sz="2400" dirty="0"/>
              <a:t>and TV producer </a:t>
            </a:r>
            <a:r>
              <a:rPr lang="en-GB" sz="2400" dirty="0">
                <a:hlinkClick r:id="rId5"/>
              </a:rPr>
              <a:t>Michael Darlow</a:t>
            </a:r>
            <a:r>
              <a:rPr lang="en-GB" sz="2400" dirty="0"/>
              <a:t>.</a:t>
            </a:r>
          </a:p>
          <a:p>
            <a:r>
              <a:rPr lang="en-GB" sz="2400" dirty="0"/>
              <a:t>In 1954, she joined </a:t>
            </a:r>
            <a:r>
              <a:rPr lang="en-GB" sz="2400" i="1" dirty="0"/>
              <a:t>The Matchmaker </a:t>
            </a:r>
            <a:r>
              <a:rPr lang="en-GB" sz="2400" dirty="0"/>
              <a:t>in Edinburgh, which transferred to The Haymarket.</a:t>
            </a:r>
          </a:p>
        </p:txBody>
      </p:sp>
      <p:pic>
        <p:nvPicPr>
          <p:cNvPr id="11" name="Picture Placeholder 10" descr="A poster for a production by the Northern Children's Theatre with an image of dogs and a clown on it">
            <a:extLst>
              <a:ext uri="{FF2B5EF4-FFF2-40B4-BE49-F238E27FC236}">
                <a16:creationId xmlns:a16="http://schemas.microsoft.com/office/drawing/2014/main" id="{7FE0D879-D4EC-D53F-CB52-455B64EFFC33}"/>
              </a:ext>
            </a:extLst>
          </p:cNvPr>
          <p:cNvPicPr>
            <a:picLocks noGrp="1" noChangeAspect="1"/>
          </p:cNvPicPr>
          <p:nvPr>
            <p:ph type="pic" sz="quarter" idx="10"/>
          </p:nvPr>
        </p:nvPicPr>
        <p:blipFill>
          <a:blip r:embed="rId6"/>
          <a:stretch>
            <a:fillRect/>
          </a:stretch>
        </p:blipFill>
        <p:spPr>
          <a:xfrm>
            <a:off x="7062281" y="-18299"/>
            <a:ext cx="5129719" cy="6876299"/>
          </a:xfrm>
        </p:spPr>
      </p:pic>
    </p:spTree>
    <p:extLst>
      <p:ext uri="{BB962C8B-B14F-4D97-AF65-F5344CB8AC3E}">
        <p14:creationId xmlns:p14="http://schemas.microsoft.com/office/powerpoint/2010/main" val="2923558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76FA-3914-4C85-8265-3E7B23D360B9}"/>
              </a:ext>
            </a:extLst>
          </p:cNvPr>
          <p:cNvSpPr>
            <a:spLocks noGrp="1"/>
          </p:cNvSpPr>
          <p:nvPr>
            <p:ph type="title"/>
          </p:nvPr>
        </p:nvSpPr>
        <p:spPr/>
        <p:txBody>
          <a:bodyPr>
            <a:normAutofit/>
          </a:bodyPr>
          <a:lstStyle/>
          <a:p>
            <a:r>
              <a:rPr lang="en-GB" dirty="0"/>
              <a:t>1950s – Leaving Bradford</a:t>
            </a:r>
          </a:p>
        </p:txBody>
      </p:sp>
      <p:sp>
        <p:nvSpPr>
          <p:cNvPr id="3" name="Content Placeholder 2">
            <a:extLst>
              <a:ext uri="{FF2B5EF4-FFF2-40B4-BE49-F238E27FC236}">
                <a16:creationId xmlns:a16="http://schemas.microsoft.com/office/drawing/2014/main" id="{C7E8FD1F-50BD-4BA7-91FD-C90F47B85801}"/>
              </a:ext>
            </a:extLst>
          </p:cNvPr>
          <p:cNvSpPr>
            <a:spLocks noGrp="1"/>
          </p:cNvSpPr>
          <p:nvPr>
            <p:ph idx="1"/>
          </p:nvPr>
        </p:nvSpPr>
        <p:spPr/>
        <p:txBody>
          <a:bodyPr lIns="0" tIns="45720" rIns="90000" bIns="45720" anchor="t"/>
          <a:lstStyle/>
          <a:p>
            <a:r>
              <a:rPr lang="en-GB" sz="2400" dirty="0"/>
              <a:t>The end of </a:t>
            </a:r>
            <a:r>
              <a:rPr lang="en-GB" sz="2400" i="1" dirty="0"/>
              <a:t>The Matchmaker </a:t>
            </a:r>
            <a:r>
              <a:rPr lang="en-GB" sz="2400" dirty="0"/>
              <a:t>in July 1955 brought Esmé a less hectic life.</a:t>
            </a:r>
          </a:p>
          <a:p>
            <a:r>
              <a:rPr lang="en-GB" sz="2400" dirty="0"/>
              <a:t>Though no longer local, she continued weekend trips to Bradford to oversee the Northern Children’s Theatre, which gave its final shows in early 1958. The theatre school’s closing date is unknown. </a:t>
            </a:r>
          </a:p>
          <a:p>
            <a:r>
              <a:rPr lang="en-GB" sz="2400" dirty="0"/>
              <a:t>Esme and Molly sold their Horsforth home, along with 26 Chapel Street in Bradford in July 1959.</a:t>
            </a:r>
            <a:endParaRPr lang="en-GB" sz="2400" dirty="0">
              <a:cs typeface="Arial"/>
            </a:endParaRPr>
          </a:p>
        </p:txBody>
      </p:sp>
      <p:pic>
        <p:nvPicPr>
          <p:cNvPr id="9" name="Picture Placeholder 8" descr="A black and white magazine article with information aboutthe play and photos of the cast">
            <a:extLst>
              <a:ext uri="{FF2B5EF4-FFF2-40B4-BE49-F238E27FC236}">
                <a16:creationId xmlns:a16="http://schemas.microsoft.com/office/drawing/2014/main" id="{6C6C89E6-1CFD-59C3-7819-1B050355950C}"/>
              </a:ext>
            </a:extLst>
          </p:cNvPr>
          <p:cNvPicPr>
            <a:picLocks noGrp="1" noChangeAspect="1"/>
          </p:cNvPicPr>
          <p:nvPr>
            <p:ph type="pic" sz="quarter" idx="10"/>
          </p:nvPr>
        </p:nvPicPr>
        <p:blipFill>
          <a:blip r:embed="rId3"/>
          <a:stretch>
            <a:fillRect/>
          </a:stretch>
        </p:blipFill>
        <p:spPr>
          <a:xfrm>
            <a:off x="7570381" y="14501"/>
            <a:ext cx="4621619" cy="6843499"/>
          </a:xfrm>
        </p:spPr>
      </p:pic>
    </p:spTree>
    <p:extLst>
      <p:ext uri="{BB962C8B-B14F-4D97-AF65-F5344CB8AC3E}">
        <p14:creationId xmlns:p14="http://schemas.microsoft.com/office/powerpoint/2010/main" val="878201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1E93-13F2-4E98-B920-BA601C49AFBF}"/>
              </a:ext>
            </a:extLst>
          </p:cNvPr>
          <p:cNvSpPr>
            <a:spLocks noGrp="1"/>
          </p:cNvSpPr>
          <p:nvPr>
            <p:ph type="title"/>
          </p:nvPr>
        </p:nvSpPr>
        <p:spPr>
          <a:xfrm>
            <a:off x="357187" y="365126"/>
            <a:ext cx="7276990" cy="710288"/>
          </a:xfrm>
        </p:spPr>
        <p:txBody>
          <a:bodyPr>
            <a:normAutofit/>
          </a:bodyPr>
          <a:lstStyle/>
          <a:p>
            <a:r>
              <a:rPr lang="en-GB" dirty="0"/>
              <a:t>1960s-70s – Acting &amp; retirement </a:t>
            </a:r>
          </a:p>
        </p:txBody>
      </p:sp>
      <p:sp>
        <p:nvSpPr>
          <p:cNvPr id="3" name="Content Placeholder 2">
            <a:extLst>
              <a:ext uri="{FF2B5EF4-FFF2-40B4-BE49-F238E27FC236}">
                <a16:creationId xmlns:a16="http://schemas.microsoft.com/office/drawing/2014/main" id="{905793D5-459C-4B7A-9DEE-2D420379D4A5}"/>
              </a:ext>
            </a:extLst>
          </p:cNvPr>
          <p:cNvSpPr>
            <a:spLocks noGrp="1"/>
          </p:cNvSpPr>
          <p:nvPr>
            <p:ph idx="1"/>
          </p:nvPr>
        </p:nvSpPr>
        <p:spPr>
          <a:xfrm>
            <a:off x="381886" y="1411704"/>
            <a:ext cx="6858886" cy="4981601"/>
          </a:xfrm>
        </p:spPr>
        <p:txBody>
          <a:bodyPr lIns="0" tIns="45720" rIns="90000" bIns="45720" anchor="t"/>
          <a:lstStyle/>
          <a:p>
            <a:r>
              <a:rPr lang="en-GB" sz="2400" dirty="0"/>
              <a:t>After leaving Bradford, Esmé resumed acting, with her final stage role in 1962 as Madame de Rosemond in the RSC’s </a:t>
            </a:r>
            <a:r>
              <a:rPr lang="en-GB" sz="2400" i="1" dirty="0"/>
              <a:t>The Art of Seduction </a:t>
            </a:r>
            <a:r>
              <a:rPr lang="en-GB" sz="2400" dirty="0"/>
              <a:t>at the Aldwych. </a:t>
            </a:r>
          </a:p>
          <a:p>
            <a:r>
              <a:rPr lang="en-GB" sz="2400" dirty="0"/>
              <a:t>She later appeared in several BBC series, including </a:t>
            </a:r>
            <a:r>
              <a:rPr lang="en-GB" sz="2400" i="1" dirty="0"/>
              <a:t>Vanity Fair </a:t>
            </a:r>
            <a:r>
              <a:rPr lang="en-GB" sz="2400" dirty="0"/>
              <a:t>(1967) and </a:t>
            </a:r>
            <a:r>
              <a:rPr lang="en-GB" sz="2400" i="1" dirty="0"/>
              <a:t>Sense and Sensibility</a:t>
            </a:r>
            <a:r>
              <a:rPr lang="en-GB" sz="2400" dirty="0"/>
              <a:t> (1971).</a:t>
            </a:r>
          </a:p>
          <a:p>
            <a:r>
              <a:rPr lang="en-GB" sz="2400" dirty="0"/>
              <a:t>Esme retired firstly to Kent, then to Oxfordshire and finally to Gloucestershire, continuing to live with Molly MacArthur as she had in Horsforth.</a:t>
            </a:r>
          </a:p>
          <a:p>
            <a:r>
              <a:rPr lang="en-GB" sz="2400" dirty="0"/>
              <a:t>Molly died in January 1972 and four months later Esme, aged 79, died on 31 May 1972.</a:t>
            </a:r>
          </a:p>
        </p:txBody>
      </p:sp>
      <p:pic>
        <p:nvPicPr>
          <p:cNvPr id="10" name="Picture Placeholder 9" descr="A DVD case showing the two main characters from Sense and Sensibility in their period costumes">
            <a:extLst>
              <a:ext uri="{FF2B5EF4-FFF2-40B4-BE49-F238E27FC236}">
                <a16:creationId xmlns:a16="http://schemas.microsoft.com/office/drawing/2014/main" id="{E9FD951E-1A7D-4654-B9CD-F7FABA18BCEA}"/>
              </a:ext>
            </a:extLst>
          </p:cNvPr>
          <p:cNvPicPr>
            <a:picLocks noGrp="1" noChangeAspect="1"/>
          </p:cNvPicPr>
          <p:nvPr>
            <p:ph type="pic" sz="quarter" idx="10"/>
          </p:nvPr>
        </p:nvPicPr>
        <p:blipFill>
          <a:blip r:embed="rId3"/>
          <a:stretch>
            <a:fillRect/>
          </a:stretch>
        </p:blipFill>
        <p:spPr>
          <a:xfrm>
            <a:off x="7761767" y="83224"/>
            <a:ext cx="4355141" cy="6762505"/>
          </a:xfrm>
        </p:spPr>
      </p:pic>
    </p:spTree>
    <p:extLst>
      <p:ext uri="{BB962C8B-B14F-4D97-AF65-F5344CB8AC3E}">
        <p14:creationId xmlns:p14="http://schemas.microsoft.com/office/powerpoint/2010/main" val="4294168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A556-8FAB-6729-CA12-58866E747595}"/>
              </a:ext>
            </a:extLst>
          </p:cNvPr>
          <p:cNvSpPr>
            <a:spLocks noGrp="1"/>
          </p:cNvSpPr>
          <p:nvPr>
            <p:ph type="title"/>
          </p:nvPr>
        </p:nvSpPr>
        <p:spPr/>
        <p:txBody>
          <a:bodyPr/>
          <a:lstStyle/>
          <a:p>
            <a:r>
              <a:rPr lang="en-GB" dirty="0"/>
              <a:t>Reflecting on the Life of Esme Church</a:t>
            </a:r>
          </a:p>
        </p:txBody>
      </p:sp>
      <p:sp>
        <p:nvSpPr>
          <p:cNvPr id="6" name="Subtitle 5">
            <a:extLst>
              <a:ext uri="{FF2B5EF4-FFF2-40B4-BE49-F238E27FC236}">
                <a16:creationId xmlns:a16="http://schemas.microsoft.com/office/drawing/2014/main" id="{BDBD801B-E5B3-A7A0-A147-E17FEDAB8DF7}"/>
              </a:ext>
            </a:extLst>
          </p:cNvPr>
          <p:cNvSpPr>
            <a:spLocks noGrp="1"/>
          </p:cNvSpPr>
          <p:nvPr>
            <p:ph type="subTitle" idx="1"/>
          </p:nvPr>
        </p:nvSpPr>
        <p:spPr/>
        <p:txBody>
          <a:bodyPr/>
          <a:lstStyle/>
          <a:p>
            <a:r>
              <a:rPr lang="en-GB" dirty="0"/>
              <a:t>Reflecting on the Life of Esme Church:</a:t>
            </a:r>
          </a:p>
          <a:p>
            <a:r>
              <a:rPr lang="en-GB" dirty="0"/>
              <a:t>Activities to help you to reflect on the life of  Esme Church.</a:t>
            </a:r>
          </a:p>
          <a:p>
            <a:endParaRPr lang="en-GB" dirty="0"/>
          </a:p>
          <a:p>
            <a:endParaRPr lang="en-GB" dirty="0"/>
          </a:p>
        </p:txBody>
      </p:sp>
      <p:pic>
        <p:nvPicPr>
          <p:cNvPr id="5" name="Picture 2" descr="A black and white photo of a smartly dresed woman - Esme Church&#10;">
            <a:extLst>
              <a:ext uri="{FF2B5EF4-FFF2-40B4-BE49-F238E27FC236}">
                <a16:creationId xmlns:a16="http://schemas.microsoft.com/office/drawing/2014/main" id="{F67557B3-0B15-4874-BB88-1C289ADB12B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468" b="40019"/>
          <a:stretch/>
        </p:blipFill>
        <p:spPr bwMode="auto">
          <a:xfrm>
            <a:off x="4122819" y="0"/>
            <a:ext cx="8069181" cy="6858000"/>
          </a:xfrm>
          <a:prstGeom prst="rect">
            <a:avLst/>
          </a:prstGeom>
          <a:solidFill>
            <a:srgbClr val="FFFFFF"/>
          </a:solidFill>
        </p:spPr>
      </p:pic>
    </p:spTree>
    <p:extLst>
      <p:ext uri="{BB962C8B-B14F-4D97-AF65-F5344CB8AC3E}">
        <p14:creationId xmlns:p14="http://schemas.microsoft.com/office/powerpoint/2010/main" val="1948095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40E7-F5EE-47D8-A818-524679A98DEC}"/>
              </a:ext>
            </a:extLst>
          </p:cNvPr>
          <p:cNvSpPr>
            <a:spLocks noGrp="1"/>
          </p:cNvSpPr>
          <p:nvPr>
            <p:ph type="title"/>
          </p:nvPr>
        </p:nvSpPr>
        <p:spPr/>
        <p:txBody>
          <a:bodyPr>
            <a:normAutofit fontScale="90000"/>
          </a:bodyPr>
          <a:lstStyle/>
          <a:p>
            <a:r>
              <a:rPr lang="en-GB" dirty="0"/>
              <a:t>Celebrating Esme’s achievements in Bradford</a:t>
            </a:r>
          </a:p>
        </p:txBody>
      </p:sp>
      <p:sp>
        <p:nvSpPr>
          <p:cNvPr id="3" name="Content Placeholder 2">
            <a:extLst>
              <a:ext uri="{FF2B5EF4-FFF2-40B4-BE49-F238E27FC236}">
                <a16:creationId xmlns:a16="http://schemas.microsoft.com/office/drawing/2014/main" id="{FC500CC6-685B-4B9E-9641-33BCACA767EB}"/>
              </a:ext>
            </a:extLst>
          </p:cNvPr>
          <p:cNvSpPr>
            <a:spLocks noGrp="1"/>
          </p:cNvSpPr>
          <p:nvPr>
            <p:ph idx="1"/>
          </p:nvPr>
        </p:nvSpPr>
        <p:spPr>
          <a:xfrm>
            <a:off x="357188" y="1780413"/>
            <a:ext cx="5358462" cy="4813478"/>
          </a:xfrm>
        </p:spPr>
        <p:txBody>
          <a:bodyPr lIns="0" tIns="45720" rIns="90000" bIns="45720" anchor="t"/>
          <a:lstStyle/>
          <a:p>
            <a:r>
              <a:rPr lang="en-GB" dirty="0"/>
              <a:t>Few people have heard of Esme Church despite all that she achieved in the world of acting and directing. </a:t>
            </a:r>
          </a:p>
          <a:p>
            <a:r>
              <a:rPr lang="en-GB" dirty="0"/>
              <a:t>Her story has never been recorded, and she has no official biography.</a:t>
            </a:r>
          </a:p>
          <a:p>
            <a:r>
              <a:rPr lang="en-GB" dirty="0"/>
              <a:t>As a result, Esme’s significance has been much overlooked since her death.</a:t>
            </a:r>
          </a:p>
          <a:p>
            <a:endParaRPr lang="en-GB" dirty="0"/>
          </a:p>
        </p:txBody>
      </p:sp>
      <p:sp>
        <p:nvSpPr>
          <p:cNvPr id="4" name="Picture Placeholder 3">
            <a:extLst>
              <a:ext uri="{FF2B5EF4-FFF2-40B4-BE49-F238E27FC236}">
                <a16:creationId xmlns:a16="http://schemas.microsoft.com/office/drawing/2014/main" id="{A01E843A-FB09-9774-BFAF-8DA44431BD30}"/>
              </a:ext>
            </a:extLst>
          </p:cNvPr>
          <p:cNvSpPr>
            <a:spLocks noGrp="1"/>
          </p:cNvSpPr>
          <p:nvPr>
            <p:ph type="pic" sz="quarter" idx="11"/>
          </p:nvPr>
        </p:nvSpPr>
        <p:spPr/>
        <p:txBody>
          <a:bodyPr/>
          <a:lstStyle/>
          <a:p>
            <a:endParaRPr lang="en-GB"/>
          </a:p>
        </p:txBody>
      </p:sp>
      <p:pic>
        <p:nvPicPr>
          <p:cNvPr id="19" name="Picture Placeholder 18" descr="A group of  actors in 1950s clothing people sitting in theatre auditorium.">
            <a:extLst>
              <a:ext uri="{FF2B5EF4-FFF2-40B4-BE49-F238E27FC236}">
                <a16:creationId xmlns:a16="http://schemas.microsoft.com/office/drawing/2014/main" id="{7E58FC41-1609-F6A9-2D85-2094257AC4AE}"/>
              </a:ext>
            </a:extLst>
          </p:cNvPr>
          <p:cNvPicPr>
            <a:picLocks noGrp="1" noChangeAspect="1"/>
          </p:cNvPicPr>
          <p:nvPr>
            <p:ph type="pic" sz="quarter" idx="12"/>
          </p:nvPr>
        </p:nvPicPr>
        <p:blipFill>
          <a:blip r:embed="rId3"/>
          <a:srcRect l="13510" r="13510"/>
          <a:stretch>
            <a:fillRect/>
          </a:stretch>
        </p:blipFill>
        <p:spPr/>
      </p:pic>
      <p:sp>
        <p:nvSpPr>
          <p:cNvPr id="13" name="Picture Placeholder 12">
            <a:extLst>
              <a:ext uri="{FF2B5EF4-FFF2-40B4-BE49-F238E27FC236}">
                <a16:creationId xmlns:a16="http://schemas.microsoft.com/office/drawing/2014/main" id="{0A006730-B822-D6C4-85E3-7CF095433C35}"/>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0572FF64-F2A2-4D97-AA00-B434B795F4E4}"/>
              </a:ext>
            </a:extLst>
          </p:cNvPr>
          <p:cNvSpPr>
            <a:spLocks noGrp="1"/>
          </p:cNvSpPr>
          <p:nvPr>
            <p:ph type="body" sz="quarter" idx="23"/>
          </p:nvPr>
        </p:nvSpPr>
        <p:spPr/>
        <p:txBody>
          <a:bodyPr/>
          <a:lstStyle/>
          <a:p>
            <a:r>
              <a:rPr lang="en-GB" dirty="0"/>
              <a:t>New Play</a:t>
            </a:r>
          </a:p>
        </p:txBody>
      </p:sp>
      <p:sp>
        <p:nvSpPr>
          <p:cNvPr id="8" name="Picture Placeholder 7">
            <a:extLst>
              <a:ext uri="{FF2B5EF4-FFF2-40B4-BE49-F238E27FC236}">
                <a16:creationId xmlns:a16="http://schemas.microsoft.com/office/drawing/2014/main" id="{B0F4EBB8-DE75-8019-F2C5-B3EBEB984CAD}"/>
              </a:ext>
            </a:extLst>
          </p:cNvPr>
          <p:cNvSpPr>
            <a:spLocks noGrp="1"/>
          </p:cNvSpPr>
          <p:nvPr>
            <p:ph type="pic" sz="quarter" idx="13"/>
          </p:nvPr>
        </p:nvSpPr>
        <p:spPr/>
        <p:txBody>
          <a:bodyPr/>
          <a:lstStyle/>
          <a:p>
            <a:endParaRPr lang="en-GB"/>
          </a:p>
        </p:txBody>
      </p:sp>
      <p:pic>
        <p:nvPicPr>
          <p:cNvPr id="17" name="Picture Placeholder 16" descr="A blue circle on a stone wall">
            <a:extLst>
              <a:ext uri="{FF2B5EF4-FFF2-40B4-BE49-F238E27FC236}">
                <a16:creationId xmlns:a16="http://schemas.microsoft.com/office/drawing/2014/main" id="{83802F62-A1B9-B3FC-9ED8-9098757D5DF3}"/>
              </a:ext>
            </a:extLst>
          </p:cNvPr>
          <p:cNvPicPr>
            <a:picLocks noGrp="1" noChangeAspect="1"/>
          </p:cNvPicPr>
          <p:nvPr>
            <p:ph type="pic" sz="quarter" idx="14"/>
          </p:nvPr>
        </p:nvPicPr>
        <p:blipFill>
          <a:blip r:embed="rId4"/>
          <a:srcRect t="686" b="686"/>
          <a:stretch>
            <a:fillRect/>
          </a:stretch>
        </p:blipFill>
        <p:spPr/>
      </p:pic>
      <p:sp>
        <p:nvSpPr>
          <p:cNvPr id="12" name="Picture Placeholder 11">
            <a:extLst>
              <a:ext uri="{FF2B5EF4-FFF2-40B4-BE49-F238E27FC236}">
                <a16:creationId xmlns:a16="http://schemas.microsoft.com/office/drawing/2014/main" id="{DBAC3400-D928-50EF-9876-B1CBCD96338D}"/>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509363B8-E846-4A83-96B9-27434526A1BC}"/>
              </a:ext>
            </a:extLst>
          </p:cNvPr>
          <p:cNvSpPr>
            <a:spLocks noGrp="1"/>
          </p:cNvSpPr>
          <p:nvPr>
            <p:ph type="body" sz="quarter" idx="24"/>
          </p:nvPr>
        </p:nvSpPr>
        <p:spPr/>
        <p:txBody>
          <a:bodyPr/>
          <a:lstStyle/>
          <a:p>
            <a:r>
              <a:rPr lang="en-GB" dirty="0"/>
              <a:t>Blue Plaque</a:t>
            </a:r>
          </a:p>
        </p:txBody>
      </p:sp>
    </p:spTree>
    <p:extLst>
      <p:ext uri="{BB962C8B-B14F-4D97-AF65-F5344CB8AC3E}">
        <p14:creationId xmlns:p14="http://schemas.microsoft.com/office/powerpoint/2010/main" val="1018613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06FFA-AEA0-4007-948F-75F459162876}"/>
              </a:ext>
            </a:extLst>
          </p:cNvPr>
          <p:cNvSpPr>
            <a:spLocks noGrp="1"/>
          </p:cNvSpPr>
          <p:nvPr>
            <p:ph idx="1"/>
          </p:nvPr>
        </p:nvSpPr>
        <p:spPr>
          <a:xfrm>
            <a:off x="360114" y="1067472"/>
            <a:ext cx="10993686" cy="5632230"/>
          </a:xfrm>
        </p:spPr>
        <p:txBody>
          <a:bodyPr lIns="0" tIns="45720" rIns="90000" bIns="45720" anchor="t"/>
          <a:lstStyle/>
          <a:p>
            <a:r>
              <a:rPr lang="en-GB" dirty="0"/>
              <a:t>Look back at Esme’s life and career. She lived through many world events, travelled extensively and met many talented people in the theatre world.</a:t>
            </a:r>
            <a:endParaRPr lang="en-GB" dirty="0">
              <a:cs typeface="Arial" panose="020B0604020202020204"/>
            </a:endParaRPr>
          </a:p>
          <a:p>
            <a:pPr marL="457200" indent="-457200">
              <a:buFont typeface="Arial" panose="020B0604020202020204" pitchFamily="34" charset="0"/>
              <a:buChar char="•"/>
            </a:pPr>
            <a:r>
              <a:rPr lang="en-GB" sz="2400" dirty="0"/>
              <a:t>Esme lived through two world wars. Explain how they </a:t>
            </a:r>
            <a:r>
              <a:rPr lang="en-GB" sz="2400" b="1" dirty="0"/>
              <a:t>influenced &amp;</a:t>
            </a:r>
            <a:r>
              <a:rPr lang="en-GB" sz="2400" dirty="0"/>
              <a:t> </a:t>
            </a:r>
            <a:r>
              <a:rPr lang="en-GB" sz="2400" b="1" dirty="0"/>
              <a:t>impacted</a:t>
            </a:r>
            <a:r>
              <a:rPr lang="en-GB" sz="2400" dirty="0"/>
              <a:t> her life and career.</a:t>
            </a:r>
            <a:endParaRPr lang="en-GB" sz="2400" dirty="0">
              <a:cs typeface="Arial" panose="020B0604020202020204"/>
            </a:endParaRPr>
          </a:p>
          <a:p>
            <a:pPr marL="457200" indent="-457200">
              <a:buFont typeface="Arial" panose="020B0604020202020204" pitchFamily="34" charset="0"/>
              <a:buChar char="•"/>
            </a:pPr>
            <a:r>
              <a:rPr lang="en-GB" sz="2400" dirty="0">
                <a:cs typeface="Arial" panose="020B0604020202020204"/>
              </a:rPr>
              <a:t>Esme was born a Londoner. How did her many </a:t>
            </a:r>
            <a:r>
              <a:rPr lang="en-GB" sz="2400" b="1" dirty="0">
                <a:cs typeface="Arial" panose="020B0604020202020204"/>
              </a:rPr>
              <a:t>theatrical tours influence</a:t>
            </a:r>
            <a:r>
              <a:rPr lang="en-GB" sz="2400" dirty="0">
                <a:cs typeface="Arial" panose="020B0604020202020204"/>
              </a:rPr>
              <a:t> her life choices?</a:t>
            </a:r>
          </a:p>
          <a:p>
            <a:pPr marL="457200" indent="-457200">
              <a:buFont typeface="Arial" panose="020B0604020202020204" pitchFamily="34" charset="0"/>
              <a:buChar char="•"/>
            </a:pPr>
            <a:r>
              <a:rPr lang="en-GB" sz="2400" dirty="0"/>
              <a:t>Esme met many people in her career. Choose </a:t>
            </a:r>
            <a:r>
              <a:rPr lang="en-GB" sz="2400" b="1" dirty="0"/>
              <a:t>two</a:t>
            </a:r>
            <a:r>
              <a:rPr lang="en-GB" sz="2400" dirty="0"/>
              <a:t> mentioned in this resource and explain how they might have had an </a:t>
            </a:r>
            <a:r>
              <a:rPr lang="en-GB" sz="2400" b="1" dirty="0"/>
              <a:t>influence on her life</a:t>
            </a:r>
            <a:r>
              <a:rPr lang="en-GB" sz="2400" dirty="0"/>
              <a:t>?</a:t>
            </a:r>
            <a:endParaRPr lang="en-GB" sz="2400" dirty="0">
              <a:cs typeface="Arial" panose="020B0604020202020204"/>
            </a:endParaRPr>
          </a:p>
          <a:p>
            <a:pPr marL="457200" indent="-457200">
              <a:buFont typeface="Arial" panose="020B0604020202020204" pitchFamily="34" charset="0"/>
              <a:buChar char="•"/>
            </a:pPr>
            <a:r>
              <a:rPr lang="en-GB" sz="2400" dirty="0">
                <a:cs typeface="Arial" panose="020B0604020202020204"/>
              </a:rPr>
              <a:t>Which experiences might you consider to have had the </a:t>
            </a:r>
            <a:r>
              <a:rPr lang="en-GB" sz="2400" b="1" dirty="0">
                <a:cs typeface="Arial" panose="020B0604020202020204"/>
              </a:rPr>
              <a:t>most influence</a:t>
            </a:r>
            <a:r>
              <a:rPr lang="en-GB" sz="2400" dirty="0">
                <a:cs typeface="Arial" panose="020B0604020202020204"/>
              </a:rPr>
              <a:t> on Esme's successful career?</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  </a:t>
            </a:r>
            <a:endParaRPr lang="en-GB" dirty="0">
              <a:cs typeface="Arial"/>
            </a:endParaRPr>
          </a:p>
        </p:txBody>
      </p:sp>
      <p:sp>
        <p:nvSpPr>
          <p:cNvPr id="5" name="Title 4">
            <a:extLst>
              <a:ext uri="{FF2B5EF4-FFF2-40B4-BE49-F238E27FC236}">
                <a16:creationId xmlns:a16="http://schemas.microsoft.com/office/drawing/2014/main" id="{BEAB2020-545B-2A9D-ECE6-4ECC1133C725}"/>
              </a:ext>
            </a:extLst>
          </p:cNvPr>
          <p:cNvSpPr>
            <a:spLocks noGrp="1"/>
          </p:cNvSpPr>
          <p:nvPr>
            <p:ph type="title"/>
          </p:nvPr>
        </p:nvSpPr>
        <p:spPr/>
        <p:txBody>
          <a:bodyPr/>
          <a:lstStyle/>
          <a:p>
            <a:r>
              <a:rPr lang="en-GB" dirty="0"/>
              <a:t>ACTIVITY: Thinking about Influences </a:t>
            </a:r>
          </a:p>
        </p:txBody>
      </p:sp>
    </p:spTree>
    <p:extLst>
      <p:ext uri="{BB962C8B-B14F-4D97-AF65-F5344CB8AC3E}">
        <p14:creationId xmlns:p14="http://schemas.microsoft.com/office/powerpoint/2010/main" val="2024382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7EBB-1A8A-43DF-93AD-08F96EF72303}"/>
              </a:ext>
            </a:extLst>
          </p:cNvPr>
          <p:cNvSpPr>
            <a:spLocks noGrp="1"/>
          </p:cNvSpPr>
          <p:nvPr>
            <p:ph type="title"/>
          </p:nvPr>
        </p:nvSpPr>
        <p:spPr/>
        <p:txBody>
          <a:bodyPr>
            <a:normAutofit fontScale="90000"/>
          </a:bodyPr>
          <a:lstStyle/>
          <a:p>
            <a:r>
              <a:rPr lang="en-GB" dirty="0">
                <a:latin typeface="Arial"/>
                <a:cs typeface="Arial"/>
              </a:rPr>
              <a:t>RESEARCH: Exploring Cultural Figures of the Twentieth Century associated with Esme Church</a:t>
            </a:r>
          </a:p>
        </p:txBody>
      </p:sp>
      <p:sp>
        <p:nvSpPr>
          <p:cNvPr id="3" name="Content Placeholder 2">
            <a:extLst>
              <a:ext uri="{FF2B5EF4-FFF2-40B4-BE49-F238E27FC236}">
                <a16:creationId xmlns:a16="http://schemas.microsoft.com/office/drawing/2014/main" id="{3BBEDD7A-9916-4D99-ACD9-4790D9976373}"/>
              </a:ext>
            </a:extLst>
          </p:cNvPr>
          <p:cNvSpPr>
            <a:spLocks noGrp="1"/>
          </p:cNvSpPr>
          <p:nvPr>
            <p:ph idx="1"/>
          </p:nvPr>
        </p:nvSpPr>
        <p:spPr/>
        <p:txBody>
          <a:bodyPr lIns="0" tIns="45720" rIns="90000" bIns="45720" anchor="t"/>
          <a:lstStyle/>
          <a:p>
            <a:r>
              <a:rPr lang="en-GB" dirty="0"/>
              <a:t>Esme Church worked with many famous actors and directors as well as teaching and encouraging young talent.</a:t>
            </a:r>
          </a:p>
          <a:p>
            <a:endParaRPr lang="en-GB" sz="2400" dirty="0"/>
          </a:p>
          <a:p>
            <a:r>
              <a:rPr lang="en-GB" sz="2400" dirty="0"/>
              <a:t>Choose </a:t>
            </a:r>
            <a:r>
              <a:rPr lang="en-GB" sz="2400" b="1" dirty="0"/>
              <a:t>one</a:t>
            </a:r>
            <a:r>
              <a:rPr lang="en-GB" sz="2400" dirty="0"/>
              <a:t> or more of the people mentioned in this resource and investigate further about their own life stories.</a:t>
            </a:r>
            <a:endParaRPr lang="en-GB" sz="2400" dirty="0">
              <a:cs typeface="Arial"/>
            </a:endParaRPr>
          </a:p>
          <a:p>
            <a:r>
              <a:rPr lang="en-GB" sz="2400" dirty="0"/>
              <a:t>Some examples might be :</a:t>
            </a:r>
            <a:endParaRPr lang="en-GB" sz="2400" dirty="0">
              <a:cs typeface="Arial"/>
            </a:endParaRPr>
          </a:p>
          <a:p>
            <a:pPr marL="457200" indent="-457200">
              <a:buFont typeface="Arial" panose="020B0604020202020204" pitchFamily="34" charset="0"/>
              <a:buChar char="•"/>
            </a:pPr>
            <a:r>
              <a:rPr lang="en-GB" sz="2400" dirty="0"/>
              <a:t>Lena Ashwell</a:t>
            </a:r>
            <a:endParaRPr lang="en-GB" sz="2400" dirty="0">
              <a:cs typeface="Arial"/>
            </a:endParaRPr>
          </a:p>
          <a:p>
            <a:pPr marL="457200" indent="-457200">
              <a:buFont typeface="Arial" panose="020B0604020202020204" pitchFamily="34" charset="0"/>
              <a:buChar char="•"/>
            </a:pPr>
            <a:r>
              <a:rPr lang="en-GB" sz="2400" dirty="0"/>
              <a:t>Lilian Bayliss</a:t>
            </a:r>
            <a:endParaRPr lang="en-GB" sz="2400" dirty="0">
              <a:cs typeface="Arial"/>
            </a:endParaRPr>
          </a:p>
          <a:p>
            <a:pPr marL="457200" indent="-457200">
              <a:buFont typeface="Arial" panose="020B0604020202020204" pitchFamily="34" charset="0"/>
              <a:buChar char="•"/>
            </a:pPr>
            <a:r>
              <a:rPr lang="en-GB" sz="2400" dirty="0"/>
              <a:t>Canon Samuel Barnett and his wife Henrietta</a:t>
            </a:r>
            <a:endParaRPr lang="en-GB" sz="2400" dirty="0">
              <a:cs typeface="Arial"/>
            </a:endParaRPr>
          </a:p>
          <a:p>
            <a:pPr marL="457200" indent="-457200">
              <a:buFont typeface="Arial" panose="020B0604020202020204" pitchFamily="34" charset="0"/>
              <a:buChar char="•"/>
            </a:pPr>
            <a:r>
              <a:rPr lang="en-GB" sz="2400" dirty="0"/>
              <a:t>Dorothy Heathcote</a:t>
            </a:r>
            <a:endParaRPr lang="en-GB" sz="2400" dirty="0">
              <a:cs typeface="Arial"/>
            </a:endParaRPr>
          </a:p>
          <a:p>
            <a:endParaRPr lang="en-GB" dirty="0"/>
          </a:p>
          <a:p>
            <a:endParaRPr lang="en-GB" dirty="0"/>
          </a:p>
          <a:p>
            <a:endParaRPr lang="en-GB" dirty="0"/>
          </a:p>
          <a:p>
            <a:r>
              <a:rPr lang="en-GB" dirty="0"/>
              <a:t> </a:t>
            </a:r>
          </a:p>
          <a:p>
            <a:endParaRPr lang="en-GB" dirty="0"/>
          </a:p>
        </p:txBody>
      </p:sp>
    </p:spTree>
    <p:extLst>
      <p:ext uri="{BB962C8B-B14F-4D97-AF65-F5344CB8AC3E}">
        <p14:creationId xmlns:p14="http://schemas.microsoft.com/office/powerpoint/2010/main" val="2132594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2E3E8B-4B6A-7FFF-C29B-E0446940AA1C}"/>
              </a:ext>
            </a:extLst>
          </p:cNvPr>
          <p:cNvSpPr>
            <a:spLocks noGrp="1"/>
          </p:cNvSpPr>
          <p:nvPr>
            <p:ph type="title"/>
          </p:nvPr>
        </p:nvSpPr>
        <p:spPr/>
        <p:txBody>
          <a:bodyPr/>
          <a:lstStyle/>
          <a:p>
            <a:r>
              <a:rPr lang="en-GB" dirty="0"/>
              <a:t>RESEARCH: Exploring 20th Century Theatre</a:t>
            </a:r>
          </a:p>
        </p:txBody>
      </p:sp>
      <p:sp>
        <p:nvSpPr>
          <p:cNvPr id="3" name="Content Placeholder 2">
            <a:extLst>
              <a:ext uri="{FF2B5EF4-FFF2-40B4-BE49-F238E27FC236}">
                <a16:creationId xmlns:a16="http://schemas.microsoft.com/office/drawing/2014/main" id="{C637D308-F0E9-4B67-A19A-7AA52616DDC6}"/>
              </a:ext>
            </a:extLst>
          </p:cNvPr>
          <p:cNvSpPr>
            <a:spLocks noGrp="1"/>
          </p:cNvSpPr>
          <p:nvPr>
            <p:ph idx="1"/>
          </p:nvPr>
        </p:nvSpPr>
        <p:spPr>
          <a:xfrm>
            <a:off x="381885" y="1278162"/>
            <a:ext cx="10971915" cy="5297735"/>
          </a:xfrm>
        </p:spPr>
        <p:txBody>
          <a:bodyPr lIns="0" tIns="45720" rIns="90000" bIns="45720" anchor="t"/>
          <a:lstStyle/>
          <a:p>
            <a:r>
              <a:rPr lang="en-GB" dirty="0"/>
              <a:t>Esme Church appeared in or directed many classics such as Shakespeare and many of the great theatrical plays of the Twentieth century. </a:t>
            </a:r>
            <a:endParaRPr lang="en-GB" dirty="0">
              <a:cs typeface="Arial"/>
            </a:endParaRPr>
          </a:p>
          <a:p>
            <a:r>
              <a:rPr lang="en-GB" sz="2400" dirty="0"/>
              <a:t>Choose </a:t>
            </a:r>
            <a:r>
              <a:rPr lang="en-GB" sz="2400" b="1" dirty="0"/>
              <a:t>one</a:t>
            </a:r>
            <a:r>
              <a:rPr lang="en-GB" sz="2400" dirty="0"/>
              <a:t> of the plays which are mentioned in this resource and investigate further.</a:t>
            </a:r>
            <a:endParaRPr lang="en-GB" sz="2400" dirty="0">
              <a:cs typeface="Arial"/>
            </a:endParaRPr>
          </a:p>
          <a:p>
            <a:r>
              <a:rPr lang="en-GB" sz="2400" dirty="0"/>
              <a:t>Find out about:</a:t>
            </a:r>
            <a:endParaRPr lang="en-GB" sz="2400" dirty="0">
              <a:cs typeface="Arial" panose="020B0604020202020204"/>
            </a:endParaRPr>
          </a:p>
          <a:p>
            <a:pPr marL="457200" indent="-457200">
              <a:buFont typeface="Arial" panose="020B0604020202020204" pitchFamily="34" charset="0"/>
              <a:buChar char="•"/>
            </a:pPr>
            <a:r>
              <a:rPr lang="en-GB" sz="2400" dirty="0"/>
              <a:t>The playwright</a:t>
            </a:r>
            <a:endParaRPr lang="en-GB" sz="2400" dirty="0">
              <a:cs typeface="Arial"/>
            </a:endParaRPr>
          </a:p>
          <a:p>
            <a:pPr marL="457200" indent="-457200">
              <a:buFont typeface="Arial" panose="020B0604020202020204" pitchFamily="34" charset="0"/>
              <a:buChar char="•"/>
            </a:pPr>
            <a:r>
              <a:rPr lang="en-GB" sz="2400" dirty="0"/>
              <a:t>The plot of the play</a:t>
            </a:r>
            <a:endParaRPr lang="en-GB" sz="2400" dirty="0">
              <a:cs typeface="Arial"/>
            </a:endParaRPr>
          </a:p>
          <a:p>
            <a:pPr marL="457200" indent="-457200">
              <a:buFont typeface="Arial" panose="020B0604020202020204" pitchFamily="34" charset="0"/>
              <a:buChar char="•"/>
            </a:pPr>
            <a:r>
              <a:rPr lang="en-GB" sz="2400" dirty="0"/>
              <a:t>Characters in the play</a:t>
            </a:r>
            <a:endParaRPr lang="en-GB" sz="2400" dirty="0">
              <a:cs typeface="Arial"/>
            </a:endParaRPr>
          </a:p>
          <a:p>
            <a:pPr marL="457200" indent="-457200">
              <a:buFont typeface="Arial" panose="020B0604020202020204" pitchFamily="34" charset="0"/>
              <a:buChar char="•"/>
            </a:pPr>
            <a:r>
              <a:rPr lang="en-GB" sz="2400" dirty="0"/>
              <a:t>Any notable productions</a:t>
            </a:r>
            <a:endParaRPr lang="en-GB" sz="2400" dirty="0">
              <a:cs typeface="Arial"/>
            </a:endParaRPr>
          </a:p>
          <a:p>
            <a:pPr marL="457200" indent="-457200">
              <a:buFont typeface="Arial" panose="020B0604020202020204" pitchFamily="34" charset="0"/>
              <a:buChar char="•"/>
            </a:pPr>
            <a:r>
              <a:rPr lang="en-GB" sz="2400" dirty="0"/>
              <a:t>Any notable actors associated with the play </a:t>
            </a:r>
            <a:endParaRPr lang="en-GB" sz="2400" dirty="0">
              <a:cs typeface="Arial"/>
            </a:endParaRPr>
          </a:p>
          <a:p>
            <a:r>
              <a:rPr lang="en-GB" dirty="0"/>
              <a:t> </a:t>
            </a:r>
          </a:p>
          <a:p>
            <a:endParaRPr lang="en-GB" dirty="0"/>
          </a:p>
        </p:txBody>
      </p:sp>
    </p:spTree>
    <p:extLst>
      <p:ext uri="{BB962C8B-B14F-4D97-AF65-F5344CB8AC3E}">
        <p14:creationId xmlns:p14="http://schemas.microsoft.com/office/powerpoint/2010/main" val="1147657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F4C5-1C48-42DC-AABD-E549831EACED}"/>
              </a:ext>
            </a:extLst>
          </p:cNvPr>
          <p:cNvSpPr>
            <a:spLocks noGrp="1"/>
          </p:cNvSpPr>
          <p:nvPr>
            <p:ph type="title"/>
          </p:nvPr>
        </p:nvSpPr>
        <p:spPr/>
        <p:txBody>
          <a:bodyPr/>
          <a:lstStyle/>
          <a:p>
            <a:r>
              <a:rPr lang="en-GB" dirty="0"/>
              <a:t>RESEARCH: Northern Theatre Students </a:t>
            </a:r>
          </a:p>
        </p:txBody>
      </p:sp>
      <p:sp>
        <p:nvSpPr>
          <p:cNvPr id="3" name="Content Placeholder 2">
            <a:extLst>
              <a:ext uri="{FF2B5EF4-FFF2-40B4-BE49-F238E27FC236}">
                <a16:creationId xmlns:a16="http://schemas.microsoft.com/office/drawing/2014/main" id="{08881D42-0FDC-4FA4-A152-2D8137C35152}"/>
              </a:ext>
            </a:extLst>
          </p:cNvPr>
          <p:cNvSpPr>
            <a:spLocks noGrp="1"/>
          </p:cNvSpPr>
          <p:nvPr>
            <p:ph idx="1"/>
          </p:nvPr>
        </p:nvSpPr>
        <p:spPr/>
        <p:txBody>
          <a:bodyPr/>
          <a:lstStyle/>
          <a:p>
            <a:r>
              <a:rPr lang="en-GB" dirty="0"/>
              <a:t>Many students of the Northern Theatre school had very successful careers.</a:t>
            </a:r>
          </a:p>
          <a:p>
            <a:r>
              <a:rPr lang="en-GB" dirty="0"/>
              <a:t>Some of these are below. Choose one or more to </a:t>
            </a:r>
            <a:r>
              <a:rPr lang="en-GB" dirty="0" err="1"/>
              <a:t>reserch</a:t>
            </a:r>
            <a:r>
              <a:rPr lang="en-GB" dirty="0"/>
              <a:t> and find out more about their story:</a:t>
            </a:r>
          </a:p>
          <a:p>
            <a:pPr marL="1257300" lvl="1" indent="-457200"/>
            <a:r>
              <a:rPr lang="en-GB" dirty="0"/>
              <a:t>Bernard </a:t>
            </a:r>
            <a:r>
              <a:rPr lang="en-GB" dirty="0" err="1"/>
              <a:t>Hepton</a:t>
            </a:r>
            <a:r>
              <a:rPr lang="en-GB" dirty="0"/>
              <a:t>, </a:t>
            </a:r>
          </a:p>
          <a:p>
            <a:pPr marL="1257300" lvl="1" indent="-457200"/>
            <a:r>
              <a:rPr lang="en-GB" dirty="0"/>
              <a:t>Billie Whitelaw</a:t>
            </a:r>
          </a:p>
          <a:p>
            <a:pPr marL="1257300" lvl="1" indent="-457200"/>
            <a:r>
              <a:rPr lang="en-GB" dirty="0"/>
              <a:t>Tom Bell, </a:t>
            </a:r>
          </a:p>
          <a:p>
            <a:pPr marL="1257300" lvl="1" indent="-457200"/>
            <a:r>
              <a:rPr lang="en-GB" dirty="0"/>
              <a:t>Edward </a:t>
            </a:r>
            <a:r>
              <a:rPr lang="en-GB" dirty="0" err="1"/>
              <a:t>Petherbridge</a:t>
            </a:r>
            <a:endParaRPr lang="en-GB" dirty="0"/>
          </a:p>
          <a:p>
            <a:pPr marL="1257300" lvl="1" indent="-457200"/>
            <a:r>
              <a:rPr lang="en-GB" dirty="0"/>
              <a:t>Robert Stephens</a:t>
            </a:r>
          </a:p>
          <a:p>
            <a:pPr marL="457200" indent="-457200">
              <a:buFont typeface="Arial" panose="020B0604020202020204" pitchFamily="34" charset="0"/>
              <a:buChar char="•"/>
            </a:pPr>
            <a:r>
              <a:rPr lang="en-GB" dirty="0"/>
              <a:t>Maybe you can find more?</a:t>
            </a:r>
          </a:p>
          <a:p>
            <a:endParaRPr lang="en-GB" dirty="0"/>
          </a:p>
        </p:txBody>
      </p:sp>
    </p:spTree>
    <p:extLst>
      <p:ext uri="{BB962C8B-B14F-4D97-AF65-F5344CB8AC3E}">
        <p14:creationId xmlns:p14="http://schemas.microsoft.com/office/powerpoint/2010/main" val="210581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3281-1971-05B3-77E4-B7739B2A869D}"/>
              </a:ext>
            </a:extLst>
          </p:cNvPr>
          <p:cNvSpPr>
            <a:spLocks noGrp="1"/>
          </p:cNvSpPr>
          <p:nvPr>
            <p:ph type="title"/>
          </p:nvPr>
        </p:nvSpPr>
        <p:spPr/>
        <p:txBody>
          <a:bodyPr>
            <a:normAutofit/>
          </a:bodyPr>
          <a:lstStyle/>
          <a:p>
            <a:r>
              <a:rPr lang="en-GB"/>
              <a:t>How can we find out about local significant people?</a:t>
            </a:r>
          </a:p>
        </p:txBody>
      </p:sp>
      <p:pic>
        <p:nvPicPr>
          <p:cNvPr id="10" name="Picture Placeholder 9" descr="User with solid fill">
            <a:extLst>
              <a:ext uri="{FF2B5EF4-FFF2-40B4-BE49-F238E27FC236}">
                <a16:creationId xmlns:a16="http://schemas.microsoft.com/office/drawing/2014/main" id="{27BBB67D-BF27-AE78-9643-77149385175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5817" b="5817"/>
          <a:stretch/>
        </p:blipFill>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26" name="Picture Placeholder 25">
            <a:extLst>
              <a:ext uri="{FF2B5EF4-FFF2-40B4-BE49-F238E27FC236}">
                <a16:creationId xmlns:a16="http://schemas.microsoft.com/office/drawing/2014/main" id="{CE185732-72DC-C50E-27CE-4F2A110C98FF}"/>
              </a:ext>
              <a:ext uri="{C183D7F6-B498-43B3-948B-1728B52AA6E4}">
                <adec:decorative xmlns:adec="http://schemas.microsoft.com/office/drawing/2017/decorative" val="1"/>
              </a:ext>
            </a:extLst>
          </p:cNvPr>
          <p:cNvSpPr>
            <a:spLocks noGrp="1"/>
          </p:cNvSpPr>
          <p:nvPr>
            <p:ph type="pic" sz="quarter" idx="24"/>
          </p:nvPr>
        </p:nvSpPr>
        <p:spPr>
          <a:solidFill>
            <a:srgbClr val="F5C946"/>
          </a:solidFill>
        </p:spPr>
        <p:txBody>
          <a:bodyPr/>
          <a:lstStyle/>
          <a:p>
            <a:endParaRPr lang="en-GB"/>
          </a:p>
        </p:txBody>
      </p:sp>
      <p:sp>
        <p:nvSpPr>
          <p:cNvPr id="5" name="Text Placeholder 4">
            <a:extLst>
              <a:ext uri="{FF2B5EF4-FFF2-40B4-BE49-F238E27FC236}">
                <a16:creationId xmlns:a16="http://schemas.microsoft.com/office/drawing/2014/main" id="{7B5EEB57-94A5-A9C4-F78F-DBF4D2EB55C1}"/>
              </a:ext>
            </a:extLst>
          </p:cNvPr>
          <p:cNvSpPr>
            <a:spLocks noGrp="1"/>
          </p:cNvSpPr>
          <p:nvPr>
            <p:ph type="body" sz="quarter" idx="23"/>
          </p:nvPr>
        </p:nvSpPr>
        <p:spPr>
          <a:prstGeom prst="rect">
            <a:avLst/>
          </a:prstGeom>
        </p:spPr>
        <p:txBody>
          <a:bodyPr/>
          <a:lstStyle/>
          <a:p>
            <a:r>
              <a:rPr lang="en-GB"/>
              <a:t>Who’s local to me?</a:t>
            </a:r>
          </a:p>
        </p:txBody>
      </p:sp>
      <p:sp>
        <p:nvSpPr>
          <p:cNvPr id="11" name="Rectangle 10">
            <a:extLst>
              <a:ext uri="{FF2B5EF4-FFF2-40B4-BE49-F238E27FC236}">
                <a16:creationId xmlns:a16="http://schemas.microsoft.com/office/drawing/2014/main" id="{940D47D8-3902-A819-AAB7-7428BF92F5E8}"/>
              </a:ext>
              <a:ext uri="{C183D7F6-B498-43B3-948B-1728B52AA6E4}">
                <adec:decorative xmlns:adec="http://schemas.microsoft.com/office/drawing/2017/decorative" val="1"/>
              </a:ext>
            </a:extLst>
          </p:cNvPr>
          <p:cNvSpPr/>
          <p:nvPr/>
        </p:nvSpPr>
        <p:spPr>
          <a:xfrm>
            <a:off x="1711302" y="970038"/>
            <a:ext cx="1701561" cy="4708981"/>
          </a:xfrm>
          <a:prstGeom prst="rect">
            <a:avLst/>
          </a:prstGeom>
          <a:noFill/>
        </p:spPr>
        <p:txBody>
          <a:bodyPr wrap="square" lIns="91440" tIns="45720" rIns="91440" bIns="45720">
            <a:spAutoFit/>
          </a:bodyPr>
          <a:lstStyle/>
          <a:p>
            <a:pPr algn="ctr"/>
            <a:r>
              <a:rPr lang="en-US" sz="30000" b="1" dirty="0">
                <a:ln w="22225">
                  <a:solidFill>
                    <a:schemeClr val="tx1"/>
                  </a:solidFill>
                  <a:prstDash val="solid"/>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rPr>
              <a:t>?</a:t>
            </a:r>
          </a:p>
        </p:txBody>
      </p:sp>
      <p:grpSp>
        <p:nvGrpSpPr>
          <p:cNvPr id="37" name="Group 36" descr="Icon of group of people with speech bubbles above them">
            <a:extLst>
              <a:ext uri="{FF2B5EF4-FFF2-40B4-BE49-F238E27FC236}">
                <a16:creationId xmlns:a16="http://schemas.microsoft.com/office/drawing/2014/main" id="{2A328834-6421-16EE-0E70-60470FD56148}"/>
              </a:ext>
            </a:extLst>
          </p:cNvPr>
          <p:cNvGrpSpPr/>
          <p:nvPr/>
        </p:nvGrpSpPr>
        <p:grpSpPr>
          <a:xfrm>
            <a:off x="5229489" y="1129878"/>
            <a:ext cx="1252007" cy="1752309"/>
            <a:chOff x="4084321" y="4831080"/>
            <a:chExt cx="914400" cy="1442720"/>
          </a:xfrm>
        </p:grpSpPr>
        <p:pic>
          <p:nvPicPr>
            <p:cNvPr id="38" name="Graphic 37" descr="Users with solid fill">
              <a:extLst>
                <a:ext uri="{FF2B5EF4-FFF2-40B4-BE49-F238E27FC236}">
                  <a16:creationId xmlns:a16="http://schemas.microsoft.com/office/drawing/2014/main" id="{292BF788-CAF9-405E-5149-35B8EE78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321" y="5359400"/>
              <a:ext cx="914400" cy="914400"/>
            </a:xfrm>
            <a:prstGeom prst="rect">
              <a:avLst/>
            </a:prstGeom>
          </p:spPr>
        </p:pic>
        <p:pic>
          <p:nvPicPr>
            <p:cNvPr id="39" name="Graphic 38" descr="Chat with solid fill">
              <a:extLst>
                <a:ext uri="{FF2B5EF4-FFF2-40B4-BE49-F238E27FC236}">
                  <a16:creationId xmlns:a16="http://schemas.microsoft.com/office/drawing/2014/main" id="{3200578E-DC6C-FCB5-C9A8-C16BF4A2B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4321" y="4831080"/>
              <a:ext cx="914400" cy="914400"/>
            </a:xfrm>
            <a:prstGeom prst="rect">
              <a:avLst/>
            </a:prstGeom>
          </p:spPr>
        </p:pic>
      </p:grpSp>
      <p:sp>
        <p:nvSpPr>
          <p:cNvPr id="44" name="Rectangle 43">
            <a:extLst>
              <a:ext uri="{FF2B5EF4-FFF2-40B4-BE49-F238E27FC236}">
                <a16:creationId xmlns:a16="http://schemas.microsoft.com/office/drawing/2014/main" id="{23628771-FF78-5950-8692-813D8FA40628}"/>
              </a:ext>
            </a:extLst>
          </p:cNvPr>
          <p:cNvSpPr/>
          <p:nvPr/>
        </p:nvSpPr>
        <p:spPr>
          <a:xfrm>
            <a:off x="7315202" y="1191017"/>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Ask people who might know about them</a:t>
            </a:r>
          </a:p>
        </p:txBody>
      </p:sp>
      <p:sp>
        <p:nvSpPr>
          <p:cNvPr id="46" name="Rectangle 45">
            <a:extLst>
              <a:ext uri="{FF2B5EF4-FFF2-40B4-BE49-F238E27FC236}">
                <a16:creationId xmlns:a16="http://schemas.microsoft.com/office/drawing/2014/main" id="{6342197D-0E16-B0ED-0CE7-58FA27914CC7}"/>
              </a:ext>
            </a:extLst>
          </p:cNvPr>
          <p:cNvSpPr/>
          <p:nvPr/>
        </p:nvSpPr>
        <p:spPr>
          <a:xfrm>
            <a:off x="5039360" y="3170536"/>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Use books and the internet to research them</a:t>
            </a:r>
          </a:p>
        </p:txBody>
      </p:sp>
      <p:grpSp>
        <p:nvGrpSpPr>
          <p:cNvPr id="40" name="Group 39" descr="Icons for a computer, newspaper and stack of books.">
            <a:extLst>
              <a:ext uri="{FF2B5EF4-FFF2-40B4-BE49-F238E27FC236}">
                <a16:creationId xmlns:a16="http://schemas.microsoft.com/office/drawing/2014/main" id="{9DC2252E-A210-B693-E423-CA9C67A860FA}"/>
              </a:ext>
            </a:extLst>
          </p:cNvPr>
          <p:cNvGrpSpPr/>
          <p:nvPr/>
        </p:nvGrpSpPr>
        <p:grpSpPr>
          <a:xfrm>
            <a:off x="9282347" y="3114295"/>
            <a:ext cx="1828800" cy="1766003"/>
            <a:chOff x="9028347" y="2514600"/>
            <a:chExt cx="1828800" cy="1766003"/>
          </a:xfrm>
        </p:grpSpPr>
        <p:pic>
          <p:nvPicPr>
            <p:cNvPr id="31" name="Graphic 30" descr="Newspaper with solid fill">
              <a:extLst>
                <a:ext uri="{FF2B5EF4-FFF2-40B4-BE49-F238E27FC236}">
                  <a16:creationId xmlns:a16="http://schemas.microsoft.com/office/drawing/2014/main" id="{05058F97-D7CC-E06D-5F4D-0F0003768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8347" y="3164840"/>
              <a:ext cx="914400" cy="914400"/>
            </a:xfrm>
            <a:prstGeom prst="rect">
              <a:avLst/>
            </a:prstGeom>
          </p:spPr>
        </p:pic>
        <p:pic>
          <p:nvPicPr>
            <p:cNvPr id="32" name="Graphic 31" descr="Books with solid fill">
              <a:extLst>
                <a:ext uri="{FF2B5EF4-FFF2-40B4-BE49-F238E27FC236}">
                  <a16:creationId xmlns:a16="http://schemas.microsoft.com/office/drawing/2014/main" id="{F696923D-77B9-93E0-ADC8-2B79D6BD5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7" y="3366203"/>
              <a:ext cx="914400" cy="914400"/>
            </a:xfrm>
            <a:prstGeom prst="rect">
              <a:avLst/>
            </a:prstGeom>
          </p:spPr>
        </p:pic>
        <p:pic>
          <p:nvPicPr>
            <p:cNvPr id="33" name="Graphic 32" descr="Internet with solid fill">
              <a:extLst>
                <a:ext uri="{FF2B5EF4-FFF2-40B4-BE49-F238E27FC236}">
                  <a16:creationId xmlns:a16="http://schemas.microsoft.com/office/drawing/2014/main" id="{34E99D85-0F37-E892-4E06-7D77D1E67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80187" y="2514600"/>
              <a:ext cx="914400" cy="914400"/>
            </a:xfrm>
            <a:prstGeom prst="rect">
              <a:avLst/>
            </a:prstGeom>
          </p:spPr>
        </p:pic>
      </p:grpSp>
      <p:grpSp>
        <p:nvGrpSpPr>
          <p:cNvPr id="41" name="Group 40" descr="Icon of a house set in a landscape">
            <a:extLst>
              <a:ext uri="{FF2B5EF4-FFF2-40B4-BE49-F238E27FC236}">
                <a16:creationId xmlns:a16="http://schemas.microsoft.com/office/drawing/2014/main" id="{491C5291-9503-68F2-45F3-F5DD93795F39}"/>
              </a:ext>
            </a:extLst>
          </p:cNvPr>
          <p:cNvGrpSpPr/>
          <p:nvPr/>
        </p:nvGrpSpPr>
        <p:grpSpPr>
          <a:xfrm flipH="1">
            <a:off x="5213547" y="5272967"/>
            <a:ext cx="2201913" cy="1386840"/>
            <a:chOff x="7650480" y="4150360"/>
            <a:chExt cx="1838960" cy="1158240"/>
          </a:xfrm>
        </p:grpSpPr>
        <p:pic>
          <p:nvPicPr>
            <p:cNvPr id="42" name="Graphic 41" descr="House with solid fill">
              <a:extLst>
                <a:ext uri="{FF2B5EF4-FFF2-40B4-BE49-F238E27FC236}">
                  <a16:creationId xmlns:a16="http://schemas.microsoft.com/office/drawing/2014/main" id="{FA2CA28E-D2C5-C1FE-8CB2-F9504E4289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0480" y="4373880"/>
              <a:ext cx="934720" cy="934720"/>
            </a:xfrm>
            <a:prstGeom prst="rect">
              <a:avLst/>
            </a:prstGeom>
          </p:spPr>
        </p:pic>
        <p:pic>
          <p:nvPicPr>
            <p:cNvPr id="43" name="Graphic 42" descr="Rolling hills with solid fill">
              <a:extLst>
                <a:ext uri="{FF2B5EF4-FFF2-40B4-BE49-F238E27FC236}">
                  <a16:creationId xmlns:a16="http://schemas.microsoft.com/office/drawing/2014/main" id="{930705B3-0124-7287-D08B-F003C1353B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8351520" y="4150360"/>
              <a:ext cx="1137920" cy="1137920"/>
            </a:xfrm>
            <a:prstGeom prst="rect">
              <a:avLst/>
            </a:prstGeom>
          </p:spPr>
        </p:pic>
      </p:grpSp>
      <p:sp>
        <p:nvSpPr>
          <p:cNvPr id="47" name="Rectangle 46">
            <a:extLst>
              <a:ext uri="{FF2B5EF4-FFF2-40B4-BE49-F238E27FC236}">
                <a16:creationId xmlns:a16="http://schemas.microsoft.com/office/drawing/2014/main" id="{5CABA71B-FA6B-A30B-026A-80B926D383A8}"/>
              </a:ext>
            </a:extLst>
          </p:cNvPr>
          <p:cNvSpPr/>
          <p:nvPr/>
        </p:nvSpPr>
        <p:spPr>
          <a:xfrm>
            <a:off x="7509025" y="5058680"/>
            <a:ext cx="4232701"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Find buildings and places connected to them</a:t>
            </a:r>
          </a:p>
        </p:txBody>
      </p:sp>
    </p:spTree>
    <p:extLst>
      <p:ext uri="{BB962C8B-B14F-4D97-AF65-F5344CB8AC3E}">
        <p14:creationId xmlns:p14="http://schemas.microsoft.com/office/powerpoint/2010/main" val="35409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2D425-5287-4158-B5E9-61372D545E82}"/>
              </a:ext>
            </a:extLst>
          </p:cNvPr>
          <p:cNvSpPr>
            <a:spLocks noGrp="1"/>
          </p:cNvSpPr>
          <p:nvPr>
            <p:ph idx="1"/>
          </p:nvPr>
        </p:nvSpPr>
        <p:spPr>
          <a:xfrm>
            <a:off x="360114" y="1067472"/>
            <a:ext cx="10982800" cy="5022043"/>
          </a:xfrm>
        </p:spPr>
        <p:txBody>
          <a:bodyPr lIns="0" tIns="45720" rIns="90000" bIns="45720" anchor="t"/>
          <a:lstStyle/>
          <a:p>
            <a:r>
              <a:rPr lang="en-GB" dirty="0"/>
              <a:t>Esme was greatly admired and won many awards in her lifetime. However, since her death she has been largely forgotten and her significance in the theatre world has been largely overlooked.</a:t>
            </a:r>
            <a:endParaRPr lang="en-US" dirty="0"/>
          </a:p>
          <a:p>
            <a:r>
              <a:rPr lang="en-GB" dirty="0">
                <a:cs typeface="Arial"/>
              </a:rPr>
              <a:t>Do you think she should still be recognised as an important person in twentieth century theatre? </a:t>
            </a:r>
            <a:endParaRPr lang="en-GB" dirty="0"/>
          </a:p>
          <a:p>
            <a:pPr marL="457200" indent="-457200">
              <a:buFont typeface="Arial"/>
              <a:buChar char="•"/>
            </a:pPr>
            <a:r>
              <a:rPr lang="en-GB" sz="2400" dirty="0">
                <a:cs typeface="Arial"/>
              </a:rPr>
              <a:t>List what you think might have been her </a:t>
            </a:r>
            <a:r>
              <a:rPr lang="en-GB" sz="2400" b="1" dirty="0">
                <a:cs typeface="Arial"/>
              </a:rPr>
              <a:t>major achievements</a:t>
            </a:r>
            <a:r>
              <a:rPr lang="en-GB" sz="2400" dirty="0">
                <a:cs typeface="Arial"/>
              </a:rPr>
              <a:t> in British theatre  </a:t>
            </a:r>
          </a:p>
          <a:p>
            <a:pPr marL="457200" indent="-457200">
              <a:buFont typeface="Arial"/>
              <a:buChar char="•"/>
            </a:pPr>
            <a:r>
              <a:rPr lang="en-GB" sz="2400" dirty="0"/>
              <a:t>What </a:t>
            </a:r>
            <a:r>
              <a:rPr lang="en-GB" sz="2400" b="1" dirty="0"/>
              <a:t>impact</a:t>
            </a:r>
            <a:r>
              <a:rPr lang="en-GB" sz="2400" dirty="0"/>
              <a:t> would you say Esme had on the cultural life of the city of Bradford ?</a:t>
            </a:r>
            <a:endParaRPr lang="en-GB" sz="2400" dirty="0">
              <a:cs typeface="Arial"/>
            </a:endParaRPr>
          </a:p>
          <a:p>
            <a:pPr marL="457200" indent="-457200">
              <a:buFont typeface="Arial"/>
              <a:buChar char="•"/>
            </a:pPr>
            <a:r>
              <a:rPr lang="en-GB" sz="2400" dirty="0"/>
              <a:t>What would you say were her </a:t>
            </a:r>
            <a:r>
              <a:rPr lang="en-GB" sz="2400" b="1" dirty="0"/>
              <a:t>greatest achievements</a:t>
            </a:r>
            <a:r>
              <a:rPr lang="en-GB" sz="2400" dirty="0"/>
              <a:t> in life ?</a:t>
            </a:r>
            <a:endParaRPr lang="en-GB" sz="2400" dirty="0">
              <a:cs typeface="Arial"/>
            </a:endParaRPr>
          </a:p>
          <a:p>
            <a:pPr marL="457200" indent="-457200">
              <a:buFont typeface="Arial"/>
              <a:buChar char="•"/>
            </a:pPr>
            <a:r>
              <a:rPr lang="en-GB" sz="2400" dirty="0">
                <a:cs typeface="Arial"/>
              </a:rPr>
              <a:t>How do you think she should </a:t>
            </a:r>
            <a:r>
              <a:rPr lang="en-GB" sz="2400" b="1" dirty="0">
                <a:cs typeface="Arial"/>
              </a:rPr>
              <a:t>be remembered</a:t>
            </a:r>
            <a:r>
              <a:rPr lang="en-GB" sz="2400" dirty="0">
                <a:cs typeface="Arial"/>
              </a:rPr>
              <a:t>?</a:t>
            </a:r>
          </a:p>
        </p:txBody>
      </p:sp>
      <p:sp>
        <p:nvSpPr>
          <p:cNvPr id="5" name="Title 4">
            <a:extLst>
              <a:ext uri="{FF2B5EF4-FFF2-40B4-BE49-F238E27FC236}">
                <a16:creationId xmlns:a16="http://schemas.microsoft.com/office/drawing/2014/main" id="{682FA292-1F10-386D-F6B6-C75B7DA13688}"/>
              </a:ext>
            </a:extLst>
          </p:cNvPr>
          <p:cNvSpPr>
            <a:spLocks noGrp="1"/>
          </p:cNvSpPr>
          <p:nvPr>
            <p:ph type="title"/>
          </p:nvPr>
        </p:nvSpPr>
        <p:spPr/>
        <p:txBody>
          <a:bodyPr/>
          <a:lstStyle/>
          <a:p>
            <a:r>
              <a:rPr lang="en-GB" dirty="0"/>
              <a:t>ACTIVITY: Thinking about Significance</a:t>
            </a:r>
          </a:p>
        </p:txBody>
      </p:sp>
    </p:spTree>
    <p:extLst>
      <p:ext uri="{BB962C8B-B14F-4D97-AF65-F5344CB8AC3E}">
        <p14:creationId xmlns:p14="http://schemas.microsoft.com/office/powerpoint/2010/main" val="2024455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55D3-6C52-951A-7719-AA618475D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91CE2-59CF-DBB3-1E14-4D68B270B3D3}"/>
              </a:ext>
            </a:extLst>
          </p:cNvPr>
          <p:cNvSpPr>
            <a:spLocks noGrp="1"/>
          </p:cNvSpPr>
          <p:nvPr>
            <p:ph type="title"/>
          </p:nvPr>
        </p:nvSpPr>
        <p:spPr>
          <a:xfrm>
            <a:off x="357186" y="365126"/>
            <a:ext cx="7092767" cy="710288"/>
          </a:xfrm>
        </p:spPr>
        <p:txBody>
          <a:bodyPr>
            <a:normAutofit/>
          </a:bodyPr>
          <a:lstStyle/>
          <a:p>
            <a:r>
              <a:rPr lang="en-GB" dirty="0"/>
              <a:t>What makes a person significant? </a:t>
            </a:r>
            <a:r>
              <a:rPr lang="en-GB" dirty="0">
                <a:solidFill>
                  <a:schemeClr val="bg1"/>
                </a:solidFill>
              </a:rPr>
              <a:t>2</a:t>
            </a:r>
            <a:endParaRPr lang="en-US" dirty="0">
              <a:solidFill>
                <a:schemeClr val="bg1"/>
              </a:solidFill>
            </a:endParaRPr>
          </a:p>
        </p:txBody>
      </p:sp>
      <p:sp>
        <p:nvSpPr>
          <p:cNvPr id="3" name="Content Placeholder 2">
            <a:extLst>
              <a:ext uri="{FF2B5EF4-FFF2-40B4-BE49-F238E27FC236}">
                <a16:creationId xmlns:a16="http://schemas.microsoft.com/office/drawing/2014/main" id="{E3DF703E-C14F-0544-2C56-9E445303D273}"/>
              </a:ext>
            </a:extLst>
          </p:cNvPr>
          <p:cNvSpPr>
            <a:spLocks noGrp="1"/>
          </p:cNvSpPr>
          <p:nvPr>
            <p:ph idx="1"/>
          </p:nvPr>
        </p:nvSpPr>
        <p:spPr>
          <a:xfrm>
            <a:off x="381885" y="1411704"/>
            <a:ext cx="11268831" cy="4981601"/>
          </a:xfrm>
        </p:spPr>
        <p:txBody>
          <a:bodyPr lIns="0" tIns="45720" rIns="90000" bIns="45720" anchor="t"/>
          <a:lstStyle/>
          <a:p>
            <a:r>
              <a:rPr lang="en-US" dirty="0">
                <a:cs typeface="Arial"/>
              </a:rPr>
              <a:t>Questions to ask about a person. </a:t>
            </a:r>
          </a:p>
          <a:p>
            <a:r>
              <a:rPr lang="en-US" dirty="0">
                <a:cs typeface="Arial"/>
              </a:rPr>
              <a:t>Did they: </a:t>
            </a:r>
          </a:p>
          <a:p>
            <a:pPr marL="457200" indent="-457200">
              <a:spcAft>
                <a:spcPts val="1200"/>
              </a:spcAft>
              <a:buFont typeface="+mj-lt"/>
              <a:buAutoNum type="arabicPeriod"/>
            </a:pPr>
            <a:r>
              <a:rPr lang="en-US" dirty="0">
                <a:cs typeface="Arial"/>
              </a:rPr>
              <a:t>make big changes in their lifetime?</a:t>
            </a:r>
            <a:endParaRPr lang="en-US" dirty="0"/>
          </a:p>
          <a:p>
            <a:pPr marL="457200" indent="-457200">
              <a:spcAft>
                <a:spcPts val="1200"/>
              </a:spcAft>
              <a:buFont typeface="+mj-lt"/>
              <a:buAutoNum type="arabicPeriod"/>
            </a:pPr>
            <a:r>
              <a:rPr lang="en-US" dirty="0">
                <a:cs typeface="Arial"/>
              </a:rPr>
              <a:t>make a lot of people’s lives better or worse?</a:t>
            </a:r>
            <a:endParaRPr lang="en-US" dirty="0"/>
          </a:p>
          <a:p>
            <a:pPr marL="457200" indent="-457200">
              <a:spcAft>
                <a:spcPts val="1200"/>
              </a:spcAft>
              <a:buFont typeface="+mj-lt"/>
              <a:buAutoNum type="arabicPeriod"/>
            </a:pPr>
            <a:r>
              <a:rPr lang="en-US" dirty="0">
                <a:cs typeface="Arial"/>
              </a:rPr>
              <a:t>change the way people think about something?</a:t>
            </a:r>
            <a:endParaRPr lang="en-US" dirty="0"/>
          </a:p>
          <a:p>
            <a:pPr marL="457200" indent="-457200">
              <a:spcAft>
                <a:spcPts val="1200"/>
              </a:spcAft>
              <a:buFont typeface="+mj-lt"/>
              <a:buAutoNum type="arabicPeriod"/>
            </a:pPr>
            <a:r>
              <a:rPr lang="en-US" dirty="0">
                <a:cs typeface="Arial"/>
              </a:rPr>
              <a:t>have a lasting impact on their locality, the country or the world? </a:t>
            </a:r>
          </a:p>
          <a:p>
            <a:pPr marL="457200" indent="-457200">
              <a:spcAft>
                <a:spcPts val="1200"/>
              </a:spcAft>
              <a:buFont typeface="+mj-lt"/>
              <a:buAutoNum type="arabicPeriod"/>
            </a:pPr>
            <a:r>
              <a:rPr lang="en-US" dirty="0">
                <a:ea typeface="+mn-lt"/>
                <a:cs typeface="Arial"/>
              </a:rPr>
              <a:t>set</a:t>
            </a:r>
            <a:r>
              <a:rPr lang="en-US" dirty="0">
                <a:cs typeface="Arial"/>
              </a:rPr>
              <a:t> a really good/bad example to people about how to live and behave?</a:t>
            </a:r>
            <a:endParaRPr lang="en-US" dirty="0"/>
          </a:p>
          <a:p>
            <a:endParaRPr lang="en-US" dirty="0">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B610510E-BBFC-809A-E901-A930CA529775}"/>
              </a:ext>
            </a:extLst>
          </p:cNvPr>
          <p:cNvPicPr>
            <a:picLocks noGrp="1" noChangeAspect="1"/>
          </p:cNvPicPr>
          <p:nvPr>
            <p:ph type="pic" sz="quarter" idx="10"/>
          </p:nvPr>
        </p:nvPicPr>
        <p:blipFill rotWithShape="1">
          <a:blip r:embed="rId3"/>
          <a:stretch/>
        </p:blipFill>
        <p:spPr>
          <a:xfrm>
            <a:off x="8235127" y="880693"/>
            <a:ext cx="3956873" cy="4056719"/>
          </a:xfrm>
          <a:prstGeom prst="rect">
            <a:avLst/>
          </a:prstGeom>
        </p:spPr>
      </p:pic>
      <p:sp>
        <p:nvSpPr>
          <p:cNvPr id="4" name="Picture Placeholder 35" descr="Thought bubble">
            <a:extLst>
              <a:ext uri="{FF2B5EF4-FFF2-40B4-BE49-F238E27FC236}">
                <a16:creationId xmlns:a16="http://schemas.microsoft.com/office/drawing/2014/main" id="{AD874C77-BD6E-9C14-1F4A-89EFF9FC39EF}"/>
              </a:ext>
              <a:ext uri="{C183D7F6-B498-43B3-948B-1728B52AA6E4}">
                <adec:decorative xmlns:adec="http://schemas.microsoft.com/office/drawing/2017/decorative" val="0"/>
              </a:ext>
            </a:extLst>
          </p:cNvPr>
          <p:cNvSpPr txBox="1">
            <a:spLocks/>
          </p:cNvSpPr>
          <p:nvPr/>
        </p:nvSpPr>
        <p:spPr>
          <a:xfrm flipH="1">
            <a:off x="7966952" y="568700"/>
            <a:ext cx="3833342" cy="323481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ACTIVITY:</a:t>
            </a:r>
          </a:p>
          <a:p>
            <a:pPr algn="ctr"/>
            <a:r>
              <a:rPr lang="en-GB" sz="1800" b="1" dirty="0"/>
              <a:t>Return to the original criteria – which of them make Esme Church a significant person?</a:t>
            </a:r>
          </a:p>
          <a:p>
            <a:pPr algn="ctr"/>
            <a:endParaRPr lang="en-US" sz="1800" b="1" dirty="0"/>
          </a:p>
        </p:txBody>
      </p:sp>
    </p:spTree>
    <p:extLst>
      <p:ext uri="{BB962C8B-B14F-4D97-AF65-F5344CB8AC3E}">
        <p14:creationId xmlns:p14="http://schemas.microsoft.com/office/powerpoint/2010/main" val="6174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FDC127-8A5D-37D5-3469-7654B1BF3CB7}"/>
              </a:ext>
            </a:extLst>
          </p:cNvPr>
          <p:cNvSpPr>
            <a:spLocks noGrp="1"/>
          </p:cNvSpPr>
          <p:nvPr>
            <p:ph type="title"/>
          </p:nvPr>
        </p:nvSpPr>
        <p:spPr/>
        <p:txBody>
          <a:bodyPr/>
          <a:lstStyle/>
          <a:p>
            <a:r>
              <a:rPr lang="en-GB" dirty="0"/>
              <a:t>2016 Remembering Esme’s achievements - A new play</a:t>
            </a:r>
          </a:p>
        </p:txBody>
      </p:sp>
      <p:sp>
        <p:nvSpPr>
          <p:cNvPr id="3" name="Content Placeholder 2">
            <a:extLst>
              <a:ext uri="{FF2B5EF4-FFF2-40B4-BE49-F238E27FC236}">
                <a16:creationId xmlns:a16="http://schemas.microsoft.com/office/drawing/2014/main" id="{C759CF80-33FF-4AA2-AB6F-EFEAD742B35F}"/>
              </a:ext>
            </a:extLst>
          </p:cNvPr>
          <p:cNvSpPr>
            <a:spLocks noGrp="1"/>
          </p:cNvSpPr>
          <p:nvPr>
            <p:ph idx="1"/>
          </p:nvPr>
        </p:nvSpPr>
        <p:spPr>
          <a:xfrm>
            <a:off x="360114" y="1470244"/>
            <a:ext cx="5044658" cy="5240344"/>
          </a:xfrm>
        </p:spPr>
        <p:txBody>
          <a:bodyPr lIns="0" tIns="45720" rIns="90000" bIns="45720" anchor="t"/>
          <a:lstStyle/>
          <a:p>
            <a:r>
              <a:rPr lang="en-GB" dirty="0"/>
              <a:t>Two events are helping people to be reminded of Esme's achievements.</a:t>
            </a:r>
          </a:p>
          <a:p>
            <a:r>
              <a:rPr lang="en-GB" dirty="0"/>
              <a:t>A new play, </a:t>
            </a:r>
            <a:r>
              <a:rPr lang="en-GB" i="1" dirty="0"/>
              <a:t>'The Northern School' </a:t>
            </a:r>
            <a:r>
              <a:rPr lang="en-GB" dirty="0"/>
              <a:t>was written by Mick Martin.</a:t>
            </a:r>
            <a:endParaRPr lang="en-GB" dirty="0">
              <a:cs typeface="Arial" panose="020B0604020202020204"/>
            </a:endParaRPr>
          </a:p>
          <a:p>
            <a:pPr marL="342900" indent="-342900">
              <a:buFont typeface="Arial"/>
              <a:buChar char="•"/>
            </a:pPr>
            <a:r>
              <a:rPr lang="en-GB" dirty="0"/>
              <a:t>It was set in Bradford at the time of Esme’s years at The Northern School. </a:t>
            </a:r>
            <a:endParaRPr lang="en-GB" dirty="0">
              <a:cs typeface="Arial"/>
            </a:endParaRPr>
          </a:p>
          <a:p>
            <a:pPr marL="342900" indent="-342900">
              <a:buFont typeface="Arial"/>
              <a:buChar char="•"/>
            </a:pPr>
            <a:r>
              <a:rPr lang="en-GB" dirty="0"/>
              <a:t>The play was produced at the Bradford Playhouse by Jude Wright, from </a:t>
            </a:r>
            <a:r>
              <a:rPr lang="en-GB" dirty="0">
                <a:hlinkClick r:id="rId3"/>
              </a:rPr>
              <a:t>Bent Architect</a:t>
            </a:r>
            <a:r>
              <a:rPr lang="en-GB" dirty="0"/>
              <a:t>, in 2016.</a:t>
            </a:r>
            <a:endParaRPr lang="en-GB" dirty="0">
              <a:cs typeface="Arial" panose="020B0604020202020204"/>
            </a:endParaRPr>
          </a:p>
          <a:p>
            <a:pPr marL="342900" indent="-342900">
              <a:buFont typeface="Arial"/>
              <a:buChar char="•"/>
            </a:pPr>
            <a:r>
              <a:rPr lang="en-GB" dirty="0"/>
              <a:t>The story told of a group of aspiring actors.</a:t>
            </a:r>
            <a:endParaRPr lang="en-GB" dirty="0">
              <a:cs typeface="Arial" panose="020B0604020202020204"/>
            </a:endParaRPr>
          </a:p>
        </p:txBody>
      </p:sp>
      <p:pic>
        <p:nvPicPr>
          <p:cNvPr id="19458" name="Picture 2" descr="A black and white photo of 4 young actors in 1950s clothing">
            <a:extLst>
              <a:ext uri="{FF2B5EF4-FFF2-40B4-BE49-F238E27FC236}">
                <a16:creationId xmlns:a16="http://schemas.microsoft.com/office/drawing/2014/main" id="{FCC8013E-9035-41D1-B05F-79E6EDF7C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742" y="1672431"/>
            <a:ext cx="5691198" cy="379471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5B98DEB9-F20B-E96E-41D4-F425F3ABAEF4}"/>
              </a:ext>
            </a:extLst>
          </p:cNvPr>
          <p:cNvSpPr>
            <a:spLocks noGrp="1"/>
          </p:cNvSpPr>
          <p:nvPr>
            <p:ph type="body" sz="quarter" idx="23"/>
          </p:nvPr>
        </p:nvSpPr>
        <p:spPr>
          <a:xfrm>
            <a:off x="6910098" y="5649827"/>
            <a:ext cx="3226485" cy="414338"/>
          </a:xfrm>
        </p:spPr>
        <p:txBody>
          <a:bodyPr/>
          <a:lstStyle/>
          <a:p>
            <a:r>
              <a:rPr lang="en-GB" dirty="0"/>
              <a:t>Actors in </a:t>
            </a:r>
            <a:r>
              <a:rPr lang="en-GB" i="1" dirty="0"/>
              <a:t>‘The Northern School’</a:t>
            </a:r>
          </a:p>
        </p:txBody>
      </p:sp>
    </p:spTree>
    <p:extLst>
      <p:ext uri="{BB962C8B-B14F-4D97-AF65-F5344CB8AC3E}">
        <p14:creationId xmlns:p14="http://schemas.microsoft.com/office/powerpoint/2010/main" val="1599231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140E-2E92-4D42-BE95-595A110FE95A}"/>
              </a:ext>
            </a:extLst>
          </p:cNvPr>
          <p:cNvSpPr>
            <a:spLocks noGrp="1"/>
          </p:cNvSpPr>
          <p:nvPr>
            <p:ph type="title"/>
          </p:nvPr>
        </p:nvSpPr>
        <p:spPr/>
        <p:txBody>
          <a:bodyPr>
            <a:normAutofit/>
          </a:bodyPr>
          <a:lstStyle/>
          <a:p>
            <a:r>
              <a:rPr lang="en-GB" dirty="0">
                <a:latin typeface="Arial"/>
                <a:cs typeface="Arial"/>
              </a:rPr>
              <a:t>2025 Remembering Esme’s achievements </a:t>
            </a:r>
          </a:p>
        </p:txBody>
      </p:sp>
      <p:sp>
        <p:nvSpPr>
          <p:cNvPr id="3" name="Content Placeholder 2">
            <a:extLst>
              <a:ext uri="{FF2B5EF4-FFF2-40B4-BE49-F238E27FC236}">
                <a16:creationId xmlns:a16="http://schemas.microsoft.com/office/drawing/2014/main" id="{C759CF80-33FF-4AA2-AB6F-EFEAD742B35F}"/>
              </a:ext>
            </a:extLst>
          </p:cNvPr>
          <p:cNvSpPr>
            <a:spLocks noGrp="1"/>
          </p:cNvSpPr>
          <p:nvPr>
            <p:ph idx="1"/>
          </p:nvPr>
        </p:nvSpPr>
        <p:spPr/>
        <p:txBody>
          <a:bodyPr lIns="0" tIns="45720" rIns="90000" bIns="45720" anchor="t"/>
          <a:lstStyle/>
          <a:p>
            <a:r>
              <a:rPr lang="en-GB" b="1" dirty="0"/>
              <a:t>A Blue Plaque </a:t>
            </a:r>
            <a:endParaRPr lang="en-US" b="1" dirty="0"/>
          </a:p>
          <a:p>
            <a:endParaRPr lang="en-GB" b="1" dirty="0"/>
          </a:p>
          <a:p>
            <a:r>
              <a:rPr lang="en-GB" dirty="0"/>
              <a:t>In 2025 Esme’s contribution has been celebrated with a blue plaque in the centre of Bradford.</a:t>
            </a:r>
            <a:endParaRPr lang="en-US" dirty="0">
              <a:cs typeface="Arial"/>
            </a:endParaRPr>
          </a:p>
          <a:p>
            <a:r>
              <a:rPr lang="en-GB" dirty="0"/>
              <a:t>The plaque may inspire future generations of drama students and theatre-goers and helps bring her life and achievements to more widespread attention.</a:t>
            </a:r>
            <a:endParaRPr lang="en-GB" dirty="0">
              <a:cs typeface="Arial"/>
            </a:endParaRPr>
          </a:p>
        </p:txBody>
      </p:sp>
    </p:spTree>
    <p:extLst>
      <p:ext uri="{BB962C8B-B14F-4D97-AF65-F5344CB8AC3E}">
        <p14:creationId xmlns:p14="http://schemas.microsoft.com/office/powerpoint/2010/main" val="4201038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C803-BEA1-44AC-A68F-F28B9B57B0EB}"/>
              </a:ext>
            </a:extLst>
          </p:cNvPr>
          <p:cNvSpPr>
            <a:spLocks noGrp="1"/>
          </p:cNvSpPr>
          <p:nvPr>
            <p:ph type="title"/>
          </p:nvPr>
        </p:nvSpPr>
        <p:spPr/>
        <p:txBody>
          <a:bodyPr/>
          <a:lstStyle/>
          <a:p>
            <a:r>
              <a:rPr lang="en-GB" dirty="0"/>
              <a:t>Historic England's national blue plaque</a:t>
            </a:r>
          </a:p>
        </p:txBody>
      </p:sp>
      <p:sp>
        <p:nvSpPr>
          <p:cNvPr id="3" name="Content Placeholder 2">
            <a:extLst>
              <a:ext uri="{FF2B5EF4-FFF2-40B4-BE49-F238E27FC236}">
                <a16:creationId xmlns:a16="http://schemas.microsoft.com/office/drawing/2014/main" id="{62742931-DDE6-41E5-92D5-B3D79906CD0E}"/>
              </a:ext>
            </a:extLst>
          </p:cNvPr>
          <p:cNvSpPr>
            <a:spLocks noGrp="1"/>
          </p:cNvSpPr>
          <p:nvPr>
            <p:ph idx="1"/>
          </p:nvPr>
        </p:nvSpPr>
        <p:spPr/>
        <p:txBody>
          <a:bodyPr/>
          <a:lstStyle/>
          <a:p>
            <a:r>
              <a:rPr lang="en-GB" dirty="0"/>
              <a:t>Historic England's national blue plaque scheme celebrates people from all walks of life who have made a significant contribution to human welfare or happiness; and/or have made an exceptional impact in their field, community or on society at large.</a:t>
            </a:r>
          </a:p>
          <a:p>
            <a:r>
              <a:rPr lang="en-GB" dirty="0"/>
              <a:t>The national scheme is run by Historic England on behalf of the Department for Culture, Media and Sport (DCMS).</a:t>
            </a:r>
          </a:p>
          <a:p>
            <a:endParaRPr lang="en-GB" dirty="0"/>
          </a:p>
        </p:txBody>
      </p:sp>
      <p:sp>
        <p:nvSpPr>
          <p:cNvPr id="4" name="Picture Placeholder 3">
            <a:extLst>
              <a:ext uri="{FF2B5EF4-FFF2-40B4-BE49-F238E27FC236}">
                <a16:creationId xmlns:a16="http://schemas.microsoft.com/office/drawing/2014/main" id="{A3BE508C-2562-4DB8-A525-26F116BD75E7}"/>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GB"/>
          </a:p>
        </p:txBody>
      </p:sp>
      <p:pic>
        <p:nvPicPr>
          <p:cNvPr id="11" name="Picture Placeholder 10" descr="An image of a Blue Plaque to Daphne Steele">
            <a:extLst>
              <a:ext uri="{FF2B5EF4-FFF2-40B4-BE49-F238E27FC236}">
                <a16:creationId xmlns:a16="http://schemas.microsoft.com/office/drawing/2014/main" id="{DA598E00-F316-796C-056C-745A4CE93474}"/>
              </a:ext>
            </a:extLst>
          </p:cNvPr>
          <p:cNvPicPr>
            <a:picLocks noGrp="1" noChangeAspect="1"/>
          </p:cNvPicPr>
          <p:nvPr>
            <p:ph type="pic" sz="quarter" idx="12"/>
          </p:nvPr>
        </p:nvPicPr>
        <p:blipFill>
          <a:blip r:embed="rId3"/>
          <a:srcRect t="2026" b="2026"/>
          <a:stretch>
            <a:fillRect/>
          </a:stretch>
        </p:blipFill>
        <p:spPr/>
      </p:pic>
      <p:sp>
        <p:nvSpPr>
          <p:cNvPr id="6" name="Text Placeholder 5">
            <a:extLst>
              <a:ext uri="{FF2B5EF4-FFF2-40B4-BE49-F238E27FC236}">
                <a16:creationId xmlns:a16="http://schemas.microsoft.com/office/drawing/2014/main" id="{4FA05C9F-3D5A-402C-B9C7-2F47D6A73355}"/>
              </a:ext>
            </a:extLst>
          </p:cNvPr>
          <p:cNvSpPr>
            <a:spLocks noGrp="1"/>
          </p:cNvSpPr>
          <p:nvPr>
            <p:ph type="body" sz="quarter" idx="23"/>
          </p:nvPr>
        </p:nvSpPr>
        <p:spPr>
          <a:xfrm>
            <a:off x="6353937" y="5692944"/>
            <a:ext cx="4151741" cy="414338"/>
          </a:xfrm>
        </p:spPr>
        <p:txBody>
          <a:bodyPr/>
          <a:lstStyle/>
          <a:p>
            <a:r>
              <a:rPr lang="en-GB" dirty="0"/>
              <a:t>An Historic England national blue plaque </a:t>
            </a:r>
          </a:p>
        </p:txBody>
      </p:sp>
    </p:spTree>
    <p:extLst>
      <p:ext uri="{BB962C8B-B14F-4D97-AF65-F5344CB8AC3E}">
        <p14:creationId xmlns:p14="http://schemas.microsoft.com/office/powerpoint/2010/main" val="1231297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AF2403-A1C4-2C26-022E-3412D4026C51}"/>
              </a:ext>
            </a:extLst>
          </p:cNvPr>
          <p:cNvSpPr>
            <a:spLocks noGrp="1"/>
          </p:cNvSpPr>
          <p:nvPr>
            <p:ph type="title"/>
          </p:nvPr>
        </p:nvSpPr>
        <p:spPr/>
        <p:txBody>
          <a:bodyPr/>
          <a:lstStyle/>
          <a:p>
            <a:r>
              <a:rPr lang="en-GB" dirty="0"/>
              <a:t>ACTIVITY: Blue Plaque</a:t>
            </a:r>
          </a:p>
        </p:txBody>
      </p:sp>
      <p:sp>
        <p:nvSpPr>
          <p:cNvPr id="3" name="Content Placeholder 2"/>
          <p:cNvSpPr>
            <a:spLocks noGrp="1"/>
          </p:cNvSpPr>
          <p:nvPr>
            <p:ph idx="1"/>
          </p:nvPr>
        </p:nvSpPr>
        <p:spPr/>
        <p:txBody>
          <a:bodyPr>
            <a:normAutofit/>
          </a:bodyPr>
          <a:lstStyle/>
          <a:p>
            <a:pPr marL="82296"/>
            <a:r>
              <a:rPr lang="en-GB" b="1" dirty="0"/>
              <a:t>Commemorating</a:t>
            </a:r>
          </a:p>
          <a:p>
            <a:r>
              <a:rPr lang="en-GB" dirty="0"/>
              <a:t>Imagine you are writing a plaque commemorating Esme Church.</a:t>
            </a:r>
          </a:p>
          <a:p>
            <a:r>
              <a:rPr lang="en-GB" dirty="0"/>
              <a:t>Think about what she achieved and why she should be remembered.</a:t>
            </a:r>
          </a:p>
          <a:p>
            <a:r>
              <a:rPr lang="en-GB" dirty="0"/>
              <a:t>What would you write?</a:t>
            </a:r>
          </a:p>
          <a:p>
            <a:r>
              <a:rPr lang="en-GB" dirty="0"/>
              <a:t>You have 25 words to commemorate Esme.</a:t>
            </a:r>
          </a:p>
          <a:p>
            <a:endParaRPr lang="en-GB" dirty="0"/>
          </a:p>
        </p:txBody>
      </p:sp>
      <p:pic>
        <p:nvPicPr>
          <p:cNvPr id="12" name="Picture Placeholder 11" descr="A white circle with Historic England and Esme Church, 1893 - 1972 written it ">
            <a:extLst>
              <a:ext uri="{FF2B5EF4-FFF2-40B4-BE49-F238E27FC236}">
                <a16:creationId xmlns:a16="http://schemas.microsoft.com/office/drawing/2014/main" id="{4E1255EE-BFCF-945C-DD97-96835918277B}"/>
              </a:ext>
            </a:extLst>
          </p:cNvPr>
          <p:cNvPicPr>
            <a:picLocks noGrp="1" noChangeAspect="1"/>
          </p:cNvPicPr>
          <p:nvPr>
            <p:ph type="pic" sz="quarter" idx="10"/>
          </p:nvPr>
        </p:nvPicPr>
        <p:blipFill>
          <a:blip r:embed="rId3"/>
          <a:stretch>
            <a:fillRect/>
          </a:stretch>
        </p:blipFill>
        <p:spPr>
          <a:xfrm>
            <a:off x="6054902" y="1199428"/>
            <a:ext cx="6137098" cy="5658572"/>
          </a:xfrm>
        </p:spPr>
      </p:pic>
    </p:spTree>
    <p:extLst>
      <p:ext uri="{BB962C8B-B14F-4D97-AF65-F5344CB8AC3E}">
        <p14:creationId xmlns:p14="http://schemas.microsoft.com/office/powerpoint/2010/main" val="1930614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6F26-0463-FFC8-36E9-4A54BD3FAB99}"/>
              </a:ext>
            </a:extLst>
          </p:cNvPr>
          <p:cNvSpPr>
            <a:spLocks noGrp="1"/>
          </p:cNvSpPr>
          <p:nvPr>
            <p:ph type="title"/>
          </p:nvPr>
        </p:nvSpPr>
        <p:spPr>
          <a:xfrm>
            <a:off x="357187" y="365126"/>
            <a:ext cx="4331545" cy="710288"/>
          </a:xfrm>
        </p:spPr>
        <p:txBody>
          <a:bodyPr>
            <a:normAutofit fontScale="90000"/>
          </a:bodyPr>
          <a:lstStyle/>
          <a:p>
            <a:r>
              <a:rPr lang="en-GB" dirty="0"/>
              <a:t>You have 25 words to commemorate Esme</a:t>
            </a:r>
          </a:p>
        </p:txBody>
      </p:sp>
      <p:pic>
        <p:nvPicPr>
          <p:cNvPr id="4" name="Picture 3" descr="A white circle with Historic England and Esme Church, 1893 - 1972 written it ">
            <a:extLst>
              <a:ext uri="{FF2B5EF4-FFF2-40B4-BE49-F238E27FC236}">
                <a16:creationId xmlns:a16="http://schemas.microsoft.com/office/drawing/2014/main" id="{3B39A152-C9B4-CD0D-9B5C-B26888792795}"/>
              </a:ext>
            </a:extLst>
          </p:cNvPr>
          <p:cNvPicPr>
            <a:picLocks noChangeAspect="1"/>
          </p:cNvPicPr>
          <p:nvPr/>
        </p:nvPicPr>
        <p:blipFill>
          <a:blip r:embed="rId2">
            <a:grayscl/>
          </a:blip>
          <a:srcRect l="3237" r="2329"/>
          <a:stretch/>
        </p:blipFill>
        <p:spPr>
          <a:xfrm>
            <a:off x="4426085" y="0"/>
            <a:ext cx="7091463" cy="6923985"/>
          </a:xfrm>
          <a:prstGeom prst="rect">
            <a:avLst/>
          </a:prstGeom>
        </p:spPr>
      </p:pic>
    </p:spTree>
    <p:extLst>
      <p:ext uri="{BB962C8B-B14F-4D97-AF65-F5344CB8AC3E}">
        <p14:creationId xmlns:p14="http://schemas.microsoft.com/office/powerpoint/2010/main" val="3211458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9A87-FF1E-44B4-83F8-41C96A841C89}"/>
              </a:ext>
            </a:extLst>
          </p:cNvPr>
          <p:cNvSpPr>
            <a:spLocks noGrp="1"/>
          </p:cNvSpPr>
          <p:nvPr>
            <p:ph type="title"/>
          </p:nvPr>
        </p:nvSpPr>
        <p:spPr/>
        <p:txBody>
          <a:bodyPr/>
          <a:lstStyle/>
          <a:p>
            <a:r>
              <a:rPr lang="en-GB" dirty="0"/>
              <a:t>Locating the Plaque in Bradford</a:t>
            </a:r>
          </a:p>
        </p:txBody>
      </p:sp>
      <p:sp>
        <p:nvSpPr>
          <p:cNvPr id="3" name="Content Placeholder 2">
            <a:extLst>
              <a:ext uri="{FF2B5EF4-FFF2-40B4-BE49-F238E27FC236}">
                <a16:creationId xmlns:a16="http://schemas.microsoft.com/office/drawing/2014/main" id="{A04552A9-8B5B-492C-838D-AFCDFE13FF9D}"/>
              </a:ext>
            </a:extLst>
          </p:cNvPr>
          <p:cNvSpPr>
            <a:spLocks noGrp="1"/>
          </p:cNvSpPr>
          <p:nvPr>
            <p:ph idx="1"/>
          </p:nvPr>
        </p:nvSpPr>
        <p:spPr>
          <a:xfrm>
            <a:off x="369535" y="1075413"/>
            <a:ext cx="10971915" cy="5417461"/>
          </a:xfrm>
        </p:spPr>
        <p:txBody>
          <a:bodyPr/>
          <a:lstStyle/>
          <a:p>
            <a:r>
              <a:rPr lang="en-GB" dirty="0"/>
              <a:t>This was tricky ! Here were some places that were considered:</a:t>
            </a:r>
          </a:p>
          <a:p>
            <a:pPr marL="457200" indent="-457200">
              <a:buFont typeface="+mj-lt"/>
              <a:buAutoNum type="arabicPeriod"/>
            </a:pPr>
            <a:r>
              <a:rPr lang="en-GB" sz="2000" b="1" dirty="0"/>
              <a:t>No. 17 Chapel Street, Bradford</a:t>
            </a:r>
            <a:r>
              <a:rPr lang="en-GB" sz="2000" dirty="0"/>
              <a:t>. Rooms in this former wool warehouse were rented by the Playhouse as rehearsal and storage spaces. This was also the address Esme gave when she signed the mortgage papers for both 26 Chapel Street, Bradford and Owlet Grange, Horsforth</a:t>
            </a:r>
          </a:p>
          <a:p>
            <a:pPr marL="457200" indent="-457200">
              <a:buFont typeface="+mj-lt"/>
              <a:buAutoNum type="arabicPeriod"/>
            </a:pPr>
            <a:r>
              <a:rPr lang="en-GB" sz="2000" b="1" dirty="0"/>
              <a:t>No. 5 Cater Street, Bradford</a:t>
            </a:r>
            <a:r>
              <a:rPr lang="en-GB" sz="2000" dirty="0"/>
              <a:t> was taken on by the Playhouse in 1949, to accommodate the Northern Theatre School, but it is not clear exactly how this building was used.</a:t>
            </a:r>
          </a:p>
          <a:p>
            <a:pPr marL="457200" indent="-457200">
              <a:buFont typeface="+mj-lt"/>
              <a:buAutoNum type="arabicPeriod"/>
            </a:pPr>
            <a:r>
              <a:rPr lang="en-GB" sz="2000" b="1" dirty="0"/>
              <a:t>No. 26 Chapel Street, Bradford</a:t>
            </a:r>
            <a:r>
              <a:rPr lang="en-GB" sz="2000" dirty="0"/>
              <a:t>, was the home of the Northern Theatre School and the Northern Children’s Theatre Company from 1949 until around 1959 when Esme sold it. So, it was Esme’s workplace for nearly a decade. She had bought it with Molly MacArthur in 1949.</a:t>
            </a:r>
          </a:p>
          <a:p>
            <a:pPr marL="457200" indent="-457200">
              <a:buFont typeface="+mj-lt"/>
              <a:buAutoNum type="arabicPeriod"/>
            </a:pPr>
            <a:r>
              <a:rPr lang="en-GB" sz="2000" b="1" dirty="0"/>
              <a:t>Owlet Grange, Horsforth </a:t>
            </a:r>
            <a:r>
              <a:rPr lang="en-GB" sz="2000" dirty="0"/>
              <a:t>was where Esme and Molly MacArthur lived. They bought it in 1949 and sold it in 1959.</a:t>
            </a:r>
          </a:p>
          <a:p>
            <a:pPr marL="457200" indent="-457200">
              <a:buFont typeface="+mj-lt"/>
              <a:buAutoNum type="arabicPeriod"/>
            </a:pPr>
            <a:r>
              <a:rPr lang="en-GB" sz="2000" b="1" dirty="0"/>
              <a:t>Bradford Civic Playhouse </a:t>
            </a:r>
            <a:r>
              <a:rPr lang="en-GB" sz="2000" dirty="0"/>
              <a:t>at 4-12 Chapel Street, Bradford, which dates from 1937. It was closely associated with Esme, who worked here as its Artistic Director from 1944 to 1950.</a:t>
            </a:r>
          </a:p>
          <a:p>
            <a:endParaRPr lang="en-GB" sz="2000" dirty="0"/>
          </a:p>
          <a:p>
            <a:endParaRPr lang="en-GB" sz="2000" dirty="0"/>
          </a:p>
          <a:p>
            <a:endParaRPr lang="en-GB" dirty="0"/>
          </a:p>
        </p:txBody>
      </p:sp>
    </p:spTree>
    <p:extLst>
      <p:ext uri="{BB962C8B-B14F-4D97-AF65-F5344CB8AC3E}">
        <p14:creationId xmlns:p14="http://schemas.microsoft.com/office/powerpoint/2010/main" val="4013232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CE6A85-5F66-7920-8044-E57757813BF6}"/>
              </a:ext>
            </a:extLst>
          </p:cNvPr>
          <p:cNvSpPr>
            <a:spLocks noGrp="1"/>
          </p:cNvSpPr>
          <p:nvPr>
            <p:ph type="title"/>
          </p:nvPr>
        </p:nvSpPr>
        <p:spPr>
          <a:xfrm>
            <a:off x="357187" y="365126"/>
            <a:ext cx="11160362" cy="710288"/>
          </a:xfrm>
        </p:spPr>
        <p:txBody>
          <a:bodyPr>
            <a:noAutofit/>
          </a:bodyPr>
          <a:lstStyle/>
          <a:p>
            <a:r>
              <a:rPr lang="en-GB" dirty="0"/>
              <a:t>Look at the possible locations &amp; complete this table</a:t>
            </a:r>
          </a:p>
        </p:txBody>
      </p:sp>
      <p:graphicFrame>
        <p:nvGraphicFramePr>
          <p:cNvPr id="2" name="Table 2">
            <a:extLst>
              <a:ext uri="{FF2B5EF4-FFF2-40B4-BE49-F238E27FC236}">
                <a16:creationId xmlns:a16="http://schemas.microsoft.com/office/drawing/2014/main" id="{0A81C6A8-3E6E-427F-B0F2-F360E7711CCF}"/>
              </a:ext>
            </a:extLst>
          </p:cNvPr>
          <p:cNvGraphicFramePr>
            <a:graphicFrameLocks noGrp="1"/>
          </p:cNvGraphicFramePr>
          <p:nvPr>
            <p:extLst>
              <p:ext uri="{D42A27DB-BD31-4B8C-83A1-F6EECF244321}">
                <p14:modId xmlns:p14="http://schemas.microsoft.com/office/powerpoint/2010/main" val="893365315"/>
              </p:ext>
            </p:extLst>
          </p:nvPr>
        </p:nvGraphicFramePr>
        <p:xfrm>
          <a:off x="543232" y="1386348"/>
          <a:ext cx="10065776" cy="5315038"/>
        </p:xfrm>
        <a:graphic>
          <a:graphicData uri="http://schemas.openxmlformats.org/drawingml/2006/table">
            <a:tbl>
              <a:tblPr firstRow="1" bandRow="1">
                <a:tableStyleId>{5C22544A-7EE6-4342-B048-85BDC9FD1C3A}</a:tableStyleId>
              </a:tblPr>
              <a:tblGrid>
                <a:gridCol w="2516444">
                  <a:extLst>
                    <a:ext uri="{9D8B030D-6E8A-4147-A177-3AD203B41FA5}">
                      <a16:colId xmlns:a16="http://schemas.microsoft.com/office/drawing/2014/main" val="2681429940"/>
                    </a:ext>
                  </a:extLst>
                </a:gridCol>
                <a:gridCol w="2961745">
                  <a:extLst>
                    <a:ext uri="{9D8B030D-6E8A-4147-A177-3AD203B41FA5}">
                      <a16:colId xmlns:a16="http://schemas.microsoft.com/office/drawing/2014/main" val="169444910"/>
                    </a:ext>
                  </a:extLst>
                </a:gridCol>
                <a:gridCol w="2859932">
                  <a:extLst>
                    <a:ext uri="{9D8B030D-6E8A-4147-A177-3AD203B41FA5}">
                      <a16:colId xmlns:a16="http://schemas.microsoft.com/office/drawing/2014/main" val="2649221509"/>
                    </a:ext>
                  </a:extLst>
                </a:gridCol>
                <a:gridCol w="1727655">
                  <a:extLst>
                    <a:ext uri="{9D8B030D-6E8A-4147-A177-3AD203B41FA5}">
                      <a16:colId xmlns:a16="http://schemas.microsoft.com/office/drawing/2014/main" val="929040674"/>
                    </a:ext>
                  </a:extLst>
                </a:gridCol>
              </a:tblGrid>
              <a:tr h="743038">
                <a:tc>
                  <a:txBody>
                    <a:bodyPr/>
                    <a:lstStyle/>
                    <a:p>
                      <a:r>
                        <a:rPr lang="en-GB" dirty="0">
                          <a:solidFill>
                            <a:schemeClr val="tx1"/>
                          </a:solidFill>
                        </a:rPr>
                        <a:t>Location</a:t>
                      </a:r>
                    </a:p>
                  </a:txBody>
                  <a:tcPr/>
                </a:tc>
                <a:tc>
                  <a:txBody>
                    <a:bodyPr/>
                    <a:lstStyle/>
                    <a:p>
                      <a:r>
                        <a:rPr lang="en-GB" dirty="0">
                          <a:solidFill>
                            <a:schemeClr val="tx1"/>
                          </a:solidFill>
                        </a:rPr>
                        <a:t>Arguments For </a:t>
                      </a:r>
                    </a:p>
                  </a:txBody>
                  <a:tcPr/>
                </a:tc>
                <a:tc>
                  <a:txBody>
                    <a:bodyPr/>
                    <a:lstStyle/>
                    <a:p>
                      <a:r>
                        <a:rPr lang="en-GB" dirty="0">
                          <a:solidFill>
                            <a:schemeClr val="tx1"/>
                          </a:solidFill>
                        </a:rPr>
                        <a:t>Arguments Against</a:t>
                      </a:r>
                    </a:p>
                  </a:txBody>
                  <a:tcPr/>
                </a:tc>
                <a:tc>
                  <a:txBody>
                    <a:bodyPr/>
                    <a:lstStyle/>
                    <a:p>
                      <a:r>
                        <a:rPr lang="en-GB" dirty="0">
                          <a:solidFill>
                            <a:schemeClr val="tx1"/>
                          </a:solidFill>
                        </a:rPr>
                        <a:t>Vote</a:t>
                      </a:r>
                    </a:p>
                  </a:txBody>
                  <a:tcPr/>
                </a:tc>
                <a:extLst>
                  <a:ext uri="{0D108BD9-81ED-4DB2-BD59-A6C34878D82A}">
                    <a16:rowId xmlns:a16="http://schemas.microsoft.com/office/drawing/2014/main" val="1637408482"/>
                  </a:ext>
                </a:extLst>
              </a:tr>
              <a:tr h="743038">
                <a:tc>
                  <a:txBody>
                    <a:bodyPr/>
                    <a:lstStyle/>
                    <a:p>
                      <a:r>
                        <a:rPr lang="en-GB" sz="1800" b="1" dirty="0"/>
                        <a:t>No. 17 Chapel Street</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81646200"/>
                  </a:ext>
                </a:extLst>
              </a:tr>
              <a:tr h="743038">
                <a:tc>
                  <a:txBody>
                    <a:bodyPr/>
                    <a:lstStyle/>
                    <a:p>
                      <a:r>
                        <a:rPr lang="en-GB" sz="1800" b="1" dirty="0"/>
                        <a:t>No. 5 Cater Street, Bradford</a:t>
                      </a:r>
                      <a:r>
                        <a:rPr lang="en-GB" sz="1800" dirty="0"/>
                        <a:t>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4102160"/>
                  </a:ext>
                </a:extLst>
              </a:tr>
              <a:tr h="743038">
                <a:tc>
                  <a:txBody>
                    <a:bodyPr/>
                    <a:lstStyle/>
                    <a:p>
                      <a:r>
                        <a:rPr lang="en-GB" sz="1800" b="1" dirty="0"/>
                        <a:t>No. 26 Chapel Street</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93870578"/>
                  </a:ext>
                </a:extLst>
              </a:tr>
              <a:tr h="743038">
                <a:tc>
                  <a:txBody>
                    <a:bodyPr/>
                    <a:lstStyle/>
                    <a:p>
                      <a:r>
                        <a:rPr lang="en-GB" sz="1800" b="1" dirty="0"/>
                        <a:t>Owlet Grange, Horsforth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79672059"/>
                  </a:ext>
                </a:extLst>
              </a:tr>
              <a:tr h="743038">
                <a:tc>
                  <a:txBody>
                    <a:bodyPr/>
                    <a:lstStyle/>
                    <a:p>
                      <a:r>
                        <a:rPr lang="en-GB" sz="1800" b="1" dirty="0"/>
                        <a:t>Bradford Civic Playhouse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65142192"/>
                  </a:ext>
                </a:extLst>
              </a:tr>
            </a:tbl>
          </a:graphicData>
        </a:graphic>
      </p:graphicFrame>
    </p:spTree>
    <p:extLst>
      <p:ext uri="{BB962C8B-B14F-4D97-AF65-F5344CB8AC3E}">
        <p14:creationId xmlns:p14="http://schemas.microsoft.com/office/powerpoint/2010/main" val="1657132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72C6-6316-02DB-1CE6-40E74F8257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69A5EC-5052-DF21-7285-90A9010CC8F2}"/>
              </a:ext>
            </a:extLst>
          </p:cNvPr>
          <p:cNvSpPr>
            <a:spLocks noGrp="1"/>
          </p:cNvSpPr>
          <p:nvPr>
            <p:ph type="title"/>
          </p:nvPr>
        </p:nvSpPr>
        <p:spPr>
          <a:xfrm>
            <a:off x="357187" y="365126"/>
            <a:ext cx="11140907" cy="710288"/>
          </a:xfrm>
        </p:spPr>
        <p:txBody>
          <a:bodyPr>
            <a:normAutofit/>
          </a:bodyPr>
          <a:lstStyle/>
          <a:p>
            <a:r>
              <a:rPr lang="en-GB" dirty="0"/>
              <a:t>Look at the possible locations &amp; complete the table</a:t>
            </a:r>
          </a:p>
        </p:txBody>
      </p:sp>
      <p:graphicFrame>
        <p:nvGraphicFramePr>
          <p:cNvPr id="2" name="Table 2">
            <a:extLst>
              <a:ext uri="{FF2B5EF4-FFF2-40B4-BE49-F238E27FC236}">
                <a16:creationId xmlns:a16="http://schemas.microsoft.com/office/drawing/2014/main" id="{B5F2EB92-FB15-AA5D-E082-1CFA5E4EDFD1}"/>
              </a:ext>
            </a:extLst>
          </p:cNvPr>
          <p:cNvGraphicFramePr>
            <a:graphicFrameLocks noGrp="1"/>
          </p:cNvGraphicFramePr>
          <p:nvPr>
            <p:extLst>
              <p:ext uri="{D42A27DB-BD31-4B8C-83A1-F6EECF244321}">
                <p14:modId xmlns:p14="http://schemas.microsoft.com/office/powerpoint/2010/main" val="553986702"/>
              </p:ext>
            </p:extLst>
          </p:nvPr>
        </p:nvGraphicFramePr>
        <p:xfrm>
          <a:off x="543232" y="1386348"/>
          <a:ext cx="10065776" cy="5315038"/>
        </p:xfrm>
        <a:graphic>
          <a:graphicData uri="http://schemas.openxmlformats.org/drawingml/2006/table">
            <a:tbl>
              <a:tblPr firstRow="1" bandRow="1">
                <a:tableStyleId>{5940675A-B579-460E-94D1-54222C63F5DA}</a:tableStyleId>
              </a:tblPr>
              <a:tblGrid>
                <a:gridCol w="2516444">
                  <a:extLst>
                    <a:ext uri="{9D8B030D-6E8A-4147-A177-3AD203B41FA5}">
                      <a16:colId xmlns:a16="http://schemas.microsoft.com/office/drawing/2014/main" val="2681429940"/>
                    </a:ext>
                  </a:extLst>
                </a:gridCol>
                <a:gridCol w="2942290">
                  <a:extLst>
                    <a:ext uri="{9D8B030D-6E8A-4147-A177-3AD203B41FA5}">
                      <a16:colId xmlns:a16="http://schemas.microsoft.com/office/drawing/2014/main" val="169444910"/>
                    </a:ext>
                  </a:extLst>
                </a:gridCol>
                <a:gridCol w="2850204">
                  <a:extLst>
                    <a:ext uri="{9D8B030D-6E8A-4147-A177-3AD203B41FA5}">
                      <a16:colId xmlns:a16="http://schemas.microsoft.com/office/drawing/2014/main" val="2649221509"/>
                    </a:ext>
                  </a:extLst>
                </a:gridCol>
                <a:gridCol w="1756838">
                  <a:extLst>
                    <a:ext uri="{9D8B030D-6E8A-4147-A177-3AD203B41FA5}">
                      <a16:colId xmlns:a16="http://schemas.microsoft.com/office/drawing/2014/main" val="929040674"/>
                    </a:ext>
                  </a:extLst>
                </a:gridCol>
              </a:tblGrid>
              <a:tr h="743038">
                <a:tc>
                  <a:txBody>
                    <a:bodyPr/>
                    <a:lstStyle/>
                    <a:p>
                      <a:pPr algn="ctr"/>
                      <a:r>
                        <a:rPr lang="en-GB" sz="2000" b="1" dirty="0"/>
                        <a:t>Location</a:t>
                      </a:r>
                    </a:p>
                  </a:txBody>
                  <a:tcPr/>
                </a:tc>
                <a:tc>
                  <a:txBody>
                    <a:bodyPr/>
                    <a:lstStyle/>
                    <a:p>
                      <a:pPr algn="ctr"/>
                      <a:r>
                        <a:rPr lang="en-GB" sz="2000" b="1" dirty="0"/>
                        <a:t>Arguments For </a:t>
                      </a:r>
                    </a:p>
                  </a:txBody>
                  <a:tcPr/>
                </a:tc>
                <a:tc>
                  <a:txBody>
                    <a:bodyPr/>
                    <a:lstStyle/>
                    <a:p>
                      <a:pPr algn="ctr"/>
                      <a:r>
                        <a:rPr lang="en-GB" sz="2000" b="1" dirty="0"/>
                        <a:t>Arguments Against</a:t>
                      </a:r>
                    </a:p>
                  </a:txBody>
                  <a:tcPr/>
                </a:tc>
                <a:tc>
                  <a:txBody>
                    <a:bodyPr/>
                    <a:lstStyle/>
                    <a:p>
                      <a:pPr algn="ctr"/>
                      <a:r>
                        <a:rPr lang="en-GB" sz="2000" b="1" dirty="0"/>
                        <a:t>Vote</a:t>
                      </a:r>
                    </a:p>
                  </a:txBody>
                  <a:tcPr/>
                </a:tc>
                <a:extLst>
                  <a:ext uri="{0D108BD9-81ED-4DB2-BD59-A6C34878D82A}">
                    <a16:rowId xmlns:a16="http://schemas.microsoft.com/office/drawing/2014/main" val="1637408482"/>
                  </a:ext>
                </a:extLst>
              </a:tr>
              <a:tr h="743038">
                <a:tc>
                  <a:txBody>
                    <a:bodyPr/>
                    <a:lstStyle/>
                    <a:p>
                      <a:r>
                        <a:rPr lang="en-GB" sz="1800" b="1" dirty="0"/>
                        <a:t>No. 17 Chapel Street</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81646200"/>
                  </a:ext>
                </a:extLst>
              </a:tr>
              <a:tr h="743038">
                <a:tc>
                  <a:txBody>
                    <a:bodyPr/>
                    <a:lstStyle/>
                    <a:p>
                      <a:r>
                        <a:rPr lang="en-GB" sz="1800" b="1" dirty="0"/>
                        <a:t>No. 5 Cater Street, Bradford</a:t>
                      </a:r>
                      <a:r>
                        <a:rPr lang="en-GB" sz="1800" dirty="0"/>
                        <a:t>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4102160"/>
                  </a:ext>
                </a:extLst>
              </a:tr>
              <a:tr h="743038">
                <a:tc>
                  <a:txBody>
                    <a:bodyPr/>
                    <a:lstStyle/>
                    <a:p>
                      <a:r>
                        <a:rPr lang="en-GB" sz="1800" b="1" dirty="0"/>
                        <a:t>No. 26 Chapel Street</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93870578"/>
                  </a:ext>
                </a:extLst>
              </a:tr>
              <a:tr h="743038">
                <a:tc>
                  <a:txBody>
                    <a:bodyPr/>
                    <a:lstStyle/>
                    <a:p>
                      <a:r>
                        <a:rPr lang="en-GB" sz="1800" b="1" dirty="0"/>
                        <a:t>Owlet Grange, Horsforth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79672059"/>
                  </a:ext>
                </a:extLst>
              </a:tr>
              <a:tr h="743038">
                <a:tc>
                  <a:txBody>
                    <a:bodyPr/>
                    <a:lstStyle/>
                    <a:p>
                      <a:r>
                        <a:rPr lang="en-GB" sz="1800" b="1" dirty="0"/>
                        <a:t>Bradford Civic Playhouse </a:t>
                      </a:r>
                      <a:endParaRPr lang="en-GB" dirty="0"/>
                    </a:p>
                  </a:txBody>
                  <a:tcPr/>
                </a:tc>
                <a:tc>
                  <a:txBody>
                    <a:bodyPr/>
                    <a:lstStyle/>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65142192"/>
                  </a:ext>
                </a:extLst>
              </a:tr>
            </a:tbl>
          </a:graphicData>
        </a:graphic>
      </p:graphicFrame>
    </p:spTree>
    <p:extLst>
      <p:ext uri="{BB962C8B-B14F-4D97-AF65-F5344CB8AC3E}">
        <p14:creationId xmlns:p14="http://schemas.microsoft.com/office/powerpoint/2010/main" val="383198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FF8472-E60C-847B-598A-A57339CA7B0E}"/>
              </a:ext>
            </a:extLst>
          </p:cNvPr>
          <p:cNvSpPr>
            <a:spLocks noGrp="1"/>
          </p:cNvSpPr>
          <p:nvPr>
            <p:ph type="title"/>
          </p:nvPr>
        </p:nvSpPr>
        <p:spPr/>
        <p:txBody>
          <a:bodyPr/>
          <a:lstStyle/>
          <a:p>
            <a:r>
              <a:rPr lang="en-GB" dirty="0"/>
              <a:t>How will I find out?</a:t>
            </a:r>
          </a:p>
        </p:txBody>
      </p:sp>
      <p:pic>
        <p:nvPicPr>
          <p:cNvPr id="3" name="Picture 2" descr="A black and white photo of a smartly dresed woman - Esme Church">
            <a:extLst>
              <a:ext uri="{FF2B5EF4-FFF2-40B4-BE49-F238E27FC236}">
                <a16:creationId xmlns:a16="http://schemas.microsoft.com/office/drawing/2014/main" id="{DD809529-E078-607B-1143-BCCB3850E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053" y="2763982"/>
            <a:ext cx="1950927" cy="298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680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7956-814A-55C5-645F-B067309B1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C40CA-C8F7-7CF2-FAAA-6552990A08DF}"/>
              </a:ext>
            </a:extLst>
          </p:cNvPr>
          <p:cNvSpPr>
            <a:spLocks noGrp="1"/>
          </p:cNvSpPr>
          <p:nvPr>
            <p:ph type="title"/>
          </p:nvPr>
        </p:nvSpPr>
        <p:spPr/>
        <p:txBody>
          <a:bodyPr>
            <a:normAutofit/>
          </a:bodyPr>
          <a:lstStyle/>
          <a:p>
            <a:r>
              <a:rPr lang="en-GB" dirty="0"/>
              <a:t>And the winner was…</a:t>
            </a:r>
          </a:p>
        </p:txBody>
      </p:sp>
      <p:sp>
        <p:nvSpPr>
          <p:cNvPr id="3" name="Content Placeholder 2">
            <a:extLst>
              <a:ext uri="{FF2B5EF4-FFF2-40B4-BE49-F238E27FC236}">
                <a16:creationId xmlns:a16="http://schemas.microsoft.com/office/drawing/2014/main" id="{C0182BC2-138B-C95D-7A26-FF28D7877CC0}"/>
              </a:ext>
            </a:extLst>
          </p:cNvPr>
          <p:cNvSpPr>
            <a:spLocks noGrp="1"/>
          </p:cNvSpPr>
          <p:nvPr>
            <p:ph idx="1"/>
          </p:nvPr>
        </p:nvSpPr>
        <p:spPr>
          <a:xfrm>
            <a:off x="357187" y="995481"/>
            <a:ext cx="5580905" cy="5497393"/>
          </a:xfrm>
        </p:spPr>
        <p:txBody>
          <a:bodyPr lIns="0" tIns="45720" rIns="90000" bIns="45720" anchor="t"/>
          <a:lstStyle/>
          <a:p>
            <a:r>
              <a:rPr lang="en-GB" sz="2400" b="1" dirty="0"/>
              <a:t>No. 26 Chapel Street, </a:t>
            </a:r>
            <a:r>
              <a:rPr lang="en-GB" sz="2400" dirty="0"/>
              <a:t>as it was the base for the Northern Theatre School, which trained a generation of northern drama students through the programme of the Northern Children’s Theatre Company.</a:t>
            </a:r>
          </a:p>
          <a:p>
            <a:r>
              <a:rPr lang="en-GB" sz="2400" dirty="0"/>
              <a:t>It would also attract much interest given its closeness to the Playhouse. </a:t>
            </a:r>
          </a:p>
          <a:p>
            <a:r>
              <a:rPr lang="en-GB" sz="2400" dirty="0"/>
              <a:t>Moreover, the building’s former life as the home of such an influential drama school is not apparent today and so its commemoration would make apparent this otherwise hidden historical association.</a:t>
            </a:r>
          </a:p>
        </p:txBody>
      </p:sp>
      <p:pic>
        <p:nvPicPr>
          <p:cNvPr id="10" name="Picture Placeholder 9" descr="A brick building with a blue door">
            <a:extLst>
              <a:ext uri="{FF2B5EF4-FFF2-40B4-BE49-F238E27FC236}">
                <a16:creationId xmlns:a16="http://schemas.microsoft.com/office/drawing/2014/main" id="{7FB28CE3-BD88-659E-5A48-C4DF4582BF16}"/>
              </a:ext>
            </a:extLst>
          </p:cNvPr>
          <p:cNvPicPr>
            <a:picLocks noGrp="1" noChangeAspect="1"/>
          </p:cNvPicPr>
          <p:nvPr>
            <p:ph type="pic" sz="quarter" idx="10"/>
          </p:nvPr>
        </p:nvPicPr>
        <p:blipFill>
          <a:blip r:embed="rId3"/>
          <a:srcRect t="61" b="9550"/>
          <a:stretch/>
        </p:blipFill>
        <p:spPr>
          <a:xfrm>
            <a:off x="6096000" y="0"/>
            <a:ext cx="6096000" cy="6858000"/>
          </a:xfrm>
        </p:spPr>
      </p:pic>
      <p:grpSp>
        <p:nvGrpSpPr>
          <p:cNvPr id="11" name="Washi" descr="Washi tape">
            <a:extLst>
              <a:ext uri="{FF2B5EF4-FFF2-40B4-BE49-F238E27FC236}">
                <a16:creationId xmlns:a16="http://schemas.microsoft.com/office/drawing/2014/main" id="{1C36A37C-BAAE-9D1B-14E7-0E99ECC32C51}"/>
              </a:ext>
            </a:extLst>
          </p:cNvPr>
          <p:cNvGrpSpPr/>
          <p:nvPr/>
        </p:nvGrpSpPr>
        <p:grpSpPr>
          <a:xfrm rot="203226">
            <a:off x="7558717" y="6077022"/>
            <a:ext cx="3403233" cy="681038"/>
            <a:chOff x="9425511" y="452969"/>
            <a:chExt cx="2328862" cy="681038"/>
          </a:xfrm>
        </p:grpSpPr>
        <p:sp>
          <p:nvSpPr>
            <p:cNvPr id="12" name="Washi">
              <a:extLst>
                <a:ext uri="{FF2B5EF4-FFF2-40B4-BE49-F238E27FC236}">
                  <a16:creationId xmlns:a16="http://schemas.microsoft.com/office/drawing/2014/main" id="{F065BDDC-81D4-F1EF-46A9-F59EE2CADC65}"/>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DA5F769B-5ACA-3F59-DD31-0A2E5E223E88}"/>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26 Chapel Lane, Bradford</a:t>
              </a:r>
            </a:p>
          </p:txBody>
        </p:sp>
      </p:grpSp>
    </p:spTree>
    <p:extLst>
      <p:ext uri="{BB962C8B-B14F-4D97-AF65-F5344CB8AC3E}">
        <p14:creationId xmlns:p14="http://schemas.microsoft.com/office/powerpoint/2010/main" val="516118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E6115-55EB-6B19-85EB-FDE36107A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0EE9D-20E8-9D29-7D33-E5DB33C7CC9A}"/>
              </a:ext>
            </a:extLst>
          </p:cNvPr>
          <p:cNvSpPr>
            <a:spLocks noGrp="1"/>
          </p:cNvSpPr>
          <p:nvPr>
            <p:ph type="title"/>
          </p:nvPr>
        </p:nvSpPr>
        <p:spPr/>
        <p:txBody>
          <a:bodyPr>
            <a:normAutofit/>
          </a:bodyPr>
          <a:lstStyle/>
          <a:p>
            <a:r>
              <a:rPr lang="en-GB" dirty="0"/>
              <a:t>Why not the Playhouse? </a:t>
            </a:r>
          </a:p>
        </p:txBody>
      </p:sp>
      <p:sp>
        <p:nvSpPr>
          <p:cNvPr id="3" name="Content Placeholder 2">
            <a:extLst>
              <a:ext uri="{FF2B5EF4-FFF2-40B4-BE49-F238E27FC236}">
                <a16:creationId xmlns:a16="http://schemas.microsoft.com/office/drawing/2014/main" id="{C988E3C6-B8D6-837D-6EED-CF33905F311B}"/>
              </a:ext>
            </a:extLst>
          </p:cNvPr>
          <p:cNvSpPr>
            <a:spLocks noGrp="1"/>
          </p:cNvSpPr>
          <p:nvPr>
            <p:ph idx="1"/>
          </p:nvPr>
        </p:nvSpPr>
        <p:spPr/>
        <p:txBody>
          <a:bodyPr/>
          <a:lstStyle/>
          <a:p>
            <a:r>
              <a:rPr lang="en-GB" sz="2000" dirty="0"/>
              <a:t>Her time at Bradford Civic Playhouse formed an important chapter within the history of the Playhouse, but it can be argued that Esme’s most important contribution was running the Northern Theatre School at 26 Chapel Street. </a:t>
            </a:r>
          </a:p>
          <a:p>
            <a:r>
              <a:rPr lang="en-GB" sz="2000" dirty="0"/>
              <a:t>Her relations with the management of the Playhouse were not always harmonious and she relished the freedom she gained after resigning her position here. </a:t>
            </a:r>
          </a:p>
          <a:p>
            <a:r>
              <a:rPr lang="en-GB" sz="2000" dirty="0"/>
              <a:t>In addition, the Playhouse is best known for its connection with the writer J. B. Priestley, who was President from 1932 until his death in 1984 and led the campaign to build its current home, which opened in 1937. There is also already a plaque to him the theatre’s foyer.</a:t>
            </a:r>
          </a:p>
        </p:txBody>
      </p:sp>
      <p:pic>
        <p:nvPicPr>
          <p:cNvPr id="9" name="Picture Placeholder 8" descr="A brick building with a sign on the side reading 'Bradford Playhouse &amp; Film Theatre'">
            <a:extLst>
              <a:ext uri="{FF2B5EF4-FFF2-40B4-BE49-F238E27FC236}">
                <a16:creationId xmlns:a16="http://schemas.microsoft.com/office/drawing/2014/main" id="{2A4646D4-F033-AA87-D4AA-07A92E3FC1DA}"/>
              </a:ext>
            </a:extLst>
          </p:cNvPr>
          <p:cNvPicPr>
            <a:picLocks noGrp="1" noChangeAspect="1"/>
          </p:cNvPicPr>
          <p:nvPr>
            <p:ph type="pic" sz="quarter" idx="10"/>
          </p:nvPr>
        </p:nvPicPr>
        <p:blipFill>
          <a:blip r:embed="rId3"/>
          <a:srcRect l="12433" r="19652"/>
          <a:stretch/>
        </p:blipFill>
        <p:spPr>
          <a:xfrm>
            <a:off x="6096000" y="0"/>
            <a:ext cx="6096000" cy="6858000"/>
          </a:xfrm>
        </p:spPr>
      </p:pic>
      <p:grpSp>
        <p:nvGrpSpPr>
          <p:cNvPr id="10" name="Washi" descr="Washi tape">
            <a:extLst>
              <a:ext uri="{FF2B5EF4-FFF2-40B4-BE49-F238E27FC236}">
                <a16:creationId xmlns:a16="http://schemas.microsoft.com/office/drawing/2014/main" id="{0B950F67-A5C1-F800-CC58-1FA1DE060704}"/>
              </a:ext>
            </a:extLst>
          </p:cNvPr>
          <p:cNvGrpSpPr/>
          <p:nvPr/>
        </p:nvGrpSpPr>
        <p:grpSpPr>
          <a:xfrm rot="203226">
            <a:off x="7558717" y="6077022"/>
            <a:ext cx="3403233" cy="681038"/>
            <a:chOff x="9425511" y="452969"/>
            <a:chExt cx="2328862" cy="681038"/>
          </a:xfrm>
        </p:grpSpPr>
        <p:sp>
          <p:nvSpPr>
            <p:cNvPr id="11" name="Washi">
              <a:extLst>
                <a:ext uri="{FF2B5EF4-FFF2-40B4-BE49-F238E27FC236}">
                  <a16:creationId xmlns:a16="http://schemas.microsoft.com/office/drawing/2014/main" id="{3784AB7C-BEFB-F59B-6DD9-EB88B7BC1BAC}"/>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297918A1-1A0E-54F8-B833-A341F8454A93}"/>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Bradford Playhouse (2009)</a:t>
              </a:r>
            </a:p>
          </p:txBody>
        </p:sp>
      </p:grpSp>
    </p:spTree>
    <p:extLst>
      <p:ext uri="{BB962C8B-B14F-4D97-AF65-F5344CB8AC3E}">
        <p14:creationId xmlns:p14="http://schemas.microsoft.com/office/powerpoint/2010/main" val="3029661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FAA7-2340-4C66-9FEC-897E70AE7BC2}"/>
              </a:ext>
            </a:extLst>
          </p:cNvPr>
          <p:cNvSpPr>
            <a:spLocks noGrp="1"/>
          </p:cNvSpPr>
          <p:nvPr>
            <p:ph type="title"/>
          </p:nvPr>
        </p:nvSpPr>
        <p:spPr/>
        <p:txBody>
          <a:bodyPr/>
          <a:lstStyle/>
          <a:p>
            <a:r>
              <a:rPr lang="en-GB" dirty="0"/>
              <a:t>REFLECTION: Commemoration</a:t>
            </a:r>
          </a:p>
        </p:txBody>
      </p:sp>
      <p:sp>
        <p:nvSpPr>
          <p:cNvPr id="4" name="Picture Placeholder 35" descr="Thought bubble">
            <a:extLst>
              <a:ext uri="{FF2B5EF4-FFF2-40B4-BE49-F238E27FC236}">
                <a16:creationId xmlns:a16="http://schemas.microsoft.com/office/drawing/2014/main" id="{C045AE36-E013-890F-E70F-C4B3BCC1ECFA}"/>
              </a:ext>
              <a:ext uri="{C183D7F6-B498-43B3-948B-1728B52AA6E4}">
                <adec:decorative xmlns:adec="http://schemas.microsoft.com/office/drawing/2017/decorative" val="0"/>
              </a:ext>
            </a:extLst>
          </p:cNvPr>
          <p:cNvSpPr txBox="1">
            <a:spLocks/>
          </p:cNvSpPr>
          <p:nvPr/>
        </p:nvSpPr>
        <p:spPr>
          <a:xfrm flipH="1">
            <a:off x="515565" y="1663062"/>
            <a:ext cx="3386848" cy="17659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Why commemorate Esme Church?</a:t>
            </a:r>
          </a:p>
          <a:p>
            <a:pPr algn="ctr"/>
            <a:endParaRPr lang="en-US" sz="1800" b="1" dirty="0"/>
          </a:p>
        </p:txBody>
      </p:sp>
      <p:sp>
        <p:nvSpPr>
          <p:cNvPr id="5" name="Picture Placeholder 35" descr="Thought bubble">
            <a:extLst>
              <a:ext uri="{FF2B5EF4-FFF2-40B4-BE49-F238E27FC236}">
                <a16:creationId xmlns:a16="http://schemas.microsoft.com/office/drawing/2014/main" id="{741B6389-0646-A2EF-7E24-F126823356E8}"/>
              </a:ext>
              <a:ext uri="{C183D7F6-B498-43B3-948B-1728B52AA6E4}">
                <adec:decorative xmlns:adec="http://schemas.microsoft.com/office/drawing/2017/decorative" val="0"/>
              </a:ext>
            </a:extLst>
          </p:cNvPr>
          <p:cNvSpPr txBox="1">
            <a:spLocks/>
          </p:cNvSpPr>
          <p:nvPr/>
        </p:nvSpPr>
        <p:spPr>
          <a:xfrm flipH="1">
            <a:off x="6271098" y="1663062"/>
            <a:ext cx="3386848" cy="17659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Does commemoration matter?</a:t>
            </a:r>
          </a:p>
          <a:p>
            <a:pPr algn="ctr"/>
            <a:endParaRPr lang="en-US" sz="1800" b="1" dirty="0"/>
          </a:p>
        </p:txBody>
      </p:sp>
      <p:sp>
        <p:nvSpPr>
          <p:cNvPr id="6" name="Picture Placeholder 35" descr="Thought bubble">
            <a:extLst>
              <a:ext uri="{FF2B5EF4-FFF2-40B4-BE49-F238E27FC236}">
                <a16:creationId xmlns:a16="http://schemas.microsoft.com/office/drawing/2014/main" id="{3C6E22C3-BB1D-BB02-5DFC-C8FBCE6D0CA6}"/>
              </a:ext>
              <a:ext uri="{C183D7F6-B498-43B3-948B-1728B52AA6E4}">
                <adec:decorative xmlns:adec="http://schemas.microsoft.com/office/drawing/2017/decorative" val="0"/>
              </a:ext>
            </a:extLst>
          </p:cNvPr>
          <p:cNvSpPr txBox="1">
            <a:spLocks/>
          </p:cNvSpPr>
          <p:nvPr/>
        </p:nvSpPr>
        <p:spPr>
          <a:xfrm flipH="1">
            <a:off x="1631003" y="3938995"/>
            <a:ext cx="3386848" cy="17659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Why commemorate Esme Church in Bradford?</a:t>
            </a:r>
          </a:p>
          <a:p>
            <a:pPr algn="ctr"/>
            <a:endParaRPr lang="en-US" sz="1800" b="1" dirty="0"/>
          </a:p>
        </p:txBody>
      </p:sp>
      <p:sp>
        <p:nvSpPr>
          <p:cNvPr id="7" name="Picture Placeholder 35" descr="Thought bubble">
            <a:extLst>
              <a:ext uri="{FF2B5EF4-FFF2-40B4-BE49-F238E27FC236}">
                <a16:creationId xmlns:a16="http://schemas.microsoft.com/office/drawing/2014/main" id="{12A689B7-68B7-3019-442E-31A6C1228264}"/>
              </a:ext>
              <a:ext uri="{C183D7F6-B498-43B3-948B-1728B52AA6E4}">
                <adec:decorative xmlns:adec="http://schemas.microsoft.com/office/drawing/2017/decorative" val="0"/>
              </a:ext>
            </a:extLst>
          </p:cNvPr>
          <p:cNvSpPr txBox="1">
            <a:spLocks/>
          </p:cNvSpPr>
          <p:nvPr/>
        </p:nvSpPr>
        <p:spPr>
          <a:xfrm flipH="1">
            <a:off x="6271098" y="3938995"/>
            <a:ext cx="3386848" cy="17659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t>Is place important in commemoration?</a:t>
            </a:r>
            <a:endParaRPr lang="en-US" sz="1800" b="1" dirty="0"/>
          </a:p>
        </p:txBody>
      </p:sp>
      <p:sp>
        <p:nvSpPr>
          <p:cNvPr id="10" name="TextBox 9">
            <a:extLst>
              <a:ext uri="{FF2B5EF4-FFF2-40B4-BE49-F238E27FC236}">
                <a16:creationId xmlns:a16="http://schemas.microsoft.com/office/drawing/2014/main" id="{85D226EC-179A-C045-E0B6-DBEE489195BB}"/>
              </a:ext>
            </a:extLst>
          </p:cNvPr>
          <p:cNvSpPr txBox="1"/>
          <p:nvPr/>
        </p:nvSpPr>
        <p:spPr>
          <a:xfrm>
            <a:off x="690664" y="6410528"/>
            <a:ext cx="9978244" cy="369332"/>
          </a:xfrm>
          <a:prstGeom prst="rect">
            <a:avLst/>
          </a:prstGeom>
          <a:noFill/>
        </p:spPr>
        <p:txBody>
          <a:bodyPr wrap="none" rtlCol="0">
            <a:spAutoFit/>
          </a:bodyPr>
          <a:lstStyle/>
          <a:p>
            <a:r>
              <a:rPr lang="en-GB" dirty="0"/>
              <a:t>Find out more about commemoration in our Teaching Activity: </a:t>
            </a:r>
            <a:r>
              <a:rPr lang="en-GB" dirty="0">
                <a:hlinkClick r:id="rId4"/>
              </a:rPr>
              <a:t>Who, how, why do we remember?</a:t>
            </a:r>
            <a:endParaRPr lang="en-GB" dirty="0"/>
          </a:p>
        </p:txBody>
      </p:sp>
    </p:spTree>
    <p:extLst>
      <p:ext uri="{BB962C8B-B14F-4D97-AF65-F5344CB8AC3E}">
        <p14:creationId xmlns:p14="http://schemas.microsoft.com/office/powerpoint/2010/main" val="39965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DBFA7-E1CD-A130-1776-E13453FD1375}"/>
              </a:ext>
            </a:extLst>
          </p:cNvPr>
          <p:cNvSpPr>
            <a:spLocks noGrp="1"/>
          </p:cNvSpPr>
          <p:nvPr>
            <p:ph type="title" idx="4294967295"/>
          </p:nvPr>
        </p:nvSpPr>
        <p:spPr>
          <a:xfrm>
            <a:off x="838200" y="-1027907"/>
            <a:ext cx="10515600" cy="1027907"/>
          </a:xfrm>
        </p:spPr>
        <p:txBody>
          <a:bodyPr vert="horz" lIns="91440" tIns="45720" rIns="91440" bIns="45720" rtlCol="0" anchor="b">
            <a:normAutofit/>
          </a:bodyPr>
          <a:lstStyle/>
          <a:p>
            <a:r>
              <a:rPr lang="en-GB" dirty="0"/>
              <a:t>How will I find out? – Print version</a:t>
            </a:r>
          </a:p>
        </p:txBody>
      </p:sp>
      <p:pic>
        <p:nvPicPr>
          <p:cNvPr id="2" name="Picture 1" descr="A black and white photo of a smartly dresed woman - Esme Church">
            <a:extLst>
              <a:ext uri="{FF2B5EF4-FFF2-40B4-BE49-F238E27FC236}">
                <a16:creationId xmlns:a16="http://schemas.microsoft.com/office/drawing/2014/main" id="{6DD41F19-E7C5-782E-1084-904FF844F9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490580" y="2788045"/>
            <a:ext cx="1950927" cy="298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03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5CB7-4B3D-4BA9-9891-009C4A88090F}"/>
              </a:ext>
            </a:extLst>
          </p:cNvPr>
          <p:cNvSpPr>
            <a:spLocks noGrp="1"/>
          </p:cNvSpPr>
          <p:nvPr>
            <p:ph type="title"/>
          </p:nvPr>
        </p:nvSpPr>
        <p:spPr/>
        <p:txBody>
          <a:bodyPr/>
          <a:lstStyle/>
          <a:p>
            <a:r>
              <a:rPr lang="en-GB" dirty="0"/>
              <a:t>Meet Esme Church</a:t>
            </a:r>
          </a:p>
        </p:txBody>
      </p:sp>
      <p:sp>
        <p:nvSpPr>
          <p:cNvPr id="3" name="Content Placeholder 2">
            <a:extLst>
              <a:ext uri="{FF2B5EF4-FFF2-40B4-BE49-F238E27FC236}">
                <a16:creationId xmlns:a16="http://schemas.microsoft.com/office/drawing/2014/main" id="{53318F0B-8664-472D-93DF-30B054368F82}"/>
              </a:ext>
            </a:extLst>
          </p:cNvPr>
          <p:cNvSpPr>
            <a:spLocks noGrp="1"/>
          </p:cNvSpPr>
          <p:nvPr>
            <p:ph idx="1"/>
          </p:nvPr>
        </p:nvSpPr>
        <p:spPr>
          <a:xfrm>
            <a:off x="357187" y="1411704"/>
            <a:ext cx="5580905" cy="4981601"/>
          </a:xfrm>
        </p:spPr>
        <p:txBody>
          <a:bodyPr lIns="0" tIns="45720" rIns="90000" bIns="45720" anchor="t"/>
          <a:lstStyle/>
          <a:p>
            <a:r>
              <a:rPr lang="en-US" dirty="0">
                <a:cs typeface="Arial"/>
              </a:rPr>
              <a:t>The woman in the picture is called Esme Church. </a:t>
            </a:r>
          </a:p>
          <a:p>
            <a:r>
              <a:rPr lang="en-US" dirty="0">
                <a:cs typeface="Arial"/>
              </a:rPr>
              <a:t>As part of this enquiry, we will find out what she did and why she might be considered a person of significance for both Bradford and the UK.</a:t>
            </a:r>
          </a:p>
          <a:p>
            <a:r>
              <a:rPr lang="en-US" dirty="0">
                <a:cs typeface="Arial"/>
              </a:rPr>
              <a:t>We will ask :</a:t>
            </a:r>
          </a:p>
          <a:p>
            <a:pPr marL="457200" indent="-457200">
              <a:buFont typeface="Arial" panose="020B0604020202020204" pitchFamily="34" charset="0"/>
              <a:buChar char="•"/>
            </a:pPr>
            <a:r>
              <a:rPr lang="en-GB" dirty="0"/>
              <a:t>Why does she matter to  Bradford?</a:t>
            </a:r>
            <a:endParaRPr lang="en-GB" dirty="0">
              <a:cs typeface="Arial"/>
            </a:endParaRPr>
          </a:p>
          <a:p>
            <a:endParaRPr lang="en-GB" dirty="0"/>
          </a:p>
        </p:txBody>
      </p:sp>
      <p:pic>
        <p:nvPicPr>
          <p:cNvPr id="9" name="Picture Placeholder 8" descr="A black and white photo of a smartly dresed woman - Esme Church">
            <a:extLst>
              <a:ext uri="{FF2B5EF4-FFF2-40B4-BE49-F238E27FC236}">
                <a16:creationId xmlns:a16="http://schemas.microsoft.com/office/drawing/2014/main" id="{104B9CA9-2776-B487-1459-35D7B994B5B9}"/>
              </a:ext>
            </a:extLst>
          </p:cNvPr>
          <p:cNvPicPr>
            <a:picLocks noGrp="1" noChangeAspect="1"/>
          </p:cNvPicPr>
          <p:nvPr>
            <p:ph type="pic" sz="quarter" idx="10"/>
          </p:nvPr>
        </p:nvPicPr>
        <p:blipFill>
          <a:blip r:embed="rId3"/>
          <a:srcRect t="4388" b="22131"/>
          <a:stretch/>
        </p:blipFill>
        <p:spPr>
          <a:xfrm>
            <a:off x="6096000" y="0"/>
            <a:ext cx="6096000" cy="6858000"/>
          </a:xfrm>
        </p:spPr>
      </p:pic>
      <p:grpSp>
        <p:nvGrpSpPr>
          <p:cNvPr id="15" name="Washi" descr="Washi tape">
            <a:extLst>
              <a:ext uri="{FF2B5EF4-FFF2-40B4-BE49-F238E27FC236}">
                <a16:creationId xmlns:a16="http://schemas.microsoft.com/office/drawing/2014/main" id="{2C1040CC-8584-0962-0417-224B131FE79F}"/>
              </a:ext>
            </a:extLst>
          </p:cNvPr>
          <p:cNvGrpSpPr/>
          <p:nvPr/>
        </p:nvGrpSpPr>
        <p:grpSpPr>
          <a:xfrm rot="203226">
            <a:off x="7979568" y="6052786"/>
            <a:ext cx="2328862" cy="681038"/>
            <a:chOff x="9425511" y="452969"/>
            <a:chExt cx="2328862" cy="681038"/>
          </a:xfrm>
        </p:grpSpPr>
        <p:sp>
          <p:nvSpPr>
            <p:cNvPr id="16" name="Washi">
              <a:extLst>
                <a:ext uri="{FF2B5EF4-FFF2-40B4-BE49-F238E27FC236}">
                  <a16:creationId xmlns:a16="http://schemas.microsoft.com/office/drawing/2014/main" id="{61891C1A-AE91-83D6-81AB-2761F1D1488F}"/>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a:extLst>
                <a:ext uri="{FF2B5EF4-FFF2-40B4-BE49-F238E27FC236}">
                  <a16:creationId xmlns:a16="http://schemas.microsoft.com/office/drawing/2014/main" id="{3BE792CD-B983-2EDB-F805-122C9D0C0DEA}"/>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Esme Church</a:t>
              </a:r>
            </a:p>
          </p:txBody>
        </p:sp>
      </p:grpSp>
    </p:spTree>
    <p:extLst>
      <p:ext uri="{BB962C8B-B14F-4D97-AF65-F5344CB8AC3E}">
        <p14:creationId xmlns:p14="http://schemas.microsoft.com/office/powerpoint/2010/main" val="181693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B74FE-EC05-4316-AD10-4A21AC2765FE}"/>
              </a:ext>
            </a:extLst>
          </p:cNvPr>
          <p:cNvSpPr>
            <a:spLocks noGrp="1"/>
          </p:cNvSpPr>
          <p:nvPr>
            <p:ph type="title"/>
          </p:nvPr>
        </p:nvSpPr>
        <p:spPr>
          <a:xfrm>
            <a:off x="357185" y="288007"/>
            <a:ext cx="10996613" cy="710288"/>
          </a:xfrm>
        </p:spPr>
        <p:txBody>
          <a:bodyPr>
            <a:normAutofit fontScale="90000"/>
          </a:bodyPr>
          <a:lstStyle/>
          <a:p>
            <a:r>
              <a:rPr lang="en-GB" dirty="0"/>
              <a:t>Changing terminology</a:t>
            </a:r>
          </a:p>
        </p:txBody>
      </p:sp>
      <p:sp>
        <p:nvSpPr>
          <p:cNvPr id="3" name="Content Placeholder 2">
            <a:extLst>
              <a:ext uri="{FF2B5EF4-FFF2-40B4-BE49-F238E27FC236}">
                <a16:creationId xmlns:a16="http://schemas.microsoft.com/office/drawing/2014/main" id="{1CE5F5DA-093C-4BF5-B951-AD31B49B10CF}"/>
              </a:ext>
            </a:extLst>
          </p:cNvPr>
          <p:cNvSpPr>
            <a:spLocks noGrp="1"/>
          </p:cNvSpPr>
          <p:nvPr>
            <p:ph idx="1"/>
          </p:nvPr>
        </p:nvSpPr>
        <p:spPr>
          <a:xfrm>
            <a:off x="381883" y="1332592"/>
            <a:ext cx="10971915" cy="3631732"/>
          </a:xfrm>
        </p:spPr>
        <p:txBody>
          <a:bodyPr lIns="0" tIns="45720" rIns="90000" bIns="45720" anchor="t"/>
          <a:lstStyle/>
          <a:p>
            <a:pPr algn="l"/>
            <a:r>
              <a:rPr lang="en-GB" sz="2000" dirty="0"/>
              <a:t>Today both female and male performers refer to themselves as ‘actors’.</a:t>
            </a:r>
          </a:p>
          <a:p>
            <a:pPr algn="l"/>
            <a:r>
              <a:rPr lang="en-GB" sz="2000" b="0" dirty="0"/>
              <a:t>The entertainment industry has often been represented by traditional gender roles, but in recent years, there has been a noticeable shift in how language is used to describe those who perform in movies, television shows, theatre, and other media. </a:t>
            </a:r>
          </a:p>
          <a:p>
            <a:pPr algn="l"/>
            <a:r>
              <a:rPr lang="en-GB" sz="2000" b="0" dirty="0"/>
              <a:t>As part of this movement, it was questioned why a distinction needed to be made between male and female performers, since the act of performing is the same, regardless of gender.</a:t>
            </a:r>
          </a:p>
          <a:p>
            <a:pPr algn="l"/>
            <a:r>
              <a:rPr lang="en-GB" sz="2000" b="0" dirty="0"/>
              <a:t>Consequently, one significant change has been the move towards calling female performers “actors” rather than the historically used term “</a:t>
            </a:r>
            <a:r>
              <a:rPr lang="en-GB" sz="2000" dirty="0"/>
              <a:t>actress</a:t>
            </a:r>
            <a:r>
              <a:rPr lang="en-GB" sz="2000" b="0" dirty="0"/>
              <a:t>.” </a:t>
            </a:r>
          </a:p>
          <a:p>
            <a:pPr algn="l"/>
            <a:r>
              <a:rPr lang="en-GB" sz="2000" b="0" dirty="0"/>
              <a:t>This change reflects a broader cultural movement toward gender equality and challenges longstanding stereotypes. </a:t>
            </a:r>
          </a:p>
          <a:p>
            <a:pPr algn="l"/>
            <a:r>
              <a:rPr lang="en-GB" sz="2000" dirty="0"/>
              <a:t>For this resource we will refer to Esme as an actress, as this is how she would have been known, and have recognised herself, in her lifetime.</a:t>
            </a:r>
          </a:p>
          <a:p>
            <a:pPr algn="l"/>
            <a:endParaRPr lang="en-GB" dirty="0"/>
          </a:p>
        </p:txBody>
      </p:sp>
    </p:spTree>
    <p:extLst>
      <p:ext uri="{BB962C8B-B14F-4D97-AF65-F5344CB8AC3E}">
        <p14:creationId xmlns:p14="http://schemas.microsoft.com/office/powerpoint/2010/main" val="1144862005"/>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be30f734-6a04-496a-ba73-5e5e8d7e44d2"/>
    <ds:schemaRef ds:uri="3cb168fb-557d-4aff-aaa1-591c64e5f6f0"/>
    <ds:schemaRef ds:uri="http://www.w3.org/XML/1998/namespace"/>
    <ds:schemaRef ds:uri="http://purl.org/dc/dcmitype/"/>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1755</TotalTime>
  <Words>6277</Words>
  <Application>Microsoft Office PowerPoint</Application>
  <PresentationFormat>Widescreen</PresentationFormat>
  <Paragraphs>516</Paragraphs>
  <Slides>62</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articulat-cf</vt:lpstr>
      <vt:lpstr>Calibri</vt:lpstr>
      <vt:lpstr>Inter</vt:lpstr>
      <vt:lpstr>Lato</vt:lpstr>
      <vt:lpstr>Noto sans</vt:lpstr>
      <vt:lpstr>Source Sans Pro</vt:lpstr>
      <vt:lpstr>Source Sans Pro Bold</vt:lpstr>
      <vt:lpstr>Office Theme</vt:lpstr>
      <vt:lpstr>Esme Church and her little-known cultural legacy in Bradford</vt:lpstr>
      <vt:lpstr>Bradford and British Cultural History </vt:lpstr>
      <vt:lpstr>Local Significant People: Esme Church</vt:lpstr>
      <vt:lpstr>What makes a person significant?</vt:lpstr>
      <vt:lpstr>How can we find out about local significant people?</vt:lpstr>
      <vt:lpstr>How will I find out?</vt:lpstr>
      <vt:lpstr>How will I find out? – Print version</vt:lpstr>
      <vt:lpstr>Meet Esme Church</vt:lpstr>
      <vt:lpstr>Changing terminology</vt:lpstr>
      <vt:lpstr>Who was she? Some quick facts</vt:lpstr>
      <vt:lpstr>Where is West Yorkshire?</vt:lpstr>
      <vt:lpstr>Where is Bradford within West Yorkshire?</vt:lpstr>
      <vt:lpstr>Researching Esme Church</vt:lpstr>
      <vt:lpstr>Early Life </vt:lpstr>
      <vt:lpstr>Aspiring actress </vt:lpstr>
      <vt:lpstr>Entertainment During the First World War</vt:lpstr>
      <vt:lpstr>Entertainment During the First World War - Background</vt:lpstr>
      <vt:lpstr>1916 – War Entertainers</vt:lpstr>
      <vt:lpstr>Lena Ashwell (1872-1957)  </vt:lpstr>
      <vt:lpstr>A Year’s Music at the Front</vt:lpstr>
      <vt:lpstr>After World War One</vt:lpstr>
      <vt:lpstr>1921 - No fixed address</vt:lpstr>
      <vt:lpstr>1927 - The Old Vic Company</vt:lpstr>
      <vt:lpstr>Lilian Baylis (1874 –1937) </vt:lpstr>
      <vt:lpstr>1931 - Greyhound Theatre, Croydon</vt:lpstr>
      <vt:lpstr>1933 - Returns to the West End </vt:lpstr>
      <vt:lpstr>1936 - Appointed head of the drama school</vt:lpstr>
      <vt:lpstr>1939 – European performances</vt:lpstr>
      <vt:lpstr>1939 - Evacuation </vt:lpstr>
      <vt:lpstr>1943 – Arrives in Bradford </vt:lpstr>
      <vt:lpstr>1943 – Impresses and impressed with Bradford</vt:lpstr>
      <vt:lpstr>1944 - Artistic Director at the Playhouse. </vt:lpstr>
      <vt:lpstr>1945 – Post war decisions </vt:lpstr>
      <vt:lpstr>1946 – Theatre School</vt:lpstr>
      <vt:lpstr>Top Quality Training</vt:lpstr>
      <vt:lpstr>Quality Tutors</vt:lpstr>
      <vt:lpstr>Famous alumni</vt:lpstr>
      <vt:lpstr>1947 – Children’s theatre</vt:lpstr>
      <vt:lpstr>1947 - Bradford Centenary Pageant</vt:lpstr>
      <vt:lpstr>1949 - Northern Theatre School</vt:lpstr>
      <vt:lpstr>1950s - Branching out </vt:lpstr>
      <vt:lpstr>1950s – Leaving Bradford</vt:lpstr>
      <vt:lpstr>1960s-70s – Acting &amp; retirement </vt:lpstr>
      <vt:lpstr>Reflecting on the Life of Esme Church</vt:lpstr>
      <vt:lpstr>Celebrating Esme’s achievements in Bradford</vt:lpstr>
      <vt:lpstr>ACTIVITY: Thinking about Influences </vt:lpstr>
      <vt:lpstr>RESEARCH: Exploring Cultural Figures of the Twentieth Century associated with Esme Church</vt:lpstr>
      <vt:lpstr>RESEARCH: Exploring 20th Century Theatre</vt:lpstr>
      <vt:lpstr>RESEARCH: Northern Theatre Students </vt:lpstr>
      <vt:lpstr>ACTIVITY: Thinking about Significance</vt:lpstr>
      <vt:lpstr>What makes a person significant? 2</vt:lpstr>
      <vt:lpstr>2016 Remembering Esme’s achievements - A new play</vt:lpstr>
      <vt:lpstr>2025 Remembering Esme’s achievements </vt:lpstr>
      <vt:lpstr>Historic England's national blue plaque</vt:lpstr>
      <vt:lpstr>ACTIVITY: Blue Plaque</vt:lpstr>
      <vt:lpstr>You have 25 words to commemorate Esme</vt:lpstr>
      <vt:lpstr>Locating the Plaque in Bradford</vt:lpstr>
      <vt:lpstr>Look at the possible locations &amp; complete this table</vt:lpstr>
      <vt:lpstr>Look at the possible locations &amp; complete the table</vt:lpstr>
      <vt:lpstr>And the winner was…</vt:lpstr>
      <vt:lpstr>Why not the Playhouse? </vt:lpstr>
      <vt:lpstr>REFLECTION: Commemoration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Esme Church and her little-known cultural legacy in Bradford</dc:title>
  <dc:creator>Edwards, Julie 3</dc:creator>
  <cp:lastModifiedBy>McHarg, Catherine</cp:lastModifiedBy>
  <cp:revision>483</cp:revision>
  <dcterms:created xsi:type="dcterms:W3CDTF">2025-04-25T09:38:12Z</dcterms:created>
  <dcterms:modified xsi:type="dcterms:W3CDTF">2025-05-15T10:17:13Z</dcterms:modified>
</cp:coreProperties>
</file>