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2"/>
  </p:notesMasterIdLst>
  <p:sldIdLst>
    <p:sldId id="256" r:id="rId2"/>
    <p:sldId id="257" r:id="rId3"/>
    <p:sldId id="259" r:id="rId4"/>
    <p:sldId id="260" r:id="rId5"/>
    <p:sldId id="261" r:id="rId6"/>
    <p:sldId id="262" r:id="rId7"/>
    <p:sldId id="263" r:id="rId8"/>
    <p:sldId id="264" r:id="rId9"/>
    <p:sldId id="265" r:id="rId10"/>
    <p:sldId id="266" r:id="rId11"/>
  </p:sldIdLst>
  <p:sldSz cx="12192000" cy="6858000"/>
  <p:notesSz cx="6858000" cy="9144000"/>
  <p:embeddedFontLst>
    <p:embeddedFont>
      <p:font typeface="Linkpen 17a Print" panose="03050602060000000000" pitchFamily="66" charset="77"/>
      <p:regular r:id="rId13"/>
    </p:embeddedFont>
    <p:embeddedFont>
      <p:font typeface="Superclarendon Rg" panose="02060605060000020003" pitchFamily="18" charset="77"/>
      <p:regular r:id="rId14"/>
      <p:bold r:id="rId15"/>
      <p:italic r:id="rId16"/>
      <p:boldItalic r:id="rId1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C6BF"/>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98"/>
    <p:restoredTop sz="96327"/>
  </p:normalViewPr>
  <p:slideViewPr>
    <p:cSldViewPr snapToGrid="0">
      <p:cViewPr varScale="1">
        <p:scale>
          <a:sx n="87" d="100"/>
          <a:sy n="87" d="100"/>
        </p:scale>
        <p:origin x="208" y="9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5F38D7-BBFC-0941-B488-6EA97B8FBDB3}" type="datetimeFigureOut">
              <a:rPr lang="en-US" smtClean="0"/>
              <a:t>3/19/24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CF7474-02B3-9E44-9330-25199C380134}" type="slidenum">
              <a:rPr lang="en-US" smtClean="0"/>
              <a:t>‹#›</a:t>
            </a:fld>
            <a:endParaRPr lang="en-US"/>
          </a:p>
        </p:txBody>
      </p:sp>
    </p:spTree>
    <p:extLst>
      <p:ext uri="{BB962C8B-B14F-4D97-AF65-F5344CB8AC3E}">
        <p14:creationId xmlns:p14="http://schemas.microsoft.com/office/powerpoint/2010/main" val="1028534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CF7474-02B3-9E44-9330-25199C380134}" type="slidenum">
              <a:rPr lang="en-US" smtClean="0"/>
              <a:t>1</a:t>
            </a:fld>
            <a:endParaRPr lang="en-US"/>
          </a:p>
        </p:txBody>
      </p:sp>
    </p:spTree>
    <p:extLst>
      <p:ext uri="{BB962C8B-B14F-4D97-AF65-F5344CB8AC3E}">
        <p14:creationId xmlns:p14="http://schemas.microsoft.com/office/powerpoint/2010/main" val="867916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1BDA7-FCFC-5A56-2D4F-07246FC985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42FB7-E510-A6EE-A480-C71399CFF4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19B947-CBC5-A9DA-6986-47E20F59421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6B9C73C-9BB8-DC9E-2F61-385F592F11A1}"/>
              </a:ext>
            </a:extLst>
          </p:cNvPr>
          <p:cNvSpPr>
            <a:spLocks noGrp="1"/>
          </p:cNvSpPr>
          <p:nvPr>
            <p:ph type="sldNum" sz="quarter" idx="5"/>
          </p:nvPr>
        </p:nvSpPr>
        <p:spPr/>
        <p:txBody>
          <a:bodyPr/>
          <a:lstStyle/>
          <a:p>
            <a:fld id="{CACF7474-02B3-9E44-9330-25199C380134}" type="slidenum">
              <a:rPr lang="en-US" smtClean="0"/>
              <a:t>10</a:t>
            </a:fld>
            <a:endParaRPr lang="en-US"/>
          </a:p>
        </p:txBody>
      </p:sp>
    </p:spTree>
    <p:extLst>
      <p:ext uri="{BB962C8B-B14F-4D97-AF65-F5344CB8AC3E}">
        <p14:creationId xmlns:p14="http://schemas.microsoft.com/office/powerpoint/2010/main" val="3901981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CF7474-02B3-9E44-9330-25199C380134}" type="slidenum">
              <a:rPr lang="en-US" smtClean="0"/>
              <a:t>2</a:t>
            </a:fld>
            <a:endParaRPr lang="en-US"/>
          </a:p>
        </p:txBody>
      </p:sp>
    </p:spTree>
    <p:extLst>
      <p:ext uri="{BB962C8B-B14F-4D97-AF65-F5344CB8AC3E}">
        <p14:creationId xmlns:p14="http://schemas.microsoft.com/office/powerpoint/2010/main" val="1839762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B8EA6-F185-F0EF-E077-4B69B38D3F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93CB01-AAC2-6497-C554-57922E4FF3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94B034-AE89-D85F-3F4D-20911FB0EAE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2E5D907-5292-EFC7-B95F-7D8FCD99433B}"/>
              </a:ext>
            </a:extLst>
          </p:cNvPr>
          <p:cNvSpPr>
            <a:spLocks noGrp="1"/>
          </p:cNvSpPr>
          <p:nvPr>
            <p:ph type="sldNum" sz="quarter" idx="5"/>
          </p:nvPr>
        </p:nvSpPr>
        <p:spPr/>
        <p:txBody>
          <a:bodyPr/>
          <a:lstStyle/>
          <a:p>
            <a:fld id="{CACF7474-02B3-9E44-9330-25199C380134}" type="slidenum">
              <a:rPr lang="en-US" smtClean="0"/>
              <a:t>3</a:t>
            </a:fld>
            <a:endParaRPr lang="en-US"/>
          </a:p>
        </p:txBody>
      </p:sp>
    </p:spTree>
    <p:extLst>
      <p:ext uri="{BB962C8B-B14F-4D97-AF65-F5344CB8AC3E}">
        <p14:creationId xmlns:p14="http://schemas.microsoft.com/office/powerpoint/2010/main" val="3276451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77AF8-F593-B201-BB36-287AE968F9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61FE15-05C9-7AB5-931D-4A7F6FE7D7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EB5DA7-8D57-EF6D-6F39-C06CEEBE4A2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E4018B3-D834-D69D-036E-2E02E9165973}"/>
              </a:ext>
            </a:extLst>
          </p:cNvPr>
          <p:cNvSpPr>
            <a:spLocks noGrp="1"/>
          </p:cNvSpPr>
          <p:nvPr>
            <p:ph type="sldNum" sz="quarter" idx="5"/>
          </p:nvPr>
        </p:nvSpPr>
        <p:spPr/>
        <p:txBody>
          <a:bodyPr/>
          <a:lstStyle/>
          <a:p>
            <a:fld id="{CACF7474-02B3-9E44-9330-25199C380134}" type="slidenum">
              <a:rPr lang="en-US" smtClean="0"/>
              <a:t>4</a:t>
            </a:fld>
            <a:endParaRPr lang="en-US"/>
          </a:p>
        </p:txBody>
      </p:sp>
    </p:spTree>
    <p:extLst>
      <p:ext uri="{BB962C8B-B14F-4D97-AF65-F5344CB8AC3E}">
        <p14:creationId xmlns:p14="http://schemas.microsoft.com/office/powerpoint/2010/main" val="3197907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578F0-71FE-5F72-6CC2-CD986742F7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091219-42F6-3D62-540F-F1A0E31CD1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FC007F-42A9-6D6C-96BE-09DED578B0B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F538394-16C3-1BC8-9E99-B3A71A632CC9}"/>
              </a:ext>
            </a:extLst>
          </p:cNvPr>
          <p:cNvSpPr>
            <a:spLocks noGrp="1"/>
          </p:cNvSpPr>
          <p:nvPr>
            <p:ph type="sldNum" sz="quarter" idx="5"/>
          </p:nvPr>
        </p:nvSpPr>
        <p:spPr/>
        <p:txBody>
          <a:bodyPr/>
          <a:lstStyle/>
          <a:p>
            <a:fld id="{CACF7474-02B3-9E44-9330-25199C380134}" type="slidenum">
              <a:rPr lang="en-US" smtClean="0"/>
              <a:t>5</a:t>
            </a:fld>
            <a:endParaRPr lang="en-US"/>
          </a:p>
        </p:txBody>
      </p:sp>
    </p:spTree>
    <p:extLst>
      <p:ext uri="{BB962C8B-B14F-4D97-AF65-F5344CB8AC3E}">
        <p14:creationId xmlns:p14="http://schemas.microsoft.com/office/powerpoint/2010/main" val="3964930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9EDC-883C-3AEC-7CD3-AAA0A0F49D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A7A44-4742-5E1B-FE85-9E556101DB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51ACF3-033D-27C7-569F-3536F875854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393640D-E96E-CAD8-C44A-CA267F52CD27}"/>
              </a:ext>
            </a:extLst>
          </p:cNvPr>
          <p:cNvSpPr>
            <a:spLocks noGrp="1"/>
          </p:cNvSpPr>
          <p:nvPr>
            <p:ph type="sldNum" sz="quarter" idx="5"/>
          </p:nvPr>
        </p:nvSpPr>
        <p:spPr/>
        <p:txBody>
          <a:bodyPr/>
          <a:lstStyle/>
          <a:p>
            <a:fld id="{CACF7474-02B3-9E44-9330-25199C380134}" type="slidenum">
              <a:rPr lang="en-US" smtClean="0"/>
              <a:t>6</a:t>
            </a:fld>
            <a:endParaRPr lang="en-US"/>
          </a:p>
        </p:txBody>
      </p:sp>
    </p:spTree>
    <p:extLst>
      <p:ext uri="{BB962C8B-B14F-4D97-AF65-F5344CB8AC3E}">
        <p14:creationId xmlns:p14="http://schemas.microsoft.com/office/powerpoint/2010/main" val="535076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E2BE1-AC31-9484-D58B-E1263F32C8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F0520-F582-945B-CB8E-86AC8FB9BF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581CCC-F6BC-8BC1-A61C-8372CFDA78B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37CE0B8-7546-0290-45EE-D8A6183371BA}"/>
              </a:ext>
            </a:extLst>
          </p:cNvPr>
          <p:cNvSpPr>
            <a:spLocks noGrp="1"/>
          </p:cNvSpPr>
          <p:nvPr>
            <p:ph type="sldNum" sz="quarter" idx="5"/>
          </p:nvPr>
        </p:nvSpPr>
        <p:spPr/>
        <p:txBody>
          <a:bodyPr/>
          <a:lstStyle/>
          <a:p>
            <a:fld id="{CACF7474-02B3-9E44-9330-25199C380134}" type="slidenum">
              <a:rPr lang="en-US" smtClean="0"/>
              <a:t>7</a:t>
            </a:fld>
            <a:endParaRPr lang="en-US"/>
          </a:p>
        </p:txBody>
      </p:sp>
    </p:spTree>
    <p:extLst>
      <p:ext uri="{BB962C8B-B14F-4D97-AF65-F5344CB8AC3E}">
        <p14:creationId xmlns:p14="http://schemas.microsoft.com/office/powerpoint/2010/main" val="3461290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AC849-6094-73E8-8546-2CB8042520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FB559-117E-8FCF-073E-CBA458218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4924CC-05C4-E1F0-4B06-09ECDA749F2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F444C87-D151-A24F-C889-5289414A3C1E}"/>
              </a:ext>
            </a:extLst>
          </p:cNvPr>
          <p:cNvSpPr>
            <a:spLocks noGrp="1"/>
          </p:cNvSpPr>
          <p:nvPr>
            <p:ph type="sldNum" sz="quarter" idx="5"/>
          </p:nvPr>
        </p:nvSpPr>
        <p:spPr/>
        <p:txBody>
          <a:bodyPr/>
          <a:lstStyle/>
          <a:p>
            <a:fld id="{CACF7474-02B3-9E44-9330-25199C380134}" type="slidenum">
              <a:rPr lang="en-US" smtClean="0"/>
              <a:t>8</a:t>
            </a:fld>
            <a:endParaRPr lang="en-US"/>
          </a:p>
        </p:txBody>
      </p:sp>
    </p:spTree>
    <p:extLst>
      <p:ext uri="{BB962C8B-B14F-4D97-AF65-F5344CB8AC3E}">
        <p14:creationId xmlns:p14="http://schemas.microsoft.com/office/powerpoint/2010/main" val="2837648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3ADC6-EA26-D310-7306-965F4095A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54BFA-E248-4F32-13D5-091405C09D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66F21E-2752-1E60-C33A-84EA42484AE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BB09487-D732-5BBA-AC2B-58552D59A604}"/>
              </a:ext>
            </a:extLst>
          </p:cNvPr>
          <p:cNvSpPr>
            <a:spLocks noGrp="1"/>
          </p:cNvSpPr>
          <p:nvPr>
            <p:ph type="sldNum" sz="quarter" idx="5"/>
          </p:nvPr>
        </p:nvSpPr>
        <p:spPr/>
        <p:txBody>
          <a:bodyPr/>
          <a:lstStyle/>
          <a:p>
            <a:fld id="{CACF7474-02B3-9E44-9330-25199C380134}" type="slidenum">
              <a:rPr lang="en-US" smtClean="0"/>
              <a:t>9</a:t>
            </a:fld>
            <a:endParaRPr lang="en-US"/>
          </a:p>
        </p:txBody>
      </p:sp>
    </p:spTree>
    <p:extLst>
      <p:ext uri="{BB962C8B-B14F-4D97-AF65-F5344CB8AC3E}">
        <p14:creationId xmlns:p14="http://schemas.microsoft.com/office/powerpoint/2010/main" val="2299195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3/19/24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3/19/24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3/19/24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3/19/24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BF982BD-FF40-E044-DE94-874E81EC1F75}"/>
              </a:ext>
            </a:extLst>
          </p:cNvPr>
          <p:cNvSpPr>
            <a:spLocks noGrp="1"/>
          </p:cNvSpPr>
          <p:nvPr>
            <p:ph type="ctrTitle"/>
          </p:nvPr>
        </p:nvSpPr>
        <p:spPr>
          <a:xfrm>
            <a:off x="1524000" y="-1432561"/>
            <a:ext cx="9144000" cy="1132523"/>
          </a:xfrm>
        </p:spPr>
        <p:txBody>
          <a:bodyPr/>
          <a:lstStyle/>
          <a:p>
            <a:r>
              <a:rPr lang="en-US" dirty="0"/>
              <a:t>The Windrush Generation</a:t>
            </a:r>
          </a:p>
        </p:txBody>
      </p:sp>
      <p:sp>
        <p:nvSpPr>
          <p:cNvPr id="4" name="Rectangle 3" descr="A drawing of the Empire Windrush ship on water with silhouette of people on the deck behind railings.">
            <a:extLst>
              <a:ext uri="{FF2B5EF4-FFF2-40B4-BE49-F238E27FC236}">
                <a16:creationId xmlns:a16="http://schemas.microsoft.com/office/drawing/2014/main" id="{CEF10F9F-5609-87CB-1546-50AF54DFD126}"/>
              </a:ext>
            </a:extLst>
          </p:cNvPr>
          <p:cNvSpPr/>
          <p:nvPr/>
        </p:nvSpPr>
        <p:spPr>
          <a:xfrm>
            <a:off x="0" y="0"/>
            <a:ext cx="12191998"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he Windrush generation">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705232"/>
            <a:ext cx="12191999" cy="3373396"/>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6" y="5307495"/>
            <a:ext cx="1745972" cy="1550503"/>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43CF68-A4DC-D2FD-C392-1D9D4D7B09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B8C9924-4D8D-52ED-3914-8D0851FE6549}"/>
              </a:ext>
            </a:extLst>
          </p:cNvPr>
          <p:cNvSpPr>
            <a:spLocks noGrp="1"/>
          </p:cNvSpPr>
          <p:nvPr>
            <p:ph type="ctrTitle"/>
          </p:nvPr>
        </p:nvSpPr>
        <p:spPr>
          <a:xfrm>
            <a:off x="1524000" y="-1399623"/>
            <a:ext cx="9144000" cy="1092560"/>
          </a:xfrm>
        </p:spPr>
        <p:txBody>
          <a:bodyPr/>
          <a:lstStyle/>
          <a:p>
            <a:r>
              <a:rPr lang="en-US" dirty="0"/>
              <a:t>Their contribution</a:t>
            </a:r>
          </a:p>
        </p:txBody>
      </p:sp>
      <p:sp>
        <p:nvSpPr>
          <p:cNvPr id="5" name="TextBox 4">
            <a:extLst>
              <a:ext uri="{FF2B5EF4-FFF2-40B4-BE49-F238E27FC236}">
                <a16:creationId xmlns:a16="http://schemas.microsoft.com/office/drawing/2014/main" id="{A799F3BD-09C7-C7F4-63B9-C7BE7CD6245A}"/>
              </a:ext>
            </a:extLst>
          </p:cNvPr>
          <p:cNvSpPr txBox="1"/>
          <p:nvPr/>
        </p:nvSpPr>
        <p:spPr>
          <a:xfrm>
            <a:off x="952703" y="1007397"/>
            <a:ext cx="5034972" cy="3924151"/>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The Windrush Generation literally helped rebuild Britain and added to the culture of our society. Their contribution should always be appreciated and never be forgotten.</a:t>
            </a:r>
          </a:p>
        </p:txBody>
      </p:sp>
      <p:grpSp>
        <p:nvGrpSpPr>
          <p:cNvPr id="3" name="Group 2" descr="Caption that says &quot;A statue in London that celebrates the Windrush Generation.&quot;">
            <a:extLst>
              <a:ext uri="{FF2B5EF4-FFF2-40B4-BE49-F238E27FC236}">
                <a16:creationId xmlns:a16="http://schemas.microsoft.com/office/drawing/2014/main" id="{8DB60EA7-E82E-2C8B-6312-5E5708F9B598}"/>
              </a:ext>
            </a:extLst>
          </p:cNvPr>
          <p:cNvGrpSpPr/>
          <p:nvPr/>
        </p:nvGrpSpPr>
        <p:grpSpPr>
          <a:xfrm>
            <a:off x="2113006" y="5682636"/>
            <a:ext cx="4816737" cy="800219"/>
            <a:chOff x="4685612" y="5536318"/>
            <a:chExt cx="4816737" cy="800219"/>
          </a:xfrm>
        </p:grpSpPr>
        <p:pic>
          <p:nvPicPr>
            <p:cNvPr id="6" name="Picture 5" descr="A black drop of water&#10;&#10;Description automatically generated">
              <a:extLst>
                <a:ext uri="{FF2B5EF4-FFF2-40B4-BE49-F238E27FC236}">
                  <a16:creationId xmlns:a16="http://schemas.microsoft.com/office/drawing/2014/main" id="{03474BF7-9C3B-2079-C5DC-077F7F4E7D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19749" y="5615809"/>
              <a:ext cx="482600" cy="342900"/>
            </a:xfrm>
            <a:prstGeom prst="rect">
              <a:avLst/>
            </a:prstGeom>
          </p:spPr>
        </p:pic>
        <p:sp>
          <p:nvSpPr>
            <p:cNvPr id="9" name="TextBox 8">
              <a:extLst>
                <a:ext uri="{FF2B5EF4-FFF2-40B4-BE49-F238E27FC236}">
                  <a16:creationId xmlns:a16="http://schemas.microsoft.com/office/drawing/2014/main" id="{A47A2D8C-4D22-5398-94C3-F0FA2CC20A2E}"/>
                </a:ext>
              </a:extLst>
            </p:cNvPr>
            <p:cNvSpPr txBox="1"/>
            <p:nvPr/>
          </p:nvSpPr>
          <p:spPr>
            <a:xfrm>
              <a:off x="4685612" y="5536318"/>
              <a:ext cx="4395752" cy="800219"/>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A statue in London that celebrates the Windrush Generation.</a:t>
              </a:r>
            </a:p>
          </p:txBody>
        </p:sp>
      </p:grpSp>
      <p:sp>
        <p:nvSpPr>
          <p:cNvPr id="2" name="Rectangle 1" descr="A photograph of the Windrush Generation statue in London. It depicts a man, a woman, and a child, standing on suitcases.">
            <a:extLst>
              <a:ext uri="{FF2B5EF4-FFF2-40B4-BE49-F238E27FC236}">
                <a16:creationId xmlns:a16="http://schemas.microsoft.com/office/drawing/2014/main" id="{CDDE542E-3563-4265-2EE8-DB118F3FFFC1}"/>
              </a:ext>
            </a:extLst>
          </p:cNvPr>
          <p:cNvSpPr/>
          <p:nvPr/>
        </p:nvSpPr>
        <p:spPr>
          <a:xfrm flipH="1">
            <a:off x="6635577" y="244463"/>
            <a:ext cx="5251621" cy="6324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AED9C62-BE22-F470-B234-7A819F216F94}"/>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6" y="5307495"/>
            <a:ext cx="1745972" cy="1550503"/>
          </a:xfrm>
          <a:prstGeom prst="rect">
            <a:avLst/>
          </a:prstGeom>
        </p:spPr>
      </p:pic>
    </p:spTree>
    <p:extLst>
      <p:ext uri="{BB962C8B-B14F-4D97-AF65-F5344CB8AC3E}">
        <p14:creationId xmlns:p14="http://schemas.microsoft.com/office/powerpoint/2010/main" val="2772981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8C35B8-32C7-745D-B3F1-F83C817B18B4}"/>
              </a:ext>
            </a:extLst>
          </p:cNvPr>
          <p:cNvSpPr>
            <a:spLocks noGrp="1"/>
          </p:cNvSpPr>
          <p:nvPr>
            <p:ph type="ctrTitle"/>
          </p:nvPr>
        </p:nvSpPr>
        <p:spPr>
          <a:xfrm>
            <a:off x="1524000" y="-1399623"/>
            <a:ext cx="9144000" cy="1092560"/>
          </a:xfrm>
        </p:spPr>
        <p:txBody>
          <a:bodyPr/>
          <a:lstStyle/>
          <a:p>
            <a:r>
              <a:rPr lang="en-US" dirty="0"/>
              <a:t>After World War 2</a:t>
            </a:r>
          </a:p>
        </p:txBody>
      </p:sp>
      <p:sp>
        <p:nvSpPr>
          <p:cNvPr id="8" name="TextBox 7">
            <a:extLst>
              <a:ext uri="{FF2B5EF4-FFF2-40B4-BE49-F238E27FC236}">
                <a16:creationId xmlns:a16="http://schemas.microsoft.com/office/drawing/2014/main" id="{D865BA71-9D09-29EE-229D-D2C900EC273E}"/>
              </a:ext>
            </a:extLst>
          </p:cNvPr>
          <p:cNvSpPr txBox="1"/>
          <p:nvPr/>
        </p:nvSpPr>
        <p:spPr>
          <a:xfrm>
            <a:off x="431205" y="406180"/>
            <a:ext cx="9266978"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After the end of World War 2, there was a shortage of workers able to fill all the jobs required. The British government invited people living in Commonwealth countries (those that had been part of the British Empire) to move over and help fill the job vacancies. </a:t>
            </a:r>
          </a:p>
        </p:txBody>
      </p:sp>
      <p:grpSp>
        <p:nvGrpSpPr>
          <p:cNvPr id="14" name="Group 13" descr="A newspaper excerpt that reads &quot;Passenger Opportunity To United Kingdom. Troopship 'EMPIRE WINDRUSH' sailing about 23rd May. &#10;Fares:- Cabin Class £48, Troopdeck £28.&#10;Royal Mail Lines, Limited - 8 Port Royal St.&quot;">
            <a:extLst>
              <a:ext uri="{FF2B5EF4-FFF2-40B4-BE49-F238E27FC236}">
                <a16:creationId xmlns:a16="http://schemas.microsoft.com/office/drawing/2014/main" id="{0B60374C-B04B-87B6-2CE7-B698D6DACC46}"/>
              </a:ext>
            </a:extLst>
          </p:cNvPr>
          <p:cNvGrpSpPr/>
          <p:nvPr/>
        </p:nvGrpSpPr>
        <p:grpSpPr>
          <a:xfrm>
            <a:off x="1524000" y="2507197"/>
            <a:ext cx="7128193" cy="3540248"/>
            <a:chOff x="1524000" y="2396359"/>
            <a:chExt cx="7128193" cy="3540248"/>
          </a:xfrm>
        </p:grpSpPr>
        <p:pic>
          <p:nvPicPr>
            <p:cNvPr id="10" name="Picture 9" descr="A black and white sign&#10;&#10;Description automatically generated">
              <a:extLst>
                <a:ext uri="{FF2B5EF4-FFF2-40B4-BE49-F238E27FC236}">
                  <a16:creationId xmlns:a16="http://schemas.microsoft.com/office/drawing/2014/main" id="{6CF1F47A-EE3E-89E8-9A76-9F9C78D0C059}"/>
                </a:ext>
              </a:extLst>
            </p:cNvPr>
            <p:cNvPicPr>
              <a:picLocks noChangeAspect="1"/>
            </p:cNvPicPr>
            <p:nvPr/>
          </p:nvPicPr>
          <p:blipFill>
            <a:blip r:embed="rId4"/>
            <a:stretch>
              <a:fillRect/>
            </a:stretch>
          </p:blipFill>
          <p:spPr>
            <a:xfrm>
              <a:off x="1555532" y="2396359"/>
              <a:ext cx="7096661" cy="3540248"/>
            </a:xfrm>
            <a:prstGeom prst="rect">
              <a:avLst/>
            </a:prstGeom>
            <a:ln w="28575">
              <a:solidFill>
                <a:schemeClr val="tx1"/>
              </a:solidFill>
            </a:ln>
          </p:spPr>
        </p:pic>
        <p:sp>
          <p:nvSpPr>
            <p:cNvPr id="13" name="TextBox 12">
              <a:extLst>
                <a:ext uri="{FF2B5EF4-FFF2-40B4-BE49-F238E27FC236}">
                  <a16:creationId xmlns:a16="http://schemas.microsoft.com/office/drawing/2014/main" id="{50B0B881-2324-29B1-E1E2-F9ED6486DDC4}"/>
                </a:ext>
              </a:extLst>
            </p:cNvPr>
            <p:cNvSpPr txBox="1"/>
            <p:nvPr/>
          </p:nvSpPr>
          <p:spPr>
            <a:xfrm>
              <a:off x="1524000" y="2458761"/>
              <a:ext cx="2185214" cy="215444"/>
            </a:xfrm>
            <a:prstGeom prst="rect">
              <a:avLst/>
            </a:prstGeom>
            <a:noFill/>
          </p:spPr>
          <p:txBody>
            <a:bodyPr wrap="none" rtlCol="0">
              <a:spAutoFit/>
            </a:bodyPr>
            <a:lstStyle/>
            <a:p>
              <a:r>
                <a:rPr lang="en-GB" sz="800" dirty="0">
                  <a:solidFill>
                    <a:schemeClr val="bg1"/>
                  </a:solidFill>
                  <a:latin typeface="Arial" panose="020B0604020202020204" pitchFamily="34" charset="0"/>
                  <a:cs typeface="Arial" panose="020B0604020202020204" pitchFamily="34" charset="0"/>
                </a:rPr>
                <a:t>© Public Domain from Wikimedia Commons</a:t>
              </a:r>
            </a:p>
          </p:txBody>
        </p:sp>
      </p:grpSp>
      <p:pic>
        <p:nvPicPr>
          <p:cNvPr id="12" name="Picture 11" descr="A drawing of a man in a suit and hat holding a suitcase.">
            <a:extLst>
              <a:ext uri="{FF2B5EF4-FFF2-40B4-BE49-F238E27FC236}">
                <a16:creationId xmlns:a16="http://schemas.microsoft.com/office/drawing/2014/main" id="{0AF9B448-359A-1EE3-FE95-46B47141F94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83387" y="295342"/>
            <a:ext cx="3347545" cy="7251084"/>
          </a:xfrm>
          <a:prstGeom prst="rect">
            <a:avLst/>
          </a:prstGeom>
        </p:spPr>
      </p:pic>
      <p:pic>
        <p:nvPicPr>
          <p:cNvPr id="15" name="Picture 14">
            <a:extLst>
              <a:ext uri="{FF2B5EF4-FFF2-40B4-BE49-F238E27FC236}">
                <a16:creationId xmlns:a16="http://schemas.microsoft.com/office/drawing/2014/main" id="{BDD9D8C0-F19C-697D-7CA7-EE1ED12A1D24}"/>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6026" y="5307495"/>
            <a:ext cx="1745972" cy="1550503"/>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B2A2071-B44F-BA4E-F659-4EFBAA48130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3EF64BB-1207-9A16-7A22-17C22410E94A}"/>
              </a:ext>
            </a:extLst>
          </p:cNvPr>
          <p:cNvSpPr>
            <a:spLocks noGrp="1"/>
          </p:cNvSpPr>
          <p:nvPr>
            <p:ph type="ctrTitle"/>
          </p:nvPr>
        </p:nvSpPr>
        <p:spPr>
          <a:xfrm>
            <a:off x="1524000" y="-1399623"/>
            <a:ext cx="9144000" cy="1092560"/>
          </a:xfrm>
        </p:spPr>
        <p:txBody>
          <a:bodyPr/>
          <a:lstStyle/>
          <a:p>
            <a:r>
              <a:rPr lang="en-US" dirty="0"/>
              <a:t>Empire Windrush</a:t>
            </a:r>
          </a:p>
        </p:txBody>
      </p:sp>
      <p:sp>
        <p:nvSpPr>
          <p:cNvPr id="8" name="TextBox 7">
            <a:extLst>
              <a:ext uri="{FF2B5EF4-FFF2-40B4-BE49-F238E27FC236}">
                <a16:creationId xmlns:a16="http://schemas.microsoft.com/office/drawing/2014/main" id="{E0F941B5-3E91-47A9-6993-A17F8A8C492D}"/>
              </a:ext>
            </a:extLst>
          </p:cNvPr>
          <p:cNvSpPr txBox="1"/>
          <p:nvPr/>
        </p:nvSpPr>
        <p:spPr>
          <a:xfrm>
            <a:off x="445060" y="544486"/>
            <a:ext cx="6315958"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June 22nd 1948, a ship called Empire Windrush arrived in Tilbury - a town near the mouth of the River Thames. It was carrying over 1,000 people from various Caribbean and other countries.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On board were passengers from Jamaica, Bermuda, Trinidad and other Caribbean islands. Many had helped Britain working for the Royal Air Force during the war. For others, it was their first time setting foot on British soil.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passengers had eagerly paid £28 (about £1060 in today’s money) for their tickets, excited about the better job prospects available to them in Britain.</a:t>
            </a:r>
          </a:p>
        </p:txBody>
      </p:sp>
      <p:pic>
        <p:nvPicPr>
          <p:cNvPr id="15" name="Picture 14">
            <a:extLst>
              <a:ext uri="{FF2B5EF4-FFF2-40B4-BE49-F238E27FC236}">
                <a16:creationId xmlns:a16="http://schemas.microsoft.com/office/drawing/2014/main" id="{59441C0E-6B03-DBC5-7AC3-47011EC7506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6" y="5307495"/>
            <a:ext cx="1745972" cy="1550503"/>
          </a:xfrm>
          <a:prstGeom prst="rect">
            <a:avLst/>
          </a:prstGeom>
        </p:spPr>
      </p:pic>
      <p:sp>
        <p:nvSpPr>
          <p:cNvPr id="6" name="Rectangle 5" descr="A photo of the Empire Windrush ship on water with a crowd of people on the deck behind railings.">
            <a:extLst>
              <a:ext uri="{FF2B5EF4-FFF2-40B4-BE49-F238E27FC236}">
                <a16:creationId xmlns:a16="http://schemas.microsoft.com/office/drawing/2014/main" id="{0F22648A-72BD-210B-2942-3106642017C4}"/>
              </a:ext>
            </a:extLst>
          </p:cNvPr>
          <p:cNvSpPr/>
          <p:nvPr/>
        </p:nvSpPr>
        <p:spPr>
          <a:xfrm>
            <a:off x="6885709" y="235526"/>
            <a:ext cx="5001492" cy="63453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54625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EA8B20A-932D-A39D-A2F0-5BC4D971FB2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0C8A90C-F10F-D4C2-DE48-5D555FD9616A}"/>
              </a:ext>
            </a:extLst>
          </p:cNvPr>
          <p:cNvSpPr>
            <a:spLocks noGrp="1"/>
          </p:cNvSpPr>
          <p:nvPr>
            <p:ph type="ctrTitle"/>
          </p:nvPr>
        </p:nvSpPr>
        <p:spPr>
          <a:xfrm>
            <a:off x="1524000" y="-1399623"/>
            <a:ext cx="9144000" cy="1092560"/>
          </a:xfrm>
        </p:spPr>
        <p:txBody>
          <a:bodyPr/>
          <a:lstStyle/>
          <a:p>
            <a:r>
              <a:rPr lang="en-US" dirty="0"/>
              <a:t>New Arrivals</a:t>
            </a:r>
          </a:p>
        </p:txBody>
      </p:sp>
      <p:pic>
        <p:nvPicPr>
          <p:cNvPr id="15" name="Picture 14">
            <a:extLst>
              <a:ext uri="{FF2B5EF4-FFF2-40B4-BE49-F238E27FC236}">
                <a16:creationId xmlns:a16="http://schemas.microsoft.com/office/drawing/2014/main" id="{087BBAA3-9DB3-FB17-124D-2DBDCCE223C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6" y="-165208"/>
            <a:ext cx="1745972" cy="1550503"/>
          </a:xfrm>
          <a:prstGeom prst="rect">
            <a:avLst/>
          </a:prstGeom>
        </p:spPr>
      </p:pic>
      <p:sp>
        <p:nvSpPr>
          <p:cNvPr id="3" name="Rectangle 2" descr="A photo of new arrivals on the Empire Windrush reading a news paper. ">
            <a:extLst>
              <a:ext uri="{FF2B5EF4-FFF2-40B4-BE49-F238E27FC236}">
                <a16:creationId xmlns:a16="http://schemas.microsoft.com/office/drawing/2014/main" id="{9B62CC06-1057-7E1E-B42F-F1D4C2E5BB13}"/>
              </a:ext>
            </a:extLst>
          </p:cNvPr>
          <p:cNvSpPr/>
          <p:nvPr/>
        </p:nvSpPr>
        <p:spPr>
          <a:xfrm>
            <a:off x="1524000" y="256308"/>
            <a:ext cx="9144000" cy="63453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85EC5FA-11A1-5494-83AC-72EACEE8B16C}"/>
              </a:ext>
            </a:extLst>
          </p:cNvPr>
          <p:cNvSpPr/>
          <p:nvPr/>
        </p:nvSpPr>
        <p:spPr>
          <a:xfrm>
            <a:off x="464127" y="3603746"/>
            <a:ext cx="11263745" cy="2306782"/>
          </a:xfrm>
          <a:prstGeom prst="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lIns="251999" tIns="0" rIns="468000" rtlCol="0" anchor="ctr"/>
          <a:lstStyle/>
          <a:p>
            <a:pPr>
              <a:lnSpc>
                <a:spcPct val="150000"/>
              </a:lnSpc>
            </a:pPr>
            <a:r>
              <a:rPr lang="en-GB" sz="1600" dirty="0">
                <a:solidFill>
                  <a:schemeClr val="tx1"/>
                </a:solidFill>
                <a:latin typeface="Linkpen 17a Print" panose="03050602060000000000" pitchFamily="66" charset="77"/>
              </a:rPr>
              <a:t>The new arrivals were housed in a large air raid shelter - in Clapham, London – while they looked for jobs. As they had come from Commonwealth countries, they were automatically British subjects and free to permanently live and work in the UK. Within a month, they had all found work. The first people to come over on the Empire Windrush are sometimes referred to as Windrush Pioneers.</a:t>
            </a:r>
          </a:p>
        </p:txBody>
      </p:sp>
    </p:spTree>
    <p:extLst>
      <p:ext uri="{BB962C8B-B14F-4D97-AF65-F5344CB8AC3E}">
        <p14:creationId xmlns:p14="http://schemas.microsoft.com/office/powerpoint/2010/main" val="27887878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6CE1B06-E5C7-0E38-E2AD-D167BA92B5F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5091C24-BD14-B028-D9CD-E4D988D8B7AB}"/>
              </a:ext>
            </a:extLst>
          </p:cNvPr>
          <p:cNvSpPr>
            <a:spLocks noGrp="1"/>
          </p:cNvSpPr>
          <p:nvPr>
            <p:ph type="ctrTitle"/>
          </p:nvPr>
        </p:nvSpPr>
        <p:spPr>
          <a:xfrm>
            <a:off x="1524000" y="-1399623"/>
            <a:ext cx="9144000" cy="1092560"/>
          </a:xfrm>
        </p:spPr>
        <p:txBody>
          <a:bodyPr/>
          <a:lstStyle/>
          <a:p>
            <a:r>
              <a:rPr lang="en-US" dirty="0"/>
              <a:t>Concerned MP’s</a:t>
            </a:r>
          </a:p>
        </p:txBody>
      </p:sp>
      <p:pic>
        <p:nvPicPr>
          <p:cNvPr id="15" name="Picture 14">
            <a:extLst>
              <a:ext uri="{FF2B5EF4-FFF2-40B4-BE49-F238E27FC236}">
                <a16:creationId xmlns:a16="http://schemas.microsoft.com/office/drawing/2014/main" id="{9A96C8E3-40AF-79D8-62F5-0581194E3671}"/>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6" y="5307497"/>
            <a:ext cx="1745972" cy="1550503"/>
          </a:xfrm>
          <a:prstGeom prst="rect">
            <a:avLst/>
          </a:prstGeom>
        </p:spPr>
      </p:pic>
      <p:sp>
        <p:nvSpPr>
          <p:cNvPr id="5" name="TextBox 4">
            <a:extLst>
              <a:ext uri="{FF2B5EF4-FFF2-40B4-BE49-F238E27FC236}">
                <a16:creationId xmlns:a16="http://schemas.microsoft.com/office/drawing/2014/main" id="{2D5E7DE4-8B5E-B6AD-33CD-FB0345A56C11}"/>
              </a:ext>
            </a:extLst>
          </p:cNvPr>
          <p:cNvSpPr txBox="1"/>
          <p:nvPr/>
        </p:nvSpPr>
        <p:spPr>
          <a:xfrm>
            <a:off x="451130" y="438088"/>
            <a:ext cx="11289740"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Even though these people were helping rebuild Britain after a terrible war, a lot of people were not very welcoming.</a:t>
            </a:r>
          </a:p>
        </p:txBody>
      </p:sp>
      <p:sp>
        <p:nvSpPr>
          <p:cNvPr id="7" name="TextBox 6">
            <a:extLst>
              <a:ext uri="{FF2B5EF4-FFF2-40B4-BE49-F238E27FC236}">
                <a16:creationId xmlns:a16="http://schemas.microsoft.com/office/drawing/2014/main" id="{EA07E0E8-5824-B530-D797-F74FE38DB7D7}"/>
              </a:ext>
            </a:extLst>
          </p:cNvPr>
          <p:cNvSpPr txBox="1"/>
          <p:nvPr/>
        </p:nvSpPr>
        <p:spPr>
          <a:xfrm>
            <a:off x="451129" y="1464785"/>
            <a:ext cx="6716587"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Two days after the Empire Windrush docked, a group of MPs wrote to the prime minister because they were concerned about people from other countries arriving in the UK. In the 1950s, there were attacks by racist people who did not want people from other countries to settle in Britain.</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These attitudes made it difficult for new arrivals to find a place to live. Many who did were exploited by landlords who took advantage by charging them higher rents.</a:t>
            </a:r>
          </a:p>
        </p:txBody>
      </p:sp>
      <p:sp>
        <p:nvSpPr>
          <p:cNvPr id="8" name="Rectangle 7" descr="A drawing of a window with a sign that says &quot;NO ROOMS FOR RENT&quot; on the glass pane.">
            <a:extLst>
              <a:ext uri="{FF2B5EF4-FFF2-40B4-BE49-F238E27FC236}">
                <a16:creationId xmlns:a16="http://schemas.microsoft.com/office/drawing/2014/main" id="{707C2AFB-8E0F-E11A-2D97-400EB370F33F}"/>
              </a:ext>
            </a:extLst>
          </p:cNvPr>
          <p:cNvSpPr/>
          <p:nvPr/>
        </p:nvSpPr>
        <p:spPr>
          <a:xfrm>
            <a:off x="7167716" y="1135626"/>
            <a:ext cx="4719486" cy="56184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36196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BE32298-99FA-BFFA-790A-F72A785FB76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6522331-B87C-0A09-97B3-91F3BE649F00}"/>
              </a:ext>
            </a:extLst>
          </p:cNvPr>
          <p:cNvSpPr>
            <a:spLocks noGrp="1"/>
          </p:cNvSpPr>
          <p:nvPr>
            <p:ph type="ctrTitle"/>
          </p:nvPr>
        </p:nvSpPr>
        <p:spPr>
          <a:xfrm>
            <a:off x="1524000" y="-1399623"/>
            <a:ext cx="9144000" cy="1092560"/>
          </a:xfrm>
        </p:spPr>
        <p:txBody>
          <a:bodyPr/>
          <a:lstStyle/>
          <a:p>
            <a:r>
              <a:rPr lang="en-US" dirty="0"/>
              <a:t>Derrick Thomas</a:t>
            </a:r>
          </a:p>
        </p:txBody>
      </p:sp>
      <p:sp>
        <p:nvSpPr>
          <p:cNvPr id="2" name="Title 1">
            <a:extLst>
              <a:ext uri="{FF2B5EF4-FFF2-40B4-BE49-F238E27FC236}">
                <a16:creationId xmlns:a16="http://schemas.microsoft.com/office/drawing/2014/main" id="{D85F384D-1773-4AC9-94DD-DAF9F1615EAF}"/>
              </a:ext>
            </a:extLst>
          </p:cNvPr>
          <p:cNvSpPr txBox="1">
            <a:spLocks/>
          </p:cNvSpPr>
          <p:nvPr/>
        </p:nvSpPr>
        <p:spPr>
          <a:xfrm>
            <a:off x="500634" y="412133"/>
            <a:ext cx="638507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Derrick Thomas</a:t>
            </a:r>
          </a:p>
        </p:txBody>
      </p:sp>
      <p:pic>
        <p:nvPicPr>
          <p:cNvPr id="15" name="Picture 14">
            <a:extLst>
              <a:ext uri="{FF2B5EF4-FFF2-40B4-BE49-F238E27FC236}">
                <a16:creationId xmlns:a16="http://schemas.microsoft.com/office/drawing/2014/main" id="{5FD672E0-8453-B876-FD7B-CACDF9F603E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89658" y="-65206"/>
            <a:ext cx="1602340" cy="1422951"/>
          </a:xfrm>
          <a:prstGeom prst="rect">
            <a:avLst/>
          </a:prstGeom>
        </p:spPr>
      </p:pic>
      <p:pic>
        <p:nvPicPr>
          <p:cNvPr id="9" name="Picture 8" descr="Derrick Thomas on the cover of a book titles &quot;Hold On To Your Dreams&quot;. On the cover he is holding onto a golden Olympic torch.">
            <a:extLst>
              <a:ext uri="{FF2B5EF4-FFF2-40B4-BE49-F238E27FC236}">
                <a16:creationId xmlns:a16="http://schemas.microsoft.com/office/drawing/2014/main" id="{374C5553-2475-0635-BBB3-D5CC167DF8B4}"/>
              </a:ext>
            </a:extLst>
          </p:cNvPr>
          <p:cNvPicPr>
            <a:picLocks noChangeAspect="1"/>
          </p:cNvPicPr>
          <p:nvPr/>
        </p:nvPicPr>
        <p:blipFill>
          <a:blip r:embed="rId5"/>
          <a:stretch>
            <a:fillRect/>
          </a:stretch>
        </p:blipFill>
        <p:spPr>
          <a:xfrm>
            <a:off x="500634" y="1609988"/>
            <a:ext cx="2905084" cy="4114800"/>
          </a:xfrm>
          <a:prstGeom prst="rect">
            <a:avLst/>
          </a:prstGeom>
          <a:ln w="28575">
            <a:solidFill>
              <a:schemeClr val="tx1"/>
            </a:solidFill>
          </a:ln>
        </p:spPr>
      </p:pic>
      <p:sp>
        <p:nvSpPr>
          <p:cNvPr id="5" name="TextBox 4">
            <a:extLst>
              <a:ext uri="{FF2B5EF4-FFF2-40B4-BE49-F238E27FC236}">
                <a16:creationId xmlns:a16="http://schemas.microsoft.com/office/drawing/2014/main" id="{0B49B3FD-8468-2764-A6CB-1DACD8E8C90C}"/>
              </a:ext>
            </a:extLst>
          </p:cNvPr>
          <p:cNvSpPr txBox="1"/>
          <p:nvPr/>
        </p:nvSpPr>
        <p:spPr>
          <a:xfrm>
            <a:off x="3601552" y="1156574"/>
            <a:ext cx="8089814" cy="525720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Derrick </a:t>
            </a:r>
            <a:r>
              <a:rPr lang="en-GB" sz="1500" dirty="0" err="1">
                <a:latin typeface="Linkpen 17a Print" panose="03050602060000000000" pitchFamily="66" charset="77"/>
              </a:rPr>
              <a:t>Bobbington</a:t>
            </a:r>
            <a:r>
              <a:rPr lang="en-GB" sz="1500" dirty="0">
                <a:latin typeface="Linkpen 17a Print" panose="03050602060000000000" pitchFamily="66" charset="77"/>
              </a:rPr>
              <a:t> Thomas was born in British Guiana in 1936. </a:t>
            </a:r>
            <a:br>
              <a:rPr lang="en-GB" sz="1500" dirty="0">
                <a:latin typeface="Linkpen 17a Print" panose="03050602060000000000" pitchFamily="66" charset="77"/>
              </a:rPr>
            </a:br>
            <a:r>
              <a:rPr lang="en-GB" sz="1500" dirty="0">
                <a:latin typeface="Linkpen 17a Print" panose="03050602060000000000" pitchFamily="66" charset="77"/>
              </a:rPr>
              <a:t>In his teens he got an apprenticeship as a motor engineer with the </a:t>
            </a:r>
            <a:r>
              <a:rPr lang="en-GB" sz="1500" dirty="0" err="1">
                <a:latin typeface="Linkpen 17a Print" panose="03050602060000000000" pitchFamily="66" charset="77"/>
              </a:rPr>
              <a:t>Rootes</a:t>
            </a:r>
            <a:r>
              <a:rPr lang="en-GB" sz="1500" dirty="0">
                <a:latin typeface="Linkpen 17a Print" panose="03050602060000000000" pitchFamily="66" charset="77"/>
              </a:rPr>
              <a:t> Group and before long decided join the company in England. He arrived in England in 1957, as part of the Windrush Generation.</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In 1959 he was called up for national service. With his City &amp; Guilds qualification in motor vehicles under his belt, he joined the RAF. He became a qualified simulator service engineer.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From 1968, Derrick was stationed at RAF </a:t>
            </a:r>
            <a:r>
              <a:rPr lang="en-GB" sz="1500" dirty="0" err="1">
                <a:latin typeface="Linkpen 17a Print" panose="03050602060000000000" pitchFamily="66" charset="77"/>
              </a:rPr>
              <a:t>Wattisham</a:t>
            </a:r>
            <a:r>
              <a:rPr lang="en-GB" sz="1500" dirty="0">
                <a:latin typeface="Linkpen 17a Print" panose="03050602060000000000" pitchFamily="66" charset="77"/>
              </a:rPr>
              <a:t> and decided to make Ipswich his home. In 1971 he left the RAF.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In 2012 he was one of the 8,000 torchbearers who each ran a short distance in the weeks before the London Games. Derrick also took part in the opening ceremony of the Paralympics.</a:t>
            </a:r>
          </a:p>
        </p:txBody>
      </p:sp>
    </p:spTree>
    <p:extLst>
      <p:ext uri="{BB962C8B-B14F-4D97-AF65-F5344CB8AC3E}">
        <p14:creationId xmlns:p14="http://schemas.microsoft.com/office/powerpoint/2010/main" val="39250732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A3565F-2452-4090-34C0-331568BF1C7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23658A5-5C3D-8308-8D7F-9ACB1A648D05}"/>
              </a:ext>
            </a:extLst>
          </p:cNvPr>
          <p:cNvSpPr>
            <a:spLocks noGrp="1"/>
          </p:cNvSpPr>
          <p:nvPr>
            <p:ph type="ctrTitle"/>
          </p:nvPr>
        </p:nvSpPr>
        <p:spPr>
          <a:xfrm>
            <a:off x="1524000" y="-1399623"/>
            <a:ext cx="9144000" cy="1092560"/>
          </a:xfrm>
        </p:spPr>
        <p:txBody>
          <a:bodyPr/>
          <a:lstStyle/>
          <a:p>
            <a:r>
              <a:rPr lang="en-US" dirty="0"/>
              <a:t>Diversity in Britain</a:t>
            </a:r>
          </a:p>
        </p:txBody>
      </p:sp>
      <p:sp>
        <p:nvSpPr>
          <p:cNvPr id="5" name="TextBox 4">
            <a:extLst>
              <a:ext uri="{FF2B5EF4-FFF2-40B4-BE49-F238E27FC236}">
                <a16:creationId xmlns:a16="http://schemas.microsoft.com/office/drawing/2014/main" id="{F3E684EC-AE8D-08C9-B3DA-61F47E7732D0}"/>
              </a:ext>
            </a:extLst>
          </p:cNvPr>
          <p:cNvSpPr txBox="1"/>
          <p:nvPr/>
        </p:nvSpPr>
        <p:spPr>
          <a:xfrm>
            <a:off x="498134" y="479289"/>
            <a:ext cx="4808158" cy="5603457"/>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Over the coming years, more people came from the Caribbean adding to the diversity of Britain as a whole. By 1961, there were thought to be 172,000 people living in the UK who had been born in the Caribbean.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 law passed in 1971 meant that people from commonwealth countries already living in the UK could stay for an unlimited time, but anyone else hoping to move here would now need to apply for a work permit. The people who arrived in the UK from the Caribbean in the years after the war are now known as the Windrush Generation.</a:t>
            </a:r>
          </a:p>
        </p:txBody>
      </p:sp>
      <p:pic>
        <p:nvPicPr>
          <p:cNvPr id="7" name="Picture 6">
            <a:extLst>
              <a:ext uri="{FF2B5EF4-FFF2-40B4-BE49-F238E27FC236}">
                <a16:creationId xmlns:a16="http://schemas.microsoft.com/office/drawing/2014/main" id="{40EA1B7F-07D7-4868-53B6-362AC4F1E9C1}"/>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6026" y="5307495"/>
            <a:ext cx="1745972" cy="1550503"/>
          </a:xfrm>
          <a:prstGeom prst="rect">
            <a:avLst/>
          </a:prstGeom>
        </p:spPr>
      </p:pic>
      <p:sp>
        <p:nvSpPr>
          <p:cNvPr id="10" name="Rectangle 9" descr="A photo of a group of Caribbean migrants next to a bus.">
            <a:extLst>
              <a:ext uri="{FF2B5EF4-FFF2-40B4-BE49-F238E27FC236}">
                <a16:creationId xmlns:a16="http://schemas.microsoft.com/office/drawing/2014/main" id="{D898048E-938A-7D56-D7BC-00EDFC1B404C}"/>
              </a:ext>
            </a:extLst>
          </p:cNvPr>
          <p:cNvSpPr/>
          <p:nvPr/>
        </p:nvSpPr>
        <p:spPr>
          <a:xfrm>
            <a:off x="5457434" y="277091"/>
            <a:ext cx="6429765" cy="6324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92588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E91E238-DB7C-942B-A796-31345D14972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EADA1A2-C6BB-09B5-E443-C8EFB778EB8C}"/>
              </a:ext>
            </a:extLst>
          </p:cNvPr>
          <p:cNvSpPr>
            <a:spLocks noGrp="1"/>
          </p:cNvSpPr>
          <p:nvPr>
            <p:ph type="ctrTitle"/>
          </p:nvPr>
        </p:nvSpPr>
        <p:spPr>
          <a:xfrm>
            <a:off x="1524000" y="-1399623"/>
            <a:ext cx="9144000" cy="1092560"/>
          </a:xfrm>
        </p:spPr>
        <p:txBody>
          <a:bodyPr/>
          <a:lstStyle/>
          <a:p>
            <a:r>
              <a:rPr lang="en-US" dirty="0"/>
              <a:t>Census</a:t>
            </a:r>
          </a:p>
        </p:txBody>
      </p:sp>
      <p:sp>
        <p:nvSpPr>
          <p:cNvPr id="5" name="TextBox 4">
            <a:extLst>
              <a:ext uri="{FF2B5EF4-FFF2-40B4-BE49-F238E27FC236}">
                <a16:creationId xmlns:a16="http://schemas.microsoft.com/office/drawing/2014/main" id="{947CAF6F-C030-55D8-9E40-2E1C9133AB26}"/>
              </a:ext>
            </a:extLst>
          </p:cNvPr>
          <p:cNvSpPr txBox="1"/>
          <p:nvPr/>
        </p:nvSpPr>
        <p:spPr>
          <a:xfrm>
            <a:off x="497191" y="441288"/>
            <a:ext cx="3662560" cy="3381695"/>
          </a:xfrm>
          <a:prstGeom prst="rect">
            <a:avLst/>
          </a:prstGeom>
          <a:noFill/>
        </p:spPr>
        <p:txBody>
          <a:bodyPr wrap="square">
            <a:spAutoFit/>
          </a:bodyPr>
          <a:lstStyle/>
          <a:p>
            <a:pPr>
              <a:lnSpc>
                <a:spcPct val="150000"/>
              </a:lnSpc>
            </a:pPr>
            <a:r>
              <a:rPr lang="en-GB" dirty="0">
                <a:latin typeface="Linkpen 17a Print" panose="03050602060000000000" pitchFamily="66" charset="77"/>
              </a:rPr>
              <a:t>Although the Empire Windrush first arrived in Britain in 1948, it was not until the mid 1950s that significant numbers of people from the Caribbean settled in Ipswich. </a:t>
            </a:r>
          </a:p>
        </p:txBody>
      </p:sp>
      <p:sp>
        <p:nvSpPr>
          <p:cNvPr id="2" name="TextBox 1">
            <a:extLst>
              <a:ext uri="{FF2B5EF4-FFF2-40B4-BE49-F238E27FC236}">
                <a16:creationId xmlns:a16="http://schemas.microsoft.com/office/drawing/2014/main" id="{B8A81232-4D20-AB38-DFA9-02E4E0A2AC12}"/>
              </a:ext>
            </a:extLst>
          </p:cNvPr>
          <p:cNvSpPr txBox="1"/>
          <p:nvPr/>
        </p:nvSpPr>
        <p:spPr>
          <a:xfrm>
            <a:off x="497191" y="4007962"/>
            <a:ext cx="3662560"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Figures from the census show an increase in the number of east Suffolk residents who were born in the Caribbean.</a:t>
            </a:r>
          </a:p>
        </p:txBody>
      </p:sp>
      <p:pic>
        <p:nvPicPr>
          <p:cNvPr id="11" name="Picture 10" descr="A census from 1951 that says &quot;1951 Census of east SuffolkTotal population: 325,909Born in Jamaica: 12Born in British Guyana: 13Born in Trinidad: 8Born on other Caribbean islands: 19 Total from the Caribbean: 52&quot;">
            <a:extLst>
              <a:ext uri="{FF2B5EF4-FFF2-40B4-BE49-F238E27FC236}">
                <a16:creationId xmlns:a16="http://schemas.microsoft.com/office/drawing/2014/main" id="{5F6AB38D-BC47-A21E-833E-98CC9177036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283809" y="1102676"/>
            <a:ext cx="3643470" cy="4915794"/>
          </a:xfrm>
          <a:prstGeom prst="rect">
            <a:avLst/>
          </a:prstGeom>
        </p:spPr>
      </p:pic>
      <p:pic>
        <p:nvPicPr>
          <p:cNvPr id="13" name="Picture 12" descr="A census from 1961 that says &quot;1961 Census of east SuffolkTotal population: 343,056Born in Jamaica: 324Born in British Guyana: 65Born in Trinidad:  Not recordedBorn on other Caribbean islands: 554 Total from the Caribbean: 943&quot;">
            <a:extLst>
              <a:ext uri="{FF2B5EF4-FFF2-40B4-BE49-F238E27FC236}">
                <a16:creationId xmlns:a16="http://schemas.microsoft.com/office/drawing/2014/main" id="{CC1302ED-6644-7985-D8D9-CE28EECD1BF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51339" y="1102676"/>
            <a:ext cx="3643470" cy="4915794"/>
          </a:xfrm>
          <a:prstGeom prst="rect">
            <a:avLst/>
          </a:prstGeom>
        </p:spPr>
      </p:pic>
      <p:pic>
        <p:nvPicPr>
          <p:cNvPr id="7" name="Picture 6">
            <a:extLst>
              <a:ext uri="{FF2B5EF4-FFF2-40B4-BE49-F238E27FC236}">
                <a16:creationId xmlns:a16="http://schemas.microsoft.com/office/drawing/2014/main" id="{190A43DF-1A70-4CD7-B785-EA85F2F2A991}"/>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6026" y="-119710"/>
            <a:ext cx="1745972" cy="1550503"/>
          </a:xfrm>
          <a:prstGeom prst="rect">
            <a:avLst/>
          </a:prstGeom>
        </p:spPr>
      </p:pic>
    </p:spTree>
    <p:extLst>
      <p:ext uri="{BB962C8B-B14F-4D97-AF65-F5344CB8AC3E}">
        <p14:creationId xmlns:p14="http://schemas.microsoft.com/office/powerpoint/2010/main" val="37776110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C2B6D3B-7207-2E46-BEEC-66A0AED4AC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4F6C6B0-CC2E-EF3A-38FE-0AB5C2050D43}"/>
              </a:ext>
            </a:extLst>
          </p:cNvPr>
          <p:cNvSpPr>
            <a:spLocks noGrp="1"/>
          </p:cNvSpPr>
          <p:nvPr>
            <p:ph type="ctrTitle"/>
          </p:nvPr>
        </p:nvSpPr>
        <p:spPr>
          <a:xfrm>
            <a:off x="1524000" y="-1399623"/>
            <a:ext cx="9144000" cy="1092560"/>
          </a:xfrm>
        </p:spPr>
        <p:txBody>
          <a:bodyPr/>
          <a:lstStyle/>
          <a:p>
            <a:r>
              <a:rPr lang="en-US" dirty="0"/>
              <a:t>Jobs</a:t>
            </a:r>
          </a:p>
        </p:txBody>
      </p:sp>
      <p:sp>
        <p:nvSpPr>
          <p:cNvPr id="12" name="Rectangle 11" descr="A black and white aerial photo of a factory with roads">
            <a:extLst>
              <a:ext uri="{FF2B5EF4-FFF2-40B4-BE49-F238E27FC236}">
                <a16:creationId xmlns:a16="http://schemas.microsoft.com/office/drawing/2014/main" id="{F8ACE307-E1F9-10EB-56AE-2A30C5956779}"/>
              </a:ext>
            </a:extLst>
          </p:cNvPr>
          <p:cNvSpPr/>
          <p:nvPr/>
        </p:nvSpPr>
        <p:spPr>
          <a:xfrm>
            <a:off x="231216" y="244463"/>
            <a:ext cx="6033661" cy="6324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68EB82-A877-2550-79A6-D4E5AF26B458}"/>
              </a:ext>
            </a:extLst>
          </p:cNvPr>
          <p:cNvSpPr txBox="1"/>
          <p:nvPr/>
        </p:nvSpPr>
        <p:spPr>
          <a:xfrm>
            <a:off x="6450227" y="491088"/>
            <a:ext cx="5288693"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Countless members of the Windrush Generation worked in the NHS or in building jobs filling shortages after the war. </a:t>
            </a:r>
            <a:br>
              <a:rPr lang="en-GB" sz="1600" dirty="0">
                <a:latin typeface="Linkpen 17a Print" panose="03050602060000000000" pitchFamily="66" charset="77"/>
              </a:rPr>
            </a:br>
            <a:br>
              <a:rPr lang="en-GB" sz="1600" dirty="0">
                <a:latin typeface="Linkpen 17a Print" panose="03050602060000000000" pitchFamily="66" charset="77"/>
              </a:rPr>
            </a:br>
            <a:r>
              <a:rPr lang="en-GB" sz="1600" dirty="0">
                <a:latin typeface="Linkpen 17a Print" panose="03050602060000000000" pitchFamily="66" charset="77"/>
              </a:rPr>
              <a:t>Many of the men who came to Suffolk were employed by Ipswich engineering firms, such as Crane's Ltd, which were keen to recruit staff.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Others worked in the construction industry or timber yards such as those of William Brown Ltd.</a:t>
            </a:r>
          </a:p>
        </p:txBody>
      </p:sp>
      <p:grpSp>
        <p:nvGrpSpPr>
          <p:cNvPr id="11" name="Group 10" descr="Caption that says &quot;Crane's Ltd  Works, 5th October 1953&quot;">
            <a:extLst>
              <a:ext uri="{FF2B5EF4-FFF2-40B4-BE49-F238E27FC236}">
                <a16:creationId xmlns:a16="http://schemas.microsoft.com/office/drawing/2014/main" id="{6EA926CD-7152-EBB1-855D-7C16E2C98C26}"/>
              </a:ext>
            </a:extLst>
          </p:cNvPr>
          <p:cNvGrpSpPr/>
          <p:nvPr/>
        </p:nvGrpSpPr>
        <p:grpSpPr>
          <a:xfrm>
            <a:off x="6413157" y="5682636"/>
            <a:ext cx="3394677" cy="800219"/>
            <a:chOff x="6287186" y="5536318"/>
            <a:chExt cx="3394677" cy="800219"/>
          </a:xfrm>
        </p:grpSpPr>
        <p:pic>
          <p:nvPicPr>
            <p:cNvPr id="3" name="Picture 2" descr="A black drop of water&#10;&#10;Description automatically generated">
              <a:extLst>
                <a:ext uri="{FF2B5EF4-FFF2-40B4-BE49-F238E27FC236}">
                  <a16:creationId xmlns:a16="http://schemas.microsoft.com/office/drawing/2014/main" id="{66B25E5C-E935-B0CB-20C0-E5DD0F5735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6287186" y="5615809"/>
              <a:ext cx="482600" cy="342900"/>
            </a:xfrm>
            <a:prstGeom prst="rect">
              <a:avLst/>
            </a:prstGeom>
          </p:spPr>
        </p:pic>
        <p:sp>
          <p:nvSpPr>
            <p:cNvPr id="9" name="TextBox 8">
              <a:extLst>
                <a:ext uri="{FF2B5EF4-FFF2-40B4-BE49-F238E27FC236}">
                  <a16:creationId xmlns:a16="http://schemas.microsoft.com/office/drawing/2014/main" id="{6EE5C723-ABC6-0196-2825-A8558A4DA1AE}"/>
                </a:ext>
              </a:extLst>
            </p:cNvPr>
            <p:cNvSpPr txBox="1"/>
            <p:nvPr/>
          </p:nvSpPr>
          <p:spPr>
            <a:xfrm>
              <a:off x="6683289" y="5536318"/>
              <a:ext cx="299857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Crane's Ltd Works, </a:t>
              </a:r>
              <a:br>
                <a:rPr lang="en-GB" sz="1600" dirty="0">
                  <a:latin typeface="Linkpen 17a Print" panose="03050602060000000000" pitchFamily="66" charset="77"/>
                </a:rPr>
              </a:br>
              <a:r>
                <a:rPr lang="en-GB" sz="1600" dirty="0">
                  <a:latin typeface="Linkpen 17a Print" panose="03050602060000000000" pitchFamily="66" charset="77"/>
                </a:rPr>
                <a:t>5th October 1953</a:t>
              </a:r>
            </a:p>
          </p:txBody>
        </p:sp>
      </p:grpSp>
      <p:pic>
        <p:nvPicPr>
          <p:cNvPr id="7" name="Picture 6">
            <a:extLst>
              <a:ext uri="{FF2B5EF4-FFF2-40B4-BE49-F238E27FC236}">
                <a16:creationId xmlns:a16="http://schemas.microsoft.com/office/drawing/2014/main" id="{EA240786-9F3F-FD20-2EB4-07E1810B833E}"/>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46026" y="5307495"/>
            <a:ext cx="1745972" cy="1550503"/>
          </a:xfrm>
          <a:prstGeom prst="rect">
            <a:avLst/>
          </a:prstGeom>
        </p:spPr>
      </p:pic>
    </p:spTree>
    <p:extLst>
      <p:ext uri="{BB962C8B-B14F-4D97-AF65-F5344CB8AC3E}">
        <p14:creationId xmlns:p14="http://schemas.microsoft.com/office/powerpoint/2010/main" val="41375824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322</TotalTime>
  <Words>800</Words>
  <Application>Microsoft Macintosh PowerPoint</Application>
  <PresentationFormat>Widescreen</PresentationFormat>
  <Paragraphs>51</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Calibri</vt:lpstr>
      <vt:lpstr>Linkpen 17a Print</vt:lpstr>
      <vt:lpstr>Superclarendon Rg</vt:lpstr>
      <vt:lpstr>Calibri Light</vt:lpstr>
      <vt:lpstr>Arial</vt:lpstr>
      <vt:lpstr>Office Theme</vt:lpstr>
      <vt:lpstr>The Windrush Generation</vt:lpstr>
      <vt:lpstr>After World War 2</vt:lpstr>
      <vt:lpstr>Empire Windrush</vt:lpstr>
      <vt:lpstr>New Arrivals</vt:lpstr>
      <vt:lpstr>Concerned MP’s</vt:lpstr>
      <vt:lpstr>Derrick Thomas</vt:lpstr>
      <vt:lpstr>Diversity in Britain</vt:lpstr>
      <vt:lpstr>Census</vt:lpstr>
      <vt:lpstr>Jobs</vt:lpstr>
      <vt:lpstr>Their contribution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Hannah Johnson</cp:lastModifiedBy>
  <cp:revision>21</cp:revision>
  <dcterms:created xsi:type="dcterms:W3CDTF">2022-12-09T08:02:53Z</dcterms:created>
  <dcterms:modified xsi:type="dcterms:W3CDTF">2024-03-19T10:22:59Z</dcterms:modified>
</cp:coreProperties>
</file>