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0"/>
  </p:notesMasterIdLst>
  <p:sldIdLst>
    <p:sldId id="256" r:id="rId2"/>
    <p:sldId id="257" r:id="rId3"/>
    <p:sldId id="260" r:id="rId4"/>
    <p:sldId id="261" r:id="rId5"/>
    <p:sldId id="262" r:id="rId6"/>
    <p:sldId id="263" r:id="rId7"/>
    <p:sldId id="264" r:id="rId8"/>
    <p:sldId id="265" r:id="rId9"/>
    <p:sldId id="266" r:id="rId10"/>
    <p:sldId id="268" r:id="rId11"/>
    <p:sldId id="269" r:id="rId12"/>
    <p:sldId id="270" r:id="rId13"/>
    <p:sldId id="271" r:id="rId14"/>
    <p:sldId id="274" r:id="rId15"/>
    <p:sldId id="275" r:id="rId16"/>
    <p:sldId id="272" r:id="rId17"/>
    <p:sldId id="273" r:id="rId18"/>
    <p:sldId id="258" r:id="rId19"/>
  </p:sldIdLst>
  <p:sldSz cx="12192000" cy="6858000"/>
  <p:notesSz cx="6858000" cy="9144000"/>
  <p:embeddedFontLst>
    <p:embeddedFont>
      <p:font typeface="Aptos" panose="020B0004020202020204" pitchFamily="34" charset="0"/>
      <p:regular r:id="rId21"/>
      <p:bold r:id="rId22"/>
      <p:italic r:id="rId23"/>
      <p:boldItalic r:id="rId24"/>
    </p:embeddedFont>
    <p:embeddedFont>
      <p:font typeface="Calibri" panose="020F0502020204030204" pitchFamily="34" charset="0"/>
      <p:regular r:id="rId25"/>
      <p:bold r:id="rId26"/>
      <p:italic r:id="rId27"/>
      <p:boldItalic r:id="rId28"/>
    </p:embeddedFont>
    <p:embeddedFont>
      <p:font typeface="Calibri Light" panose="020F0302020204030204" pitchFamily="34" charset="0"/>
      <p:regular r:id="rId29"/>
      <p:italic r:id="rId30"/>
    </p:embeddedFont>
    <p:embeddedFont>
      <p:font typeface="Nunito" panose="00000500000000000000" pitchFamily="2" charset="0"/>
      <p:regular r:id="rId31"/>
      <p:bold r:id="rId32"/>
      <p:italic r:id="rId33"/>
      <p:boldItalic r:id="rId34"/>
    </p:embeddedFont>
    <p:embeddedFont>
      <p:font typeface="Superclarendon Rg" panose="02060605060000020003" pitchFamily="18"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734"/>
    <a:srgbClr val="F59521"/>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E9F6C2-0D06-430C-990D-A5A7BE95D3EE}" v="30" dt="2024-07-29T14:18:44.5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21"/>
    <p:restoredTop sz="96327"/>
  </p:normalViewPr>
  <p:slideViewPr>
    <p:cSldViewPr snapToGrid="0">
      <p:cViewPr varScale="1">
        <p:scale>
          <a:sx n="105" d="100"/>
          <a:sy n="105" d="100"/>
        </p:scale>
        <p:origin x="1200" y="20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presProps" Target="presProps.xml"/><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McHarg" userId="88b8f76c-9ae3-4745-88eb-fe0667a22af5" providerId="ADAL" clId="{84E9F6C2-0D06-430C-990D-A5A7BE95D3EE}"/>
    <pc:docChg chg="modSld">
      <pc:chgData name="Catherine McHarg" userId="88b8f76c-9ae3-4745-88eb-fe0667a22af5" providerId="ADAL" clId="{84E9F6C2-0D06-430C-990D-A5A7BE95D3EE}" dt="2024-07-29T14:18:44.586" v="30" actId="20577"/>
      <pc:docMkLst>
        <pc:docMk/>
      </pc:docMkLst>
      <pc:sldChg chg="modSp">
        <pc:chgData name="Catherine McHarg" userId="88b8f76c-9ae3-4745-88eb-fe0667a22af5" providerId="ADAL" clId="{84E9F6C2-0D06-430C-990D-A5A7BE95D3EE}" dt="2024-07-29T14:07:13.329" v="1" actId="20577"/>
        <pc:sldMkLst>
          <pc:docMk/>
          <pc:sldMk cId="1996384892" sldId="257"/>
        </pc:sldMkLst>
        <pc:spChg chg="mod">
          <ac:chgData name="Catherine McHarg" userId="88b8f76c-9ae3-4745-88eb-fe0667a22af5" providerId="ADAL" clId="{84E9F6C2-0D06-430C-990D-A5A7BE95D3EE}" dt="2024-07-29T14:07:13.329" v="1" actId="20577"/>
          <ac:spMkLst>
            <pc:docMk/>
            <pc:sldMk cId="1996384892" sldId="257"/>
            <ac:spMk id="11" creationId="{E00AC884-E2FE-809B-CB1F-15C0CC15C75A}"/>
          </ac:spMkLst>
        </pc:spChg>
      </pc:sldChg>
      <pc:sldChg chg="modSp">
        <pc:chgData name="Catherine McHarg" userId="88b8f76c-9ae3-4745-88eb-fe0667a22af5" providerId="ADAL" clId="{84E9F6C2-0D06-430C-990D-A5A7BE95D3EE}" dt="2024-07-29T14:08:06.669" v="3" actId="20577"/>
        <pc:sldMkLst>
          <pc:docMk/>
          <pc:sldMk cId="111011571" sldId="261"/>
        </pc:sldMkLst>
        <pc:spChg chg="mod">
          <ac:chgData name="Catherine McHarg" userId="88b8f76c-9ae3-4745-88eb-fe0667a22af5" providerId="ADAL" clId="{84E9F6C2-0D06-430C-990D-A5A7BE95D3EE}" dt="2024-07-29T14:08:06.669" v="3" actId="20577"/>
          <ac:spMkLst>
            <pc:docMk/>
            <pc:sldMk cId="111011571" sldId="261"/>
            <ac:spMk id="10" creationId="{0E9C6EB7-15DE-8E89-5244-6DA46984050E}"/>
          </ac:spMkLst>
        </pc:spChg>
        <pc:spChg chg="mod">
          <ac:chgData name="Catherine McHarg" userId="88b8f76c-9ae3-4745-88eb-fe0667a22af5" providerId="ADAL" clId="{84E9F6C2-0D06-430C-990D-A5A7BE95D3EE}" dt="2024-07-29T14:07:52.759" v="2" actId="20577"/>
          <ac:spMkLst>
            <pc:docMk/>
            <pc:sldMk cId="111011571" sldId="261"/>
            <ac:spMk id="16" creationId="{4A9BCF72-7869-D450-1E34-29DB095CCAD3}"/>
          </ac:spMkLst>
        </pc:spChg>
      </pc:sldChg>
      <pc:sldChg chg="modSp">
        <pc:chgData name="Catherine McHarg" userId="88b8f76c-9ae3-4745-88eb-fe0667a22af5" providerId="ADAL" clId="{84E9F6C2-0D06-430C-990D-A5A7BE95D3EE}" dt="2024-07-29T14:09:11.380" v="6" actId="20577"/>
        <pc:sldMkLst>
          <pc:docMk/>
          <pc:sldMk cId="1138828540" sldId="263"/>
        </pc:sldMkLst>
        <pc:spChg chg="mod">
          <ac:chgData name="Catherine McHarg" userId="88b8f76c-9ae3-4745-88eb-fe0667a22af5" providerId="ADAL" clId="{84E9F6C2-0D06-430C-990D-A5A7BE95D3EE}" dt="2024-07-29T14:09:11.380" v="6" actId="20577"/>
          <ac:spMkLst>
            <pc:docMk/>
            <pc:sldMk cId="1138828540" sldId="263"/>
            <ac:spMk id="2" creationId="{9633A4CD-3105-3EE3-974B-3D9D5207044D}"/>
          </ac:spMkLst>
        </pc:spChg>
        <pc:spChg chg="mod">
          <ac:chgData name="Catherine McHarg" userId="88b8f76c-9ae3-4745-88eb-fe0667a22af5" providerId="ADAL" clId="{84E9F6C2-0D06-430C-990D-A5A7BE95D3EE}" dt="2024-07-29T14:08:51.560" v="5" actId="20577"/>
          <ac:spMkLst>
            <pc:docMk/>
            <pc:sldMk cId="1138828540" sldId="263"/>
            <ac:spMk id="16" creationId="{4A9BCF72-7869-D450-1E34-29DB095CCAD3}"/>
          </ac:spMkLst>
        </pc:spChg>
      </pc:sldChg>
      <pc:sldChg chg="modSp mod">
        <pc:chgData name="Catherine McHarg" userId="88b8f76c-9ae3-4745-88eb-fe0667a22af5" providerId="ADAL" clId="{84E9F6C2-0D06-430C-990D-A5A7BE95D3EE}" dt="2024-07-29T14:10:26.771" v="7" actId="14100"/>
        <pc:sldMkLst>
          <pc:docMk/>
          <pc:sldMk cId="1669590158" sldId="266"/>
        </pc:sldMkLst>
        <pc:spChg chg="mod">
          <ac:chgData name="Catherine McHarg" userId="88b8f76c-9ae3-4745-88eb-fe0667a22af5" providerId="ADAL" clId="{84E9F6C2-0D06-430C-990D-A5A7BE95D3EE}" dt="2024-07-29T14:10:26.771" v="7" actId="14100"/>
          <ac:spMkLst>
            <pc:docMk/>
            <pc:sldMk cId="1669590158" sldId="266"/>
            <ac:spMk id="2" creationId="{CB5932FB-1345-F5BB-3FDC-8CF3253EBE92}"/>
          </ac:spMkLst>
        </pc:spChg>
      </pc:sldChg>
      <pc:sldChg chg="modSp">
        <pc:chgData name="Catherine McHarg" userId="88b8f76c-9ae3-4745-88eb-fe0667a22af5" providerId="ADAL" clId="{84E9F6C2-0D06-430C-990D-A5A7BE95D3EE}" dt="2024-07-29T14:12:29.658" v="10" actId="20577"/>
        <pc:sldMkLst>
          <pc:docMk/>
          <pc:sldMk cId="2172385786" sldId="270"/>
        </pc:sldMkLst>
        <pc:spChg chg="mod">
          <ac:chgData name="Catherine McHarg" userId="88b8f76c-9ae3-4745-88eb-fe0667a22af5" providerId="ADAL" clId="{84E9F6C2-0D06-430C-990D-A5A7BE95D3EE}" dt="2024-07-29T14:12:29.658" v="10" actId="20577"/>
          <ac:spMkLst>
            <pc:docMk/>
            <pc:sldMk cId="2172385786" sldId="270"/>
            <ac:spMk id="8" creationId="{783D1D43-094C-7D9E-453A-4F9F09F2660C}"/>
          </ac:spMkLst>
        </pc:spChg>
      </pc:sldChg>
      <pc:sldChg chg="modSp">
        <pc:chgData name="Catherine McHarg" userId="88b8f76c-9ae3-4745-88eb-fe0667a22af5" providerId="ADAL" clId="{84E9F6C2-0D06-430C-990D-A5A7BE95D3EE}" dt="2024-07-29T14:17:33.869" v="11" actId="20577"/>
        <pc:sldMkLst>
          <pc:docMk/>
          <pc:sldMk cId="1755357970" sldId="274"/>
        </pc:sldMkLst>
        <pc:spChg chg="mod">
          <ac:chgData name="Catherine McHarg" userId="88b8f76c-9ae3-4745-88eb-fe0667a22af5" providerId="ADAL" clId="{84E9F6C2-0D06-430C-990D-A5A7BE95D3EE}" dt="2024-07-29T14:17:33.869" v="11" actId="20577"/>
          <ac:spMkLst>
            <pc:docMk/>
            <pc:sldMk cId="1755357970" sldId="274"/>
            <ac:spMk id="10" creationId="{A9A032BC-F8D7-A993-3A79-D489C510325F}"/>
          </ac:spMkLst>
        </pc:spChg>
      </pc:sldChg>
      <pc:sldChg chg="modSp">
        <pc:chgData name="Catherine McHarg" userId="88b8f76c-9ae3-4745-88eb-fe0667a22af5" providerId="ADAL" clId="{84E9F6C2-0D06-430C-990D-A5A7BE95D3EE}" dt="2024-07-29T14:18:44.586" v="30" actId="20577"/>
        <pc:sldMkLst>
          <pc:docMk/>
          <pc:sldMk cId="1592690697" sldId="275"/>
        </pc:sldMkLst>
        <pc:spChg chg="mod">
          <ac:chgData name="Catherine McHarg" userId="88b8f76c-9ae3-4745-88eb-fe0667a22af5" providerId="ADAL" clId="{84E9F6C2-0D06-430C-990D-A5A7BE95D3EE}" dt="2024-07-29T14:18:27.007" v="29" actId="20577"/>
          <ac:spMkLst>
            <pc:docMk/>
            <pc:sldMk cId="1592690697" sldId="275"/>
            <ac:spMk id="6" creationId="{1C9C9A3D-BBFD-6CD7-5930-8CE0EF709358}"/>
          </ac:spMkLst>
        </pc:spChg>
        <pc:spChg chg="mod">
          <ac:chgData name="Catherine McHarg" userId="88b8f76c-9ae3-4745-88eb-fe0667a22af5" providerId="ADAL" clId="{84E9F6C2-0D06-430C-990D-A5A7BE95D3EE}" dt="2024-07-29T14:18:44.586" v="30" actId="20577"/>
          <ac:spMkLst>
            <pc:docMk/>
            <pc:sldMk cId="1592690697" sldId="275"/>
            <ac:spMk id="8" creationId="{05B32CF2-9F1A-38BB-B10D-85E8CE25C71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1671605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1293104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7/29/2024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2.jpe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s://derbymuseums.org/museum-of-making/" TargetMode="External"/><Relationship Id="rId5" Type="http://schemas.openxmlformats.org/officeDocument/2006/relationships/image" Target="../media/image15.jpe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9078245-EEB0-22C8-61F2-F690F3A6A8B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Industrial Derby</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pic>
        <p:nvPicPr>
          <p:cNvPr id="5" name="Picture 4" descr="Industrial Derby">
            <a:extLst>
              <a:ext uri="{FF2B5EF4-FFF2-40B4-BE49-F238E27FC236}">
                <a16:creationId xmlns:a16="http://schemas.microsoft.com/office/drawing/2014/main" id="{0510939B-A447-CC56-0E6F-853AB7F0F3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720"/>
            <a:ext cx="12191999" cy="6856559"/>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21">
            <a:extLst>
              <a:ext uri="{FF2B5EF4-FFF2-40B4-BE49-F238E27FC236}">
                <a16:creationId xmlns:a16="http://schemas.microsoft.com/office/drawing/2014/main" id="{D7C5845A-CD41-1EB4-9F4E-779BB46894C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Industrial Revolution</a:t>
            </a:r>
          </a:p>
        </p:txBody>
      </p:sp>
      <p:sp>
        <p:nvSpPr>
          <p:cNvPr id="2" name="Title 1">
            <a:extLst>
              <a:ext uri="{FF2B5EF4-FFF2-40B4-BE49-F238E27FC236}">
                <a16:creationId xmlns:a16="http://schemas.microsoft.com/office/drawing/2014/main" id="{A543D50D-43C4-F263-3881-F01F7F735EBB}"/>
              </a:ext>
            </a:extLst>
          </p:cNvPr>
          <p:cNvSpPr txBox="1">
            <a:spLocks/>
          </p:cNvSpPr>
          <p:nvPr/>
        </p:nvSpPr>
        <p:spPr>
          <a:xfrm>
            <a:off x="467675" y="958925"/>
            <a:ext cx="5668966"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Industrial Revolution</a:t>
            </a:r>
          </a:p>
        </p:txBody>
      </p:sp>
      <p:sp>
        <p:nvSpPr>
          <p:cNvPr id="16" name="TextBox 15">
            <a:extLst>
              <a:ext uri="{FF2B5EF4-FFF2-40B4-BE49-F238E27FC236}">
                <a16:creationId xmlns:a16="http://schemas.microsoft.com/office/drawing/2014/main" id="{4A9BCF72-7869-D450-1E34-29DB095CCAD3}"/>
              </a:ext>
            </a:extLst>
          </p:cNvPr>
          <p:cNvSpPr txBox="1"/>
          <p:nvPr/>
        </p:nvSpPr>
        <p:spPr>
          <a:xfrm>
            <a:off x="467676" y="1937486"/>
            <a:ext cx="546576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Industrial Revolution was a significant period in history when there were big changes in how things were produced.</a:t>
            </a:r>
          </a:p>
        </p:txBody>
      </p:sp>
      <p:sp>
        <p:nvSpPr>
          <p:cNvPr id="3" name="TextBox 2">
            <a:extLst>
              <a:ext uri="{FF2B5EF4-FFF2-40B4-BE49-F238E27FC236}">
                <a16:creationId xmlns:a16="http://schemas.microsoft.com/office/drawing/2014/main" id="{698FEF35-48EB-A40E-0C15-A0F93A5587F4}"/>
              </a:ext>
            </a:extLst>
          </p:cNvPr>
          <p:cNvSpPr txBox="1"/>
          <p:nvPr/>
        </p:nvSpPr>
        <p:spPr>
          <a:xfrm>
            <a:off x="467674" y="3328835"/>
            <a:ext cx="5547046"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Before this time, many things were made by hand at home or in small workshops.</a:t>
            </a:r>
          </a:p>
        </p:txBody>
      </p:sp>
      <p:sp>
        <p:nvSpPr>
          <p:cNvPr id="4" name="TextBox 3">
            <a:extLst>
              <a:ext uri="{FF2B5EF4-FFF2-40B4-BE49-F238E27FC236}">
                <a16:creationId xmlns:a16="http://schemas.microsoft.com/office/drawing/2014/main" id="{C7DF6B6C-588C-64AD-4C06-1CDA6C7F352B}"/>
              </a:ext>
            </a:extLst>
          </p:cNvPr>
          <p:cNvSpPr txBox="1"/>
          <p:nvPr/>
        </p:nvSpPr>
        <p:spPr>
          <a:xfrm>
            <a:off x="467674" y="4373935"/>
            <a:ext cx="5465766"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But during the Industrial Revolution, new machines were invented that could make things much quicker and cheaper than ever before.</a:t>
            </a:r>
          </a:p>
        </p:txBody>
      </p:sp>
      <p:grpSp>
        <p:nvGrpSpPr>
          <p:cNvPr id="10" name="Group 9" descr="A photograph of a Spinning Jenny. ">
            <a:extLst>
              <a:ext uri="{FF2B5EF4-FFF2-40B4-BE49-F238E27FC236}">
                <a16:creationId xmlns:a16="http://schemas.microsoft.com/office/drawing/2014/main" id="{D33D64D6-1773-E189-D315-C6CEFF852D0C}"/>
              </a:ext>
            </a:extLst>
          </p:cNvPr>
          <p:cNvGrpSpPr/>
          <p:nvPr/>
        </p:nvGrpSpPr>
        <p:grpSpPr>
          <a:xfrm>
            <a:off x="6380480" y="178954"/>
            <a:ext cx="5680520" cy="6425046"/>
            <a:chOff x="6380480" y="178954"/>
            <a:chExt cx="5680520" cy="6425046"/>
          </a:xfrm>
        </p:grpSpPr>
        <p:sp>
          <p:nvSpPr>
            <p:cNvPr id="6" name="TextBox 5">
              <a:extLst>
                <a:ext uri="{FF2B5EF4-FFF2-40B4-BE49-F238E27FC236}">
                  <a16:creationId xmlns:a16="http://schemas.microsoft.com/office/drawing/2014/main" id="{B18DAD40-7B3C-0D69-F712-1328907245B0}"/>
                </a:ext>
              </a:extLst>
            </p:cNvPr>
            <p:cNvSpPr txBox="1"/>
            <p:nvPr/>
          </p:nvSpPr>
          <p:spPr>
            <a:xfrm>
              <a:off x="10715331" y="178954"/>
              <a:ext cx="1345669" cy="230832"/>
            </a:xfrm>
            <a:prstGeom prst="rect">
              <a:avLst/>
            </a:prstGeom>
            <a:noFill/>
          </p:spPr>
          <p:txBody>
            <a:bodyPr wrap="square">
              <a:spAutoFit/>
            </a:bodyPr>
            <a:lstStyle/>
            <a:p>
              <a:pPr>
                <a:lnSpc>
                  <a:spcPct val="150000"/>
                </a:lnSpc>
              </a:pPr>
              <a:r>
                <a:rPr lang="en-GB" sz="800" dirty="0">
                  <a:solidFill>
                    <a:schemeClr val="bg1">
                      <a:lumMod val="50000"/>
                    </a:schemeClr>
                  </a:solidFill>
                  <a:latin typeface="Nunito" panose="02000503000000000000" pitchFamily="2" charset="77"/>
                </a:rPr>
                <a:t>©Wikimedia Commons</a:t>
              </a:r>
            </a:p>
          </p:txBody>
        </p:sp>
        <p:sp>
          <p:nvSpPr>
            <p:cNvPr id="8" name="Rectangle 7">
              <a:extLst>
                <a:ext uri="{FF2B5EF4-FFF2-40B4-BE49-F238E27FC236}">
                  <a16:creationId xmlns:a16="http://schemas.microsoft.com/office/drawing/2014/main" id="{532AC77C-F5BE-0590-E8A9-B6E695A3C322}"/>
                </a:ext>
              </a:extLst>
            </p:cNvPr>
            <p:cNvSpPr/>
            <p:nvPr/>
          </p:nvSpPr>
          <p:spPr>
            <a:xfrm>
              <a:off x="6380480" y="254000"/>
              <a:ext cx="5516880" cy="6350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34917726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21">
            <a:extLst>
              <a:ext uri="{FF2B5EF4-FFF2-40B4-BE49-F238E27FC236}">
                <a16:creationId xmlns:a16="http://schemas.microsoft.com/office/drawing/2014/main" id="{85EAD68B-9D16-C051-ADCA-7B295E5F6B6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Industrial Revolution 2</a:t>
            </a:r>
          </a:p>
        </p:txBody>
      </p:sp>
      <p:sp>
        <p:nvSpPr>
          <p:cNvPr id="2" name="Title 1">
            <a:extLst>
              <a:ext uri="{FF2B5EF4-FFF2-40B4-BE49-F238E27FC236}">
                <a16:creationId xmlns:a16="http://schemas.microsoft.com/office/drawing/2014/main" id="{A543D50D-43C4-F263-3881-F01F7F735EBB}"/>
              </a:ext>
            </a:extLst>
          </p:cNvPr>
          <p:cNvSpPr txBox="1">
            <a:spLocks/>
          </p:cNvSpPr>
          <p:nvPr/>
        </p:nvSpPr>
        <p:spPr>
          <a:xfrm>
            <a:off x="467675" y="958925"/>
            <a:ext cx="5668966"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Industrial Revolution</a:t>
            </a:r>
          </a:p>
        </p:txBody>
      </p:sp>
      <p:sp>
        <p:nvSpPr>
          <p:cNvPr id="16" name="TextBox 15">
            <a:extLst>
              <a:ext uri="{FF2B5EF4-FFF2-40B4-BE49-F238E27FC236}">
                <a16:creationId xmlns:a16="http://schemas.microsoft.com/office/drawing/2014/main" id="{4A9BCF72-7869-D450-1E34-29DB095CCAD3}"/>
              </a:ext>
            </a:extLst>
          </p:cNvPr>
          <p:cNvSpPr txBox="1"/>
          <p:nvPr/>
        </p:nvSpPr>
        <p:spPr>
          <a:xfrm>
            <a:off x="467676" y="1967966"/>
            <a:ext cx="546576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These machines were often powered by steam or water, which meant they didn't need to rely on people or animals for power. </a:t>
            </a:r>
          </a:p>
        </p:txBody>
      </p:sp>
      <p:sp>
        <p:nvSpPr>
          <p:cNvPr id="3" name="TextBox 2">
            <a:extLst>
              <a:ext uri="{FF2B5EF4-FFF2-40B4-BE49-F238E27FC236}">
                <a16:creationId xmlns:a16="http://schemas.microsoft.com/office/drawing/2014/main" id="{698FEF35-48EB-A40E-0C15-A0F93A5587F4}"/>
              </a:ext>
            </a:extLst>
          </p:cNvPr>
          <p:cNvSpPr txBox="1"/>
          <p:nvPr/>
        </p:nvSpPr>
        <p:spPr>
          <a:xfrm>
            <a:off x="467674" y="3359315"/>
            <a:ext cx="5547046"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led to the growth of big factories where lots of goods could be produced quickly and in large quantities.</a:t>
            </a:r>
          </a:p>
        </p:txBody>
      </p:sp>
      <p:grpSp>
        <p:nvGrpSpPr>
          <p:cNvPr id="6" name="Group 5" descr="The Spinning Jenny, invented in 1764 by James Hargreaves, was a key development in the industrialisation of the textile industry.&#10;">
            <a:extLst>
              <a:ext uri="{FF2B5EF4-FFF2-40B4-BE49-F238E27FC236}">
                <a16:creationId xmlns:a16="http://schemas.microsoft.com/office/drawing/2014/main" id="{EB552B08-1C82-C601-6760-81A3876FD8E9}"/>
              </a:ext>
            </a:extLst>
          </p:cNvPr>
          <p:cNvGrpSpPr/>
          <p:nvPr/>
        </p:nvGrpSpPr>
        <p:grpSpPr>
          <a:xfrm>
            <a:off x="447355" y="4779322"/>
            <a:ext cx="5770566" cy="1102225"/>
            <a:chOff x="447355" y="4748842"/>
            <a:chExt cx="5770566" cy="1102225"/>
          </a:xfrm>
        </p:grpSpPr>
        <p:sp>
          <p:nvSpPr>
            <p:cNvPr id="4" name="TextBox 3">
              <a:extLst>
                <a:ext uri="{FF2B5EF4-FFF2-40B4-BE49-F238E27FC236}">
                  <a16:creationId xmlns:a16="http://schemas.microsoft.com/office/drawing/2014/main" id="{C7DF6B6C-588C-64AD-4C06-1CDA6C7F352B}"/>
                </a:ext>
              </a:extLst>
            </p:cNvPr>
            <p:cNvSpPr txBox="1"/>
            <p:nvPr/>
          </p:nvSpPr>
          <p:spPr>
            <a:xfrm>
              <a:off x="447355" y="4748842"/>
              <a:ext cx="5465766" cy="1102225"/>
            </a:xfrm>
            <a:prstGeom prst="rect">
              <a:avLst/>
            </a:prstGeom>
            <a:noFill/>
          </p:spPr>
          <p:txBody>
            <a:bodyPr wrap="square">
              <a:spAutoFit/>
            </a:bodyPr>
            <a:lstStyle/>
            <a:p>
              <a:pPr algn="r">
                <a:lnSpc>
                  <a:spcPct val="150000"/>
                </a:lnSpc>
              </a:pPr>
              <a:r>
                <a:rPr lang="en-GB" sz="1500" dirty="0">
                  <a:latin typeface="Linkpen 17a Print" panose="03050602060000000000" pitchFamily="66" charset="77"/>
                </a:rPr>
                <a:t>The Spinning Jenny, invented in 1764 by James Hargreaves, was a key development in the industrialisation of the textile industry.</a:t>
              </a:r>
            </a:p>
          </p:txBody>
        </p:sp>
        <p:pic>
          <p:nvPicPr>
            <p:cNvPr id="5" name="Picture 4">
              <a:extLst>
                <a:ext uri="{FF2B5EF4-FFF2-40B4-BE49-F238E27FC236}">
                  <a16:creationId xmlns:a16="http://schemas.microsoft.com/office/drawing/2014/main" id="{3AC0C00D-3AD1-BC6C-B68D-9BC97B4D56A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3440" y="4878441"/>
              <a:ext cx="284481" cy="202131"/>
            </a:xfrm>
            <a:prstGeom prst="rect">
              <a:avLst/>
            </a:prstGeom>
          </p:spPr>
        </p:pic>
      </p:grpSp>
      <p:grpSp>
        <p:nvGrpSpPr>
          <p:cNvPr id="10" name="Group 9" descr="A photograph of a Spinning Jenny. ">
            <a:extLst>
              <a:ext uri="{FF2B5EF4-FFF2-40B4-BE49-F238E27FC236}">
                <a16:creationId xmlns:a16="http://schemas.microsoft.com/office/drawing/2014/main" id="{CE5817C0-50EB-8C89-7A8A-6D768D465EBB}"/>
              </a:ext>
            </a:extLst>
          </p:cNvPr>
          <p:cNvGrpSpPr/>
          <p:nvPr/>
        </p:nvGrpSpPr>
        <p:grpSpPr>
          <a:xfrm>
            <a:off x="6380480" y="178954"/>
            <a:ext cx="5680520" cy="6425046"/>
            <a:chOff x="6380480" y="178954"/>
            <a:chExt cx="5680520" cy="6425046"/>
          </a:xfrm>
        </p:grpSpPr>
        <p:sp>
          <p:nvSpPr>
            <p:cNvPr id="11" name="TextBox 10">
              <a:extLst>
                <a:ext uri="{FF2B5EF4-FFF2-40B4-BE49-F238E27FC236}">
                  <a16:creationId xmlns:a16="http://schemas.microsoft.com/office/drawing/2014/main" id="{0B85EC1B-87BB-AF8E-F8A3-3D34FADBCC06}"/>
                </a:ext>
              </a:extLst>
            </p:cNvPr>
            <p:cNvSpPr txBox="1"/>
            <p:nvPr/>
          </p:nvSpPr>
          <p:spPr>
            <a:xfrm>
              <a:off x="10715331" y="178954"/>
              <a:ext cx="1345669" cy="230832"/>
            </a:xfrm>
            <a:prstGeom prst="rect">
              <a:avLst/>
            </a:prstGeom>
            <a:noFill/>
          </p:spPr>
          <p:txBody>
            <a:bodyPr wrap="square">
              <a:spAutoFit/>
            </a:bodyPr>
            <a:lstStyle/>
            <a:p>
              <a:pPr>
                <a:lnSpc>
                  <a:spcPct val="150000"/>
                </a:lnSpc>
              </a:pPr>
              <a:r>
                <a:rPr lang="en-GB" sz="800" dirty="0">
                  <a:solidFill>
                    <a:schemeClr val="bg1">
                      <a:lumMod val="50000"/>
                    </a:schemeClr>
                  </a:solidFill>
                  <a:latin typeface="Nunito" panose="02000503000000000000" pitchFamily="2" charset="77"/>
                </a:rPr>
                <a:t>©Wikimedia Commons</a:t>
              </a:r>
            </a:p>
          </p:txBody>
        </p:sp>
        <p:sp>
          <p:nvSpPr>
            <p:cNvPr id="12" name="Rectangle 11">
              <a:extLst>
                <a:ext uri="{FF2B5EF4-FFF2-40B4-BE49-F238E27FC236}">
                  <a16:creationId xmlns:a16="http://schemas.microsoft.com/office/drawing/2014/main" id="{D27B4DF7-9439-33AD-F16A-97DD96DC8655}"/>
                </a:ext>
              </a:extLst>
            </p:cNvPr>
            <p:cNvSpPr/>
            <p:nvPr/>
          </p:nvSpPr>
          <p:spPr>
            <a:xfrm>
              <a:off x="6380480" y="254000"/>
              <a:ext cx="5516880" cy="6350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30055432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8" name="Title 21">
            <a:extLst>
              <a:ext uri="{FF2B5EF4-FFF2-40B4-BE49-F238E27FC236}">
                <a16:creationId xmlns:a16="http://schemas.microsoft.com/office/drawing/2014/main" id="{97DEA18A-1D91-1E8D-24BB-F50C289825E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Luddites</a:t>
            </a:r>
          </a:p>
        </p:txBody>
      </p:sp>
      <p:sp>
        <p:nvSpPr>
          <p:cNvPr id="16" name="TextBox 15">
            <a:extLst>
              <a:ext uri="{FF2B5EF4-FFF2-40B4-BE49-F238E27FC236}">
                <a16:creationId xmlns:a16="http://schemas.microsoft.com/office/drawing/2014/main" id="{4A9BCF72-7869-D450-1E34-29DB095CCAD3}"/>
              </a:ext>
            </a:extLst>
          </p:cNvPr>
          <p:cNvSpPr txBox="1"/>
          <p:nvPr/>
        </p:nvSpPr>
        <p:spPr>
          <a:xfrm>
            <a:off x="467676" y="464286"/>
            <a:ext cx="6573204"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Not everyone was happy about the Industrial Revolution. </a:t>
            </a:r>
          </a:p>
        </p:txBody>
      </p:sp>
      <p:sp>
        <p:nvSpPr>
          <p:cNvPr id="7" name="TextBox 6">
            <a:extLst>
              <a:ext uri="{FF2B5EF4-FFF2-40B4-BE49-F238E27FC236}">
                <a16:creationId xmlns:a16="http://schemas.microsoft.com/office/drawing/2014/main" id="{BB20C083-5410-ECA7-8BAB-7DB12C21ECE3}"/>
              </a:ext>
            </a:extLst>
          </p:cNvPr>
          <p:cNvSpPr txBox="1"/>
          <p:nvPr/>
        </p:nvSpPr>
        <p:spPr>
          <a:xfrm>
            <a:off x="467676" y="1084046"/>
            <a:ext cx="6573204"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Luddites were textile workers who protested against the changes brought about by the Industrial Revolution, particularly the introduction of machinery that they believed threatened their livelihoods.</a:t>
            </a:r>
          </a:p>
        </p:txBody>
      </p:sp>
      <p:sp>
        <p:nvSpPr>
          <p:cNvPr id="8" name="TextBox 7">
            <a:extLst>
              <a:ext uri="{FF2B5EF4-FFF2-40B4-BE49-F238E27FC236}">
                <a16:creationId xmlns:a16="http://schemas.microsoft.com/office/drawing/2014/main" id="{783D1D43-094C-7D9E-453A-4F9F09F2660C}"/>
              </a:ext>
            </a:extLst>
          </p:cNvPr>
          <p:cNvSpPr txBox="1"/>
          <p:nvPr/>
        </p:nvSpPr>
        <p:spPr>
          <a:xfrm>
            <a:off x="467676" y="2742551"/>
            <a:ext cx="6573204"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Luddites targeted textile machinery, such as weaving frames and stocking frames, which they saw as a threat to their jobs and standard of living. </a:t>
            </a:r>
          </a:p>
        </p:txBody>
      </p:sp>
      <p:sp>
        <p:nvSpPr>
          <p:cNvPr id="10" name="TextBox 9">
            <a:extLst>
              <a:ext uri="{FF2B5EF4-FFF2-40B4-BE49-F238E27FC236}">
                <a16:creationId xmlns:a16="http://schemas.microsoft.com/office/drawing/2014/main" id="{9C8DABC6-E45C-C0A8-7CE9-5836D8BC268D}"/>
              </a:ext>
            </a:extLst>
          </p:cNvPr>
          <p:cNvSpPr txBox="1"/>
          <p:nvPr/>
        </p:nvSpPr>
        <p:spPr>
          <a:xfrm>
            <a:off x="467676" y="4054808"/>
            <a:ext cx="6573204"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They destroyed machinery in factories across England, including in Derbyshire. </a:t>
            </a:r>
          </a:p>
        </p:txBody>
      </p:sp>
      <p:sp>
        <p:nvSpPr>
          <p:cNvPr id="11" name="TextBox 10">
            <a:extLst>
              <a:ext uri="{FF2B5EF4-FFF2-40B4-BE49-F238E27FC236}">
                <a16:creationId xmlns:a16="http://schemas.microsoft.com/office/drawing/2014/main" id="{CA937CEB-0CF7-B782-8672-47F4B78D7849}"/>
              </a:ext>
            </a:extLst>
          </p:cNvPr>
          <p:cNvSpPr txBox="1"/>
          <p:nvPr/>
        </p:nvSpPr>
        <p:spPr>
          <a:xfrm>
            <a:off x="467676" y="5020816"/>
            <a:ext cx="657320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government responded harshly, passing laws to suppress the movement and deploying troops to quell riots.</a:t>
            </a:r>
          </a:p>
        </p:txBody>
      </p:sp>
      <p:grpSp>
        <p:nvGrpSpPr>
          <p:cNvPr id="20" name="Group 19" descr="A black and white line drawing of two Luddite men destroying machinery in a factory. ">
            <a:extLst>
              <a:ext uri="{FF2B5EF4-FFF2-40B4-BE49-F238E27FC236}">
                <a16:creationId xmlns:a16="http://schemas.microsoft.com/office/drawing/2014/main" id="{A121C6E8-4183-2324-FA33-E9E7FBBB41FA}"/>
              </a:ext>
            </a:extLst>
          </p:cNvPr>
          <p:cNvGrpSpPr/>
          <p:nvPr/>
        </p:nvGrpSpPr>
        <p:grpSpPr>
          <a:xfrm>
            <a:off x="6828170" y="1338300"/>
            <a:ext cx="4932730" cy="4354111"/>
            <a:chOff x="6545913" y="1084046"/>
            <a:chExt cx="5320652" cy="4696529"/>
          </a:xfrm>
        </p:grpSpPr>
        <p:pic>
          <p:nvPicPr>
            <p:cNvPr id="14" name="Picture 13" descr="Men working in a factory&#10;&#10;Description automatically generated">
              <a:extLst>
                <a:ext uri="{FF2B5EF4-FFF2-40B4-BE49-F238E27FC236}">
                  <a16:creationId xmlns:a16="http://schemas.microsoft.com/office/drawing/2014/main" id="{2C400FCF-3A05-4C65-772F-391398776681}"/>
                </a:ext>
              </a:extLst>
            </p:cNvPr>
            <p:cNvPicPr>
              <a:picLocks noChangeAspect="1"/>
            </p:cNvPicPr>
            <p:nvPr/>
          </p:nvPicPr>
          <p:blipFill>
            <a:blip r:embed="rId3"/>
            <a:stretch>
              <a:fillRect/>
            </a:stretch>
          </p:blipFill>
          <p:spPr>
            <a:xfrm>
              <a:off x="6545913" y="1084046"/>
              <a:ext cx="5320652" cy="4696529"/>
            </a:xfrm>
            <a:prstGeom prst="rect">
              <a:avLst/>
            </a:prstGeom>
            <a:ln>
              <a:noFill/>
            </a:ln>
            <a:effectLst>
              <a:softEdge rad="112500"/>
            </a:effectLst>
          </p:spPr>
        </p:pic>
        <p:sp>
          <p:nvSpPr>
            <p:cNvPr id="15" name="TextBox 14">
              <a:extLst>
                <a:ext uri="{FF2B5EF4-FFF2-40B4-BE49-F238E27FC236}">
                  <a16:creationId xmlns:a16="http://schemas.microsoft.com/office/drawing/2014/main" id="{E9C57399-14E6-305C-6288-CD63FE87D055}"/>
                </a:ext>
              </a:extLst>
            </p:cNvPr>
            <p:cNvSpPr txBox="1"/>
            <p:nvPr/>
          </p:nvSpPr>
          <p:spPr>
            <a:xfrm>
              <a:off x="10102916" y="5233266"/>
              <a:ext cx="1475572" cy="248985"/>
            </a:xfrm>
            <a:prstGeom prst="rect">
              <a:avLst/>
            </a:prstGeom>
            <a:noFill/>
          </p:spPr>
          <p:txBody>
            <a:bodyPr wrap="square">
              <a:spAutoFit/>
            </a:bodyPr>
            <a:lstStyle/>
            <a:p>
              <a:pPr>
                <a:lnSpc>
                  <a:spcPct val="150000"/>
                </a:lnSpc>
              </a:pPr>
              <a:r>
                <a:rPr lang="en-GB" sz="800" dirty="0">
                  <a:solidFill>
                    <a:schemeClr val="bg1">
                      <a:lumMod val="50000"/>
                    </a:schemeClr>
                  </a:solidFill>
                  <a:latin typeface="Nunito" panose="02000503000000000000" pitchFamily="2" charset="77"/>
                </a:rPr>
                <a:t>©Wikimedia Commons</a:t>
              </a:r>
            </a:p>
          </p:txBody>
        </p:sp>
      </p:gr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21723857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8"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21">
            <a:extLst>
              <a:ext uri="{FF2B5EF4-FFF2-40B4-BE49-F238E27FC236}">
                <a16:creationId xmlns:a16="http://schemas.microsoft.com/office/drawing/2014/main" id="{B15A6775-6265-2942-29C8-BFC7D8BA95E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Fire of Joseph Davenport’s Silk Mill</a:t>
            </a:r>
          </a:p>
        </p:txBody>
      </p:sp>
      <p:sp>
        <p:nvSpPr>
          <p:cNvPr id="16" name="TextBox 15">
            <a:extLst>
              <a:ext uri="{FF2B5EF4-FFF2-40B4-BE49-F238E27FC236}">
                <a16:creationId xmlns:a16="http://schemas.microsoft.com/office/drawing/2014/main" id="{4A9BCF72-7869-D450-1E34-29DB095CCAD3}"/>
              </a:ext>
            </a:extLst>
          </p:cNvPr>
          <p:cNvSpPr txBox="1"/>
          <p:nvPr/>
        </p:nvSpPr>
        <p:spPr>
          <a:xfrm>
            <a:off x="467676" y="687806"/>
            <a:ext cx="519144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During the Industrial Revolution many more textile mills sprung up in Derby and all along the River Derwent through Derbyshire.</a:t>
            </a:r>
          </a:p>
        </p:txBody>
      </p:sp>
      <p:sp>
        <p:nvSpPr>
          <p:cNvPr id="7" name="TextBox 6">
            <a:extLst>
              <a:ext uri="{FF2B5EF4-FFF2-40B4-BE49-F238E27FC236}">
                <a16:creationId xmlns:a16="http://schemas.microsoft.com/office/drawing/2014/main" id="{BB20C083-5410-ECA7-8BAB-7DB12C21ECE3}"/>
              </a:ext>
            </a:extLst>
          </p:cNvPr>
          <p:cNvSpPr txBox="1"/>
          <p:nvPr/>
        </p:nvSpPr>
        <p:spPr>
          <a:xfrm>
            <a:off x="467676" y="1991321"/>
            <a:ext cx="5790884"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helped Derby become a wealthy town but there were also some disasters along the way.</a:t>
            </a:r>
          </a:p>
        </p:txBody>
      </p:sp>
      <p:sp>
        <p:nvSpPr>
          <p:cNvPr id="8" name="TextBox 7">
            <a:extLst>
              <a:ext uri="{FF2B5EF4-FFF2-40B4-BE49-F238E27FC236}">
                <a16:creationId xmlns:a16="http://schemas.microsoft.com/office/drawing/2014/main" id="{783D1D43-094C-7D9E-453A-4F9F09F2660C}"/>
              </a:ext>
            </a:extLst>
          </p:cNvPr>
          <p:cNvSpPr txBox="1"/>
          <p:nvPr/>
        </p:nvSpPr>
        <p:spPr>
          <a:xfrm>
            <a:off x="467676" y="2944542"/>
            <a:ext cx="5454997"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1853, a fire took hold of Joseph Davenport’s silk mill, in Albert Street, near the Corn Market, Derby. The fire started in the roof. Fortunately, the lower storeys were saved, but silk and machinery were damaged.</a:t>
            </a:r>
          </a:p>
        </p:txBody>
      </p:sp>
      <p:grpSp>
        <p:nvGrpSpPr>
          <p:cNvPr id="3" name="Group 2" descr="A black and white line drawing of Joseph Davenport's silk mill on fire. It shows a large crowd watching from outside and the flames coming out from the top two storey windows. ">
            <a:extLst>
              <a:ext uri="{FF2B5EF4-FFF2-40B4-BE49-F238E27FC236}">
                <a16:creationId xmlns:a16="http://schemas.microsoft.com/office/drawing/2014/main" id="{902A1407-8928-F9B0-CAC5-4C20D1ABC124}"/>
              </a:ext>
            </a:extLst>
          </p:cNvPr>
          <p:cNvGrpSpPr/>
          <p:nvPr/>
        </p:nvGrpSpPr>
        <p:grpSpPr>
          <a:xfrm>
            <a:off x="5857114" y="618858"/>
            <a:ext cx="5936911" cy="4222006"/>
            <a:chOff x="5857114" y="618858"/>
            <a:chExt cx="5936911" cy="4222006"/>
          </a:xfrm>
        </p:grpSpPr>
        <p:pic>
          <p:nvPicPr>
            <p:cNvPr id="2" name="Picture 1">
              <a:extLst>
                <a:ext uri="{FF2B5EF4-FFF2-40B4-BE49-F238E27FC236}">
                  <a16:creationId xmlns:a16="http://schemas.microsoft.com/office/drawing/2014/main" id="{238213E3-45F5-0A5B-9D9E-1A96AB5B270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857114" y="618858"/>
              <a:ext cx="5802933" cy="4222006"/>
            </a:xfrm>
            <a:prstGeom prst="rect">
              <a:avLst/>
            </a:prstGeom>
            <a:ln>
              <a:noFill/>
            </a:ln>
            <a:effectLst>
              <a:softEdge rad="112500"/>
            </a:effectLst>
          </p:spPr>
        </p:pic>
        <p:sp>
          <p:nvSpPr>
            <p:cNvPr id="15" name="TextBox 14">
              <a:extLst>
                <a:ext uri="{FF2B5EF4-FFF2-40B4-BE49-F238E27FC236}">
                  <a16:creationId xmlns:a16="http://schemas.microsoft.com/office/drawing/2014/main" id="{E9C57399-14E6-305C-6288-CD63FE87D055}"/>
                </a:ext>
              </a:extLst>
            </p:cNvPr>
            <p:cNvSpPr txBox="1"/>
            <p:nvPr/>
          </p:nvSpPr>
          <p:spPr>
            <a:xfrm>
              <a:off x="10448356" y="670316"/>
              <a:ext cx="1345669" cy="230832"/>
            </a:xfrm>
            <a:prstGeom prst="rect">
              <a:avLst/>
            </a:prstGeom>
            <a:noFill/>
          </p:spPr>
          <p:txBody>
            <a:bodyPr wrap="square">
              <a:spAutoFit/>
            </a:bodyPr>
            <a:lstStyle/>
            <a:p>
              <a:pPr>
                <a:lnSpc>
                  <a:spcPct val="150000"/>
                </a:lnSpc>
              </a:pPr>
              <a:r>
                <a:rPr lang="en-GB" sz="800" dirty="0">
                  <a:solidFill>
                    <a:schemeClr val="bg1">
                      <a:lumMod val="50000"/>
                    </a:schemeClr>
                  </a:solidFill>
                  <a:latin typeface="Nunito" panose="02000503000000000000" pitchFamily="2" charset="77"/>
                </a:rPr>
                <a:t>©</a:t>
              </a:r>
              <a:r>
                <a:rPr lang="en-GB" sz="800" dirty="0" err="1">
                  <a:solidFill>
                    <a:schemeClr val="bg1">
                      <a:lumMod val="50000"/>
                    </a:schemeClr>
                  </a:solidFill>
                  <a:latin typeface="Nunito" panose="02000503000000000000" pitchFamily="2" charset="77"/>
                </a:rPr>
                <a:t>Alamy</a:t>
              </a:r>
              <a:r>
                <a:rPr lang="en-GB" sz="800" dirty="0">
                  <a:solidFill>
                    <a:schemeClr val="bg1">
                      <a:lumMod val="50000"/>
                    </a:schemeClr>
                  </a:solidFill>
                  <a:latin typeface="Nunito" panose="02000503000000000000" pitchFamily="2" charset="77"/>
                </a:rPr>
                <a:t> ref: 2M3P5T7</a:t>
              </a:r>
            </a:p>
          </p:txBody>
        </p:sp>
      </p:grpSp>
      <p:sp>
        <p:nvSpPr>
          <p:cNvPr id="11" name="TextBox 10">
            <a:extLst>
              <a:ext uri="{FF2B5EF4-FFF2-40B4-BE49-F238E27FC236}">
                <a16:creationId xmlns:a16="http://schemas.microsoft.com/office/drawing/2014/main" id="{CA937CEB-0CF7-B782-8672-47F4B78D7849}"/>
              </a:ext>
            </a:extLst>
          </p:cNvPr>
          <p:cNvSpPr txBox="1"/>
          <p:nvPr/>
        </p:nvSpPr>
        <p:spPr>
          <a:xfrm>
            <a:off x="467676" y="4932228"/>
            <a:ext cx="1041368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Industrial Revolution helped Derby grow and develop. In the 1790s, Derby had around 8,000 citizens, this shot up to 44,000 in less than 70 years. By the start of the 20th Century, the population was over 114,000.</a:t>
            </a:r>
          </a:p>
        </p:txBody>
      </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16473977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8"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21">
            <a:extLst>
              <a:ext uri="{FF2B5EF4-FFF2-40B4-BE49-F238E27FC236}">
                <a16:creationId xmlns:a16="http://schemas.microsoft.com/office/drawing/2014/main" id="{B15A6775-6265-2942-29C8-BFC7D8BA95E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Railway</a:t>
            </a:r>
          </a:p>
        </p:txBody>
      </p:sp>
      <p:sp>
        <p:nvSpPr>
          <p:cNvPr id="6" name="Title 1">
            <a:extLst>
              <a:ext uri="{FF2B5EF4-FFF2-40B4-BE49-F238E27FC236}">
                <a16:creationId xmlns:a16="http://schemas.microsoft.com/office/drawing/2014/main" id="{D8C01786-C888-8657-DD64-E86A3FA0FA44}"/>
              </a:ext>
            </a:extLst>
          </p:cNvPr>
          <p:cNvSpPr txBox="1">
            <a:spLocks/>
          </p:cNvSpPr>
          <p:nvPr/>
        </p:nvSpPr>
        <p:spPr>
          <a:xfrm>
            <a:off x="427034" y="400815"/>
            <a:ext cx="5668966"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Railway</a:t>
            </a:r>
          </a:p>
        </p:txBody>
      </p:sp>
      <p:sp>
        <p:nvSpPr>
          <p:cNvPr id="10" name="TextBox 9">
            <a:extLst>
              <a:ext uri="{FF2B5EF4-FFF2-40B4-BE49-F238E27FC236}">
                <a16:creationId xmlns:a16="http://schemas.microsoft.com/office/drawing/2014/main" id="{A9A032BC-F8D7-A993-3A79-D489C510325F}"/>
              </a:ext>
            </a:extLst>
          </p:cNvPr>
          <p:cNvSpPr txBox="1"/>
          <p:nvPr/>
        </p:nvSpPr>
        <p:spPr>
          <a:xfrm>
            <a:off x="468225" y="1277254"/>
            <a:ext cx="5224121"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Derby’s transformation from a market town to an industrial centre was helped by the arrival of the railways. </a:t>
            </a:r>
          </a:p>
        </p:txBody>
      </p:sp>
      <p:sp>
        <p:nvSpPr>
          <p:cNvPr id="12" name="TextBox 11">
            <a:extLst>
              <a:ext uri="{FF2B5EF4-FFF2-40B4-BE49-F238E27FC236}">
                <a16:creationId xmlns:a16="http://schemas.microsoft.com/office/drawing/2014/main" id="{586AEB02-9D61-68A4-E0CD-43CD0A511FCE}"/>
              </a:ext>
            </a:extLst>
          </p:cNvPr>
          <p:cNvSpPr txBox="1"/>
          <p:nvPr/>
        </p:nvSpPr>
        <p:spPr>
          <a:xfrm>
            <a:off x="468225" y="2511344"/>
            <a:ext cx="5568779"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1839, Railways came to Derby with the opening of the Midland Counties Railway.</a:t>
            </a:r>
          </a:p>
        </p:txBody>
      </p:sp>
      <p:sp>
        <p:nvSpPr>
          <p:cNvPr id="13" name="TextBox 12">
            <a:extLst>
              <a:ext uri="{FF2B5EF4-FFF2-40B4-BE49-F238E27FC236}">
                <a16:creationId xmlns:a16="http://schemas.microsoft.com/office/drawing/2014/main" id="{A7BEA4C0-0177-3FC2-9015-276F522B0D9E}"/>
              </a:ext>
            </a:extLst>
          </p:cNvPr>
          <p:cNvSpPr txBox="1"/>
          <p:nvPr/>
        </p:nvSpPr>
        <p:spPr>
          <a:xfrm>
            <a:off x="468225" y="3399185"/>
            <a:ext cx="5568779"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was soon joined by the Birmingham &amp; Derby Junction and North Midland Railways. Around this time, railway vehicles started being made in Derby for the first time.</a:t>
            </a:r>
          </a:p>
        </p:txBody>
      </p:sp>
      <p:sp>
        <p:nvSpPr>
          <p:cNvPr id="14" name="TextBox 13">
            <a:extLst>
              <a:ext uri="{FF2B5EF4-FFF2-40B4-BE49-F238E27FC236}">
                <a16:creationId xmlns:a16="http://schemas.microsoft.com/office/drawing/2014/main" id="{B7FCE192-4D36-C002-83BB-C9CEAC4DC59C}"/>
              </a:ext>
            </a:extLst>
          </p:cNvPr>
          <p:cNvSpPr txBox="1"/>
          <p:nvPr/>
        </p:nvSpPr>
        <p:spPr>
          <a:xfrm>
            <a:off x="468225" y="4979523"/>
            <a:ext cx="5347690"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three railway lines merged in 1844 to form Midland Railway with its headquarters in Derby.</a:t>
            </a:r>
          </a:p>
        </p:txBody>
      </p:sp>
      <p:grpSp>
        <p:nvGrpSpPr>
          <p:cNvPr id="20" name="Group 19" descr="An old black and white photograph of The Derby round engine shed and locomotive works. It shows rows of trains and workers stood across railway tracks. ">
            <a:extLst>
              <a:ext uri="{FF2B5EF4-FFF2-40B4-BE49-F238E27FC236}">
                <a16:creationId xmlns:a16="http://schemas.microsoft.com/office/drawing/2014/main" id="{98C56270-E195-9D24-8A16-A6571FB0A379}"/>
              </a:ext>
            </a:extLst>
          </p:cNvPr>
          <p:cNvGrpSpPr/>
          <p:nvPr/>
        </p:nvGrpSpPr>
        <p:grpSpPr>
          <a:xfrm>
            <a:off x="5987577" y="952859"/>
            <a:ext cx="5585254" cy="4075198"/>
            <a:chOff x="6045242" y="472479"/>
            <a:chExt cx="5585254" cy="4075198"/>
          </a:xfrm>
        </p:grpSpPr>
        <p:pic>
          <p:nvPicPr>
            <p:cNvPr id="18" name="Picture 17" descr="A group of people standing around a train station&#10;&#10;Description automatically generated">
              <a:extLst>
                <a:ext uri="{FF2B5EF4-FFF2-40B4-BE49-F238E27FC236}">
                  <a16:creationId xmlns:a16="http://schemas.microsoft.com/office/drawing/2014/main" id="{5F028B6D-9D3B-F4CD-109D-A3425C133E8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4670" y="548329"/>
              <a:ext cx="5535826" cy="3999348"/>
            </a:xfrm>
            <a:prstGeom prst="rect">
              <a:avLst/>
            </a:prstGeom>
            <a:ln w="19050">
              <a:solidFill>
                <a:schemeClr val="tx1"/>
              </a:solidFill>
            </a:ln>
          </p:spPr>
        </p:pic>
        <p:sp>
          <p:nvSpPr>
            <p:cNvPr id="19" name="TextBox 18">
              <a:extLst>
                <a:ext uri="{FF2B5EF4-FFF2-40B4-BE49-F238E27FC236}">
                  <a16:creationId xmlns:a16="http://schemas.microsoft.com/office/drawing/2014/main" id="{456181A7-EA55-814D-3500-DD8877192FE7}"/>
                </a:ext>
              </a:extLst>
            </p:cNvPr>
            <p:cNvSpPr txBox="1"/>
            <p:nvPr/>
          </p:nvSpPr>
          <p:spPr>
            <a:xfrm>
              <a:off x="6045242" y="472479"/>
              <a:ext cx="2369720" cy="230832"/>
            </a:xfrm>
            <a:prstGeom prst="rect">
              <a:avLst/>
            </a:prstGeom>
            <a:noFill/>
          </p:spPr>
          <p:txBody>
            <a:bodyPr wrap="square">
              <a:spAutoFit/>
            </a:bodyPr>
            <a:lstStyle/>
            <a:p>
              <a:pPr>
                <a:lnSpc>
                  <a:spcPct val="150000"/>
                </a:lnSpc>
              </a:pPr>
              <a:r>
                <a:rPr lang="en-GB" sz="800" dirty="0">
                  <a:solidFill>
                    <a:schemeClr val="bg1">
                      <a:lumMod val="75000"/>
                    </a:schemeClr>
                  </a:solidFill>
                  <a:latin typeface="Nunito" panose="02000503000000000000" pitchFamily="2" charset="77"/>
                </a:rPr>
                <a:t>©Public Domain from Wikimedia Commons</a:t>
              </a:r>
            </a:p>
          </p:txBody>
        </p:sp>
      </p:grpSp>
      <p:grpSp>
        <p:nvGrpSpPr>
          <p:cNvPr id="21" name="Group 20" descr="The Derby round engine shed and locomotive works.&#10;">
            <a:extLst>
              <a:ext uri="{FF2B5EF4-FFF2-40B4-BE49-F238E27FC236}">
                <a16:creationId xmlns:a16="http://schemas.microsoft.com/office/drawing/2014/main" id="{CE799F06-29CA-9033-1B1F-6EF522BEDF69}"/>
              </a:ext>
            </a:extLst>
          </p:cNvPr>
          <p:cNvGrpSpPr/>
          <p:nvPr/>
        </p:nvGrpSpPr>
        <p:grpSpPr>
          <a:xfrm>
            <a:off x="7172437" y="5194525"/>
            <a:ext cx="3477699" cy="755976"/>
            <a:chOff x="2034177" y="4768473"/>
            <a:chExt cx="3477699" cy="755976"/>
          </a:xfrm>
        </p:grpSpPr>
        <p:sp>
          <p:nvSpPr>
            <p:cNvPr id="22" name="TextBox 21">
              <a:extLst>
                <a:ext uri="{FF2B5EF4-FFF2-40B4-BE49-F238E27FC236}">
                  <a16:creationId xmlns:a16="http://schemas.microsoft.com/office/drawing/2014/main" id="{2DC33C67-A04C-E647-FF26-45F990798AEB}"/>
                </a:ext>
              </a:extLst>
            </p:cNvPr>
            <p:cNvSpPr txBox="1"/>
            <p:nvPr/>
          </p:nvSpPr>
          <p:spPr>
            <a:xfrm>
              <a:off x="2239014" y="4768473"/>
              <a:ext cx="327286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Derby round engine shed and locomotive works.</a:t>
              </a:r>
            </a:p>
          </p:txBody>
        </p:sp>
        <p:pic>
          <p:nvPicPr>
            <p:cNvPr id="23" name="Picture 22">
              <a:extLst>
                <a:ext uri="{FF2B5EF4-FFF2-40B4-BE49-F238E27FC236}">
                  <a16:creationId xmlns:a16="http://schemas.microsoft.com/office/drawing/2014/main" id="{8C7A0A24-9248-9AD2-0BFC-D3CA4DC97ED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1993002" y="4878441"/>
              <a:ext cx="284481" cy="202131"/>
            </a:xfrm>
            <a:prstGeom prst="rect">
              <a:avLst/>
            </a:prstGeom>
          </p:spPr>
        </p:pic>
      </p:gr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17553579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21">
            <a:extLst>
              <a:ext uri="{FF2B5EF4-FFF2-40B4-BE49-F238E27FC236}">
                <a16:creationId xmlns:a16="http://schemas.microsoft.com/office/drawing/2014/main" id="{B15A6775-6265-2942-29C8-BFC7D8BA95E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Trains</a:t>
            </a:r>
          </a:p>
        </p:txBody>
      </p:sp>
      <p:sp>
        <p:nvSpPr>
          <p:cNvPr id="2" name="Title 1">
            <a:extLst>
              <a:ext uri="{FF2B5EF4-FFF2-40B4-BE49-F238E27FC236}">
                <a16:creationId xmlns:a16="http://schemas.microsoft.com/office/drawing/2014/main" id="{3788C7BE-B969-117C-A370-BA4A6C7C8427}"/>
              </a:ext>
            </a:extLst>
          </p:cNvPr>
          <p:cNvSpPr txBox="1">
            <a:spLocks/>
          </p:cNvSpPr>
          <p:nvPr/>
        </p:nvSpPr>
        <p:spPr>
          <a:xfrm>
            <a:off x="427034" y="364239"/>
            <a:ext cx="5668966"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Trains</a:t>
            </a:r>
          </a:p>
        </p:txBody>
      </p:sp>
      <p:sp>
        <p:nvSpPr>
          <p:cNvPr id="3" name="TextBox 2">
            <a:extLst>
              <a:ext uri="{FF2B5EF4-FFF2-40B4-BE49-F238E27FC236}">
                <a16:creationId xmlns:a16="http://schemas.microsoft.com/office/drawing/2014/main" id="{CD5D93CE-7D92-CD77-1012-0BF8BD16F71F}"/>
              </a:ext>
            </a:extLst>
          </p:cNvPr>
          <p:cNvSpPr txBox="1"/>
          <p:nvPr/>
        </p:nvSpPr>
        <p:spPr>
          <a:xfrm>
            <a:off x="477369" y="1175165"/>
            <a:ext cx="5831991"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first locomotive was built in Derby in 1851. </a:t>
            </a:r>
          </a:p>
        </p:txBody>
      </p:sp>
      <p:sp>
        <p:nvSpPr>
          <p:cNvPr id="5" name="TextBox 4">
            <a:extLst>
              <a:ext uri="{FF2B5EF4-FFF2-40B4-BE49-F238E27FC236}">
                <a16:creationId xmlns:a16="http://schemas.microsoft.com/office/drawing/2014/main" id="{BB1796E5-1807-BC8E-2D70-B893655C1762}"/>
              </a:ext>
            </a:extLst>
          </p:cNvPr>
          <p:cNvSpPr txBox="1"/>
          <p:nvPr/>
        </p:nvSpPr>
        <p:spPr>
          <a:xfrm>
            <a:off x="477368" y="1633222"/>
            <a:ext cx="583199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Derby’s first mainline diesel-electric locomotive was built in 1947.</a:t>
            </a:r>
          </a:p>
        </p:txBody>
      </p:sp>
      <p:sp>
        <p:nvSpPr>
          <p:cNvPr id="6" name="TextBox 5">
            <a:extLst>
              <a:ext uri="{FF2B5EF4-FFF2-40B4-BE49-F238E27FC236}">
                <a16:creationId xmlns:a16="http://schemas.microsoft.com/office/drawing/2014/main" id="{1C9C9A3D-BBFD-6CD7-5930-8CE0EF709358}"/>
              </a:ext>
            </a:extLst>
          </p:cNvPr>
          <p:cNvSpPr txBox="1"/>
          <p:nvPr/>
        </p:nvSpPr>
        <p:spPr>
          <a:xfrm>
            <a:off x="477368" y="2435017"/>
            <a:ext cx="583199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Steam locomotives continued to be manufactured until 1957. In total 2,941 were built in Derby.</a:t>
            </a:r>
          </a:p>
        </p:txBody>
      </p:sp>
      <p:sp>
        <p:nvSpPr>
          <p:cNvPr id="7" name="TextBox 6">
            <a:extLst>
              <a:ext uri="{FF2B5EF4-FFF2-40B4-BE49-F238E27FC236}">
                <a16:creationId xmlns:a16="http://schemas.microsoft.com/office/drawing/2014/main" id="{545F33CE-8A92-41A9-F507-8D0343D66E25}"/>
              </a:ext>
            </a:extLst>
          </p:cNvPr>
          <p:cNvSpPr txBox="1"/>
          <p:nvPr/>
        </p:nvSpPr>
        <p:spPr>
          <a:xfrm>
            <a:off x="477368" y="3236812"/>
            <a:ext cx="5627776"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From 1975, the InterCity 125, the world’s most iconic and successful diesel passenger trains, were designed and built in Derby.</a:t>
            </a:r>
          </a:p>
        </p:txBody>
      </p:sp>
      <p:sp>
        <p:nvSpPr>
          <p:cNvPr id="8" name="TextBox 7">
            <a:extLst>
              <a:ext uri="{FF2B5EF4-FFF2-40B4-BE49-F238E27FC236}">
                <a16:creationId xmlns:a16="http://schemas.microsoft.com/office/drawing/2014/main" id="{05B32CF2-9F1A-38BB-B10D-85E8CE25C717}"/>
              </a:ext>
            </a:extLst>
          </p:cNvPr>
          <p:cNvSpPr txBox="1"/>
          <p:nvPr/>
        </p:nvSpPr>
        <p:spPr>
          <a:xfrm>
            <a:off x="477368" y="4382802"/>
            <a:ext cx="6005728" cy="144154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Derby continues to make trains to this day. Trains for the new HS2 Railway are due to start rolling off the production line around 2027, with their fit-out and testing work done by Alstom’s, </a:t>
            </a:r>
          </a:p>
          <a:p>
            <a:pPr>
              <a:lnSpc>
                <a:spcPct val="150000"/>
              </a:lnSpc>
            </a:pPr>
            <a:r>
              <a:rPr lang="en-GB" sz="1500" dirty="0">
                <a:latin typeface="Linkpen 17a Print" panose="03050602060000000000" pitchFamily="66" charset="77"/>
              </a:rPr>
              <a:t>at the historic Derby Works.</a:t>
            </a:r>
          </a:p>
        </p:txBody>
      </p:sp>
      <p:grpSp>
        <p:nvGrpSpPr>
          <p:cNvPr id="21" name="Group 20" descr="An old black and white photograph of a Midland Railway 1000 Class train built at Derby Works.">
            <a:extLst>
              <a:ext uri="{FF2B5EF4-FFF2-40B4-BE49-F238E27FC236}">
                <a16:creationId xmlns:a16="http://schemas.microsoft.com/office/drawing/2014/main" id="{05450DDA-3736-E193-7EBF-C72D6AFEA83C}"/>
              </a:ext>
            </a:extLst>
          </p:cNvPr>
          <p:cNvGrpSpPr/>
          <p:nvPr/>
        </p:nvGrpSpPr>
        <p:grpSpPr>
          <a:xfrm>
            <a:off x="6657084" y="402678"/>
            <a:ext cx="4586072" cy="2361976"/>
            <a:chOff x="6657084" y="402678"/>
            <a:chExt cx="4586072" cy="2361976"/>
          </a:xfrm>
        </p:grpSpPr>
        <p:pic>
          <p:nvPicPr>
            <p:cNvPr id="10" name="Picture 9" descr="A person standing on a train&#10;&#10;Description automatically generated">
              <a:extLst>
                <a:ext uri="{FF2B5EF4-FFF2-40B4-BE49-F238E27FC236}">
                  <a16:creationId xmlns:a16="http://schemas.microsoft.com/office/drawing/2014/main" id="{F26825E4-4EB3-E02D-33DA-456C278FB0D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21092" y="470250"/>
              <a:ext cx="4522064" cy="2294404"/>
            </a:xfrm>
            <a:prstGeom prst="rect">
              <a:avLst/>
            </a:prstGeom>
            <a:ln w="19050">
              <a:solidFill>
                <a:schemeClr val="tx1"/>
              </a:solidFill>
            </a:ln>
          </p:spPr>
        </p:pic>
        <p:sp>
          <p:nvSpPr>
            <p:cNvPr id="18" name="TextBox 17">
              <a:extLst>
                <a:ext uri="{FF2B5EF4-FFF2-40B4-BE49-F238E27FC236}">
                  <a16:creationId xmlns:a16="http://schemas.microsoft.com/office/drawing/2014/main" id="{9663ECAB-A53A-9991-F366-6F1A35B590EC}"/>
                </a:ext>
              </a:extLst>
            </p:cNvPr>
            <p:cNvSpPr txBox="1"/>
            <p:nvPr/>
          </p:nvSpPr>
          <p:spPr>
            <a:xfrm>
              <a:off x="6657084" y="402678"/>
              <a:ext cx="2369720" cy="230832"/>
            </a:xfrm>
            <a:prstGeom prst="rect">
              <a:avLst/>
            </a:prstGeom>
            <a:noFill/>
          </p:spPr>
          <p:txBody>
            <a:bodyPr wrap="square">
              <a:spAutoFit/>
            </a:bodyPr>
            <a:lstStyle/>
            <a:p>
              <a:pPr>
                <a:lnSpc>
                  <a:spcPct val="150000"/>
                </a:lnSpc>
              </a:pPr>
              <a:r>
                <a:rPr lang="en-GB" sz="800" dirty="0">
                  <a:solidFill>
                    <a:schemeClr val="bg1">
                      <a:lumMod val="75000"/>
                    </a:schemeClr>
                  </a:solidFill>
                  <a:latin typeface="Nunito" panose="02000503000000000000" pitchFamily="2" charset="77"/>
                </a:rPr>
                <a:t>©Public Domain from Wikimedia Commons</a:t>
              </a:r>
            </a:p>
          </p:txBody>
        </p:sp>
      </p:grpSp>
      <p:grpSp>
        <p:nvGrpSpPr>
          <p:cNvPr id="12" name="Group 11" descr="A Midland Railway 1000 Class built &#10;at Derby Works.&#10;">
            <a:extLst>
              <a:ext uri="{FF2B5EF4-FFF2-40B4-BE49-F238E27FC236}">
                <a16:creationId xmlns:a16="http://schemas.microsoft.com/office/drawing/2014/main" id="{73C61AEC-9880-0D32-FBD7-466B9F30EBBD}"/>
              </a:ext>
            </a:extLst>
          </p:cNvPr>
          <p:cNvGrpSpPr/>
          <p:nvPr/>
        </p:nvGrpSpPr>
        <p:grpSpPr>
          <a:xfrm>
            <a:off x="6730236" y="2789753"/>
            <a:ext cx="4558640" cy="711733"/>
            <a:chOff x="2034177" y="4768473"/>
            <a:chExt cx="4558640" cy="711733"/>
          </a:xfrm>
        </p:grpSpPr>
        <p:sp>
          <p:nvSpPr>
            <p:cNvPr id="13" name="TextBox 12">
              <a:extLst>
                <a:ext uri="{FF2B5EF4-FFF2-40B4-BE49-F238E27FC236}">
                  <a16:creationId xmlns:a16="http://schemas.microsoft.com/office/drawing/2014/main" id="{2F370C07-58E6-0A4F-4A07-1A5A86589D66}"/>
                </a:ext>
              </a:extLst>
            </p:cNvPr>
            <p:cNvSpPr txBox="1"/>
            <p:nvPr/>
          </p:nvSpPr>
          <p:spPr>
            <a:xfrm>
              <a:off x="2239014" y="4768473"/>
              <a:ext cx="435380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Midland Railway 1000 Class built </a:t>
              </a:r>
            </a:p>
            <a:p>
              <a:pPr>
                <a:lnSpc>
                  <a:spcPct val="150000"/>
                </a:lnSpc>
              </a:pPr>
              <a:r>
                <a:rPr lang="en-GB" sz="1400" dirty="0">
                  <a:latin typeface="Linkpen 17a Print" panose="03050602060000000000" pitchFamily="66" charset="77"/>
                </a:rPr>
                <a:t>at Derby Works.</a:t>
              </a:r>
            </a:p>
          </p:txBody>
        </p:sp>
        <p:pic>
          <p:nvPicPr>
            <p:cNvPr id="14" name="Picture 13">
              <a:extLst>
                <a:ext uri="{FF2B5EF4-FFF2-40B4-BE49-F238E27FC236}">
                  <a16:creationId xmlns:a16="http://schemas.microsoft.com/office/drawing/2014/main" id="{0FE36327-43DF-CB7F-22FE-B5A8E75A2C7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1993002" y="4878441"/>
              <a:ext cx="284481" cy="202131"/>
            </a:xfrm>
            <a:prstGeom prst="rect">
              <a:avLst/>
            </a:prstGeom>
          </p:spPr>
        </p:pic>
      </p:grpSp>
      <p:grpSp>
        <p:nvGrpSpPr>
          <p:cNvPr id="20" name="Group 19" descr="A modern day photograph of a HS2 train. ">
            <a:extLst>
              <a:ext uri="{FF2B5EF4-FFF2-40B4-BE49-F238E27FC236}">
                <a16:creationId xmlns:a16="http://schemas.microsoft.com/office/drawing/2014/main" id="{10DD1D29-EBBA-CE38-FDEC-42763E746C6F}"/>
              </a:ext>
            </a:extLst>
          </p:cNvPr>
          <p:cNvGrpSpPr/>
          <p:nvPr/>
        </p:nvGrpSpPr>
        <p:grpSpPr>
          <a:xfrm>
            <a:off x="6657084" y="3547948"/>
            <a:ext cx="4586072" cy="2366814"/>
            <a:chOff x="6657084" y="3547948"/>
            <a:chExt cx="4586072" cy="2366814"/>
          </a:xfrm>
        </p:grpSpPr>
        <p:pic>
          <p:nvPicPr>
            <p:cNvPr id="11" name="Picture 10" descr="A train on the tracks&#10;&#10;Description automatically generated">
              <a:extLst>
                <a:ext uri="{FF2B5EF4-FFF2-40B4-BE49-F238E27FC236}">
                  <a16:creationId xmlns:a16="http://schemas.microsoft.com/office/drawing/2014/main" id="{DEB0A0CB-09C1-BB0C-A3A2-8824B601492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721092" y="3620358"/>
              <a:ext cx="4522064" cy="2294404"/>
            </a:xfrm>
            <a:prstGeom prst="rect">
              <a:avLst/>
            </a:prstGeom>
            <a:ln w="19050">
              <a:solidFill>
                <a:schemeClr val="tx1"/>
              </a:solidFill>
            </a:ln>
          </p:spPr>
        </p:pic>
        <p:sp>
          <p:nvSpPr>
            <p:cNvPr id="19" name="TextBox 18">
              <a:extLst>
                <a:ext uri="{FF2B5EF4-FFF2-40B4-BE49-F238E27FC236}">
                  <a16:creationId xmlns:a16="http://schemas.microsoft.com/office/drawing/2014/main" id="{FE2A53B8-5F85-2C39-7244-10DAF9520982}"/>
                </a:ext>
              </a:extLst>
            </p:cNvPr>
            <p:cNvSpPr txBox="1"/>
            <p:nvPr/>
          </p:nvSpPr>
          <p:spPr>
            <a:xfrm>
              <a:off x="6657084" y="3547948"/>
              <a:ext cx="493524" cy="230832"/>
            </a:xfrm>
            <a:prstGeom prst="rect">
              <a:avLst/>
            </a:prstGeom>
            <a:noFill/>
          </p:spPr>
          <p:txBody>
            <a:bodyPr wrap="square">
              <a:spAutoFit/>
            </a:bodyPr>
            <a:lstStyle/>
            <a:p>
              <a:pPr>
                <a:lnSpc>
                  <a:spcPct val="150000"/>
                </a:lnSpc>
              </a:pPr>
              <a:r>
                <a:rPr lang="en-GB" sz="800" dirty="0">
                  <a:solidFill>
                    <a:schemeClr val="bg1">
                      <a:lumMod val="85000"/>
                    </a:schemeClr>
                  </a:solidFill>
                  <a:latin typeface="Nunito" panose="02000503000000000000" pitchFamily="2" charset="77"/>
                </a:rPr>
                <a:t>©HS2</a:t>
              </a:r>
            </a:p>
          </p:txBody>
        </p:sp>
      </p:grpSp>
      <p:grpSp>
        <p:nvGrpSpPr>
          <p:cNvPr id="15" name="Group 14" descr="A HS2 train, due to be built in Derby.&#10;">
            <a:extLst>
              <a:ext uri="{FF2B5EF4-FFF2-40B4-BE49-F238E27FC236}">
                <a16:creationId xmlns:a16="http://schemas.microsoft.com/office/drawing/2014/main" id="{46AECBF8-5C32-1AE0-634C-A0EA907B94FD}"/>
              </a:ext>
            </a:extLst>
          </p:cNvPr>
          <p:cNvGrpSpPr/>
          <p:nvPr/>
        </p:nvGrpSpPr>
        <p:grpSpPr>
          <a:xfrm>
            <a:off x="6730236" y="5933050"/>
            <a:ext cx="4558640" cy="388568"/>
            <a:chOff x="2034177" y="4768473"/>
            <a:chExt cx="4558640" cy="388568"/>
          </a:xfrm>
        </p:grpSpPr>
        <p:sp>
          <p:nvSpPr>
            <p:cNvPr id="16" name="TextBox 15">
              <a:extLst>
                <a:ext uri="{FF2B5EF4-FFF2-40B4-BE49-F238E27FC236}">
                  <a16:creationId xmlns:a16="http://schemas.microsoft.com/office/drawing/2014/main" id="{1ED41F2F-DFE5-5C1E-2E60-E3F9D0CD0968}"/>
                </a:ext>
              </a:extLst>
            </p:cNvPr>
            <p:cNvSpPr txBox="1"/>
            <p:nvPr/>
          </p:nvSpPr>
          <p:spPr>
            <a:xfrm>
              <a:off x="2239014" y="4768473"/>
              <a:ext cx="4353803"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HS2 train, due to be built in Derby.</a:t>
              </a:r>
            </a:p>
          </p:txBody>
        </p:sp>
        <p:pic>
          <p:nvPicPr>
            <p:cNvPr id="17" name="Picture 16">
              <a:extLst>
                <a:ext uri="{FF2B5EF4-FFF2-40B4-BE49-F238E27FC236}">
                  <a16:creationId xmlns:a16="http://schemas.microsoft.com/office/drawing/2014/main" id="{7D4942DC-EF09-C1AE-03CB-25C005CE59E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1993002" y="4878441"/>
              <a:ext cx="284481" cy="202131"/>
            </a:xfrm>
            <a:prstGeom prst="rect">
              <a:avLst/>
            </a:prstGeom>
          </p:spPr>
        </p:pic>
      </p:gr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15926906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21">
            <a:extLst>
              <a:ext uri="{FF2B5EF4-FFF2-40B4-BE49-F238E27FC236}">
                <a16:creationId xmlns:a16="http://schemas.microsoft.com/office/drawing/2014/main" id="{0C6A33DC-12B7-3704-221C-C8417F984A0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Industrial Boom</a:t>
            </a:r>
          </a:p>
        </p:txBody>
      </p:sp>
      <p:sp>
        <p:nvSpPr>
          <p:cNvPr id="4" name="Title 1">
            <a:extLst>
              <a:ext uri="{FF2B5EF4-FFF2-40B4-BE49-F238E27FC236}">
                <a16:creationId xmlns:a16="http://schemas.microsoft.com/office/drawing/2014/main" id="{DA6D1FBE-5576-97CB-21A9-0CDDE051129C}"/>
              </a:ext>
            </a:extLst>
          </p:cNvPr>
          <p:cNvSpPr txBox="1">
            <a:spLocks/>
          </p:cNvSpPr>
          <p:nvPr/>
        </p:nvSpPr>
        <p:spPr>
          <a:xfrm>
            <a:off x="427034" y="479571"/>
            <a:ext cx="5668966"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Industrial Boom</a:t>
            </a:r>
          </a:p>
        </p:txBody>
      </p:sp>
      <p:sp>
        <p:nvSpPr>
          <p:cNvPr id="16" name="TextBox 15">
            <a:extLst>
              <a:ext uri="{FF2B5EF4-FFF2-40B4-BE49-F238E27FC236}">
                <a16:creationId xmlns:a16="http://schemas.microsoft.com/office/drawing/2014/main" id="{4A9BCF72-7869-D450-1E34-29DB095CCAD3}"/>
              </a:ext>
            </a:extLst>
          </p:cNvPr>
          <p:cNvSpPr txBox="1"/>
          <p:nvPr/>
        </p:nvSpPr>
        <p:spPr>
          <a:xfrm>
            <a:off x="427034" y="1516447"/>
            <a:ext cx="5272726"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1908, Rolls-Royce moved its headquarters from Manchester to Derby setting up on Nightingale Road.</a:t>
            </a:r>
          </a:p>
        </p:txBody>
      </p:sp>
      <p:sp>
        <p:nvSpPr>
          <p:cNvPr id="5" name="TextBox 4">
            <a:extLst>
              <a:ext uri="{FF2B5EF4-FFF2-40B4-BE49-F238E27FC236}">
                <a16:creationId xmlns:a16="http://schemas.microsoft.com/office/drawing/2014/main" id="{50F22827-2C36-9803-B760-57DA46E0469C}"/>
              </a:ext>
            </a:extLst>
          </p:cNvPr>
          <p:cNvSpPr txBox="1"/>
          <p:nvPr/>
        </p:nvSpPr>
        <p:spPr>
          <a:xfrm>
            <a:off x="427034" y="2842247"/>
            <a:ext cx="5272726"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Two years earlier, Henry Royce and Charles Rolls had met in Manchester and founded their luxury car company. </a:t>
            </a:r>
          </a:p>
        </p:txBody>
      </p:sp>
      <p:sp>
        <p:nvSpPr>
          <p:cNvPr id="6" name="TextBox 5">
            <a:extLst>
              <a:ext uri="{FF2B5EF4-FFF2-40B4-BE49-F238E27FC236}">
                <a16:creationId xmlns:a16="http://schemas.microsoft.com/office/drawing/2014/main" id="{4129FDCB-E88F-1488-89F5-10A8187C1515}"/>
              </a:ext>
            </a:extLst>
          </p:cNvPr>
          <p:cNvSpPr txBox="1"/>
          <p:nvPr/>
        </p:nvSpPr>
        <p:spPr>
          <a:xfrm>
            <a:off x="427034" y="4168047"/>
            <a:ext cx="5272726"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They soon required a new building to produce their cars so looked at sites in Manchester, Coventry, Bradford and Leicester before settling on Derby after the local council offered cheap electricity.</a:t>
            </a:r>
          </a:p>
        </p:txBody>
      </p:sp>
      <p:grpSp>
        <p:nvGrpSpPr>
          <p:cNvPr id="14" name="Group 13" descr="A modern day colour photograph of the Rolls-Royce headquarters, a large red brick building. ">
            <a:extLst>
              <a:ext uri="{FF2B5EF4-FFF2-40B4-BE49-F238E27FC236}">
                <a16:creationId xmlns:a16="http://schemas.microsoft.com/office/drawing/2014/main" id="{AA167BD9-D598-9448-3999-88C290F330AC}"/>
              </a:ext>
            </a:extLst>
          </p:cNvPr>
          <p:cNvGrpSpPr/>
          <p:nvPr/>
        </p:nvGrpSpPr>
        <p:grpSpPr>
          <a:xfrm>
            <a:off x="6096000" y="208099"/>
            <a:ext cx="5954840" cy="6375581"/>
            <a:chOff x="6096000" y="208099"/>
            <a:chExt cx="5954840" cy="6375581"/>
          </a:xfrm>
        </p:grpSpPr>
        <p:sp>
          <p:nvSpPr>
            <p:cNvPr id="10" name="TextBox 9">
              <a:extLst>
                <a:ext uri="{FF2B5EF4-FFF2-40B4-BE49-F238E27FC236}">
                  <a16:creationId xmlns:a16="http://schemas.microsoft.com/office/drawing/2014/main" id="{A653316F-62F6-5ADE-1EA5-3EC6FF502D37}"/>
                </a:ext>
              </a:extLst>
            </p:cNvPr>
            <p:cNvSpPr txBox="1"/>
            <p:nvPr/>
          </p:nvSpPr>
          <p:spPr>
            <a:xfrm>
              <a:off x="10705171" y="208099"/>
              <a:ext cx="1345669" cy="230832"/>
            </a:xfrm>
            <a:prstGeom prst="rect">
              <a:avLst/>
            </a:prstGeom>
            <a:noFill/>
          </p:spPr>
          <p:txBody>
            <a:bodyPr wrap="square">
              <a:spAutoFit/>
            </a:bodyPr>
            <a:lstStyle/>
            <a:p>
              <a:pPr>
                <a:lnSpc>
                  <a:spcPct val="150000"/>
                </a:lnSpc>
              </a:pPr>
              <a:r>
                <a:rPr lang="en-GB" sz="800" dirty="0">
                  <a:solidFill>
                    <a:schemeClr val="bg1">
                      <a:lumMod val="50000"/>
                    </a:schemeClr>
                  </a:solidFill>
                  <a:latin typeface="Nunito" panose="02000503000000000000" pitchFamily="2" charset="77"/>
                </a:rPr>
                <a:t>© </a:t>
              </a:r>
              <a:r>
                <a:rPr lang="en-GB" sz="800" dirty="0" err="1">
                  <a:solidFill>
                    <a:schemeClr val="bg1">
                      <a:lumMod val="50000"/>
                    </a:schemeClr>
                  </a:solidFill>
                  <a:latin typeface="Nunito" panose="02000503000000000000" pitchFamily="2" charset="77"/>
                </a:rPr>
                <a:t>Alamy</a:t>
              </a:r>
              <a:r>
                <a:rPr lang="en-GB" sz="800" dirty="0">
                  <a:solidFill>
                    <a:schemeClr val="bg1">
                      <a:lumMod val="50000"/>
                    </a:schemeClr>
                  </a:solidFill>
                  <a:latin typeface="Nunito" panose="02000503000000000000" pitchFamily="2" charset="77"/>
                </a:rPr>
                <a:t> ref: 2E8KM82</a:t>
              </a:r>
            </a:p>
          </p:txBody>
        </p:sp>
        <p:sp>
          <p:nvSpPr>
            <p:cNvPr id="13" name="Rectangle 12">
              <a:extLst>
                <a:ext uri="{FF2B5EF4-FFF2-40B4-BE49-F238E27FC236}">
                  <a16:creationId xmlns:a16="http://schemas.microsoft.com/office/drawing/2014/main" id="{41605342-5D37-5F33-25B7-1D8B98AEFE7A}"/>
                </a:ext>
              </a:extLst>
            </p:cNvPr>
            <p:cNvSpPr/>
            <p:nvPr/>
          </p:nvSpPr>
          <p:spPr>
            <a:xfrm>
              <a:off x="6096000" y="284480"/>
              <a:ext cx="5842000" cy="6299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32164754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21">
            <a:extLst>
              <a:ext uri="{FF2B5EF4-FFF2-40B4-BE49-F238E27FC236}">
                <a16:creationId xmlns:a16="http://schemas.microsoft.com/office/drawing/2014/main" id="{B3FE57C8-832B-4930-3F13-7DB281FC30E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Rolls-Royce Aircraft Engines</a:t>
            </a:r>
          </a:p>
        </p:txBody>
      </p:sp>
      <p:sp>
        <p:nvSpPr>
          <p:cNvPr id="16" name="TextBox 15">
            <a:extLst>
              <a:ext uri="{FF2B5EF4-FFF2-40B4-BE49-F238E27FC236}">
                <a16:creationId xmlns:a16="http://schemas.microsoft.com/office/drawing/2014/main" id="{4A9BCF72-7869-D450-1E34-29DB095CCAD3}"/>
              </a:ext>
            </a:extLst>
          </p:cNvPr>
          <p:cNvSpPr txBox="1"/>
          <p:nvPr/>
        </p:nvSpPr>
        <p:spPr>
          <a:xfrm>
            <a:off x="498154" y="486763"/>
            <a:ext cx="9885366"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1914,  the company also began making aircraft engines at the government’s request. </a:t>
            </a:r>
          </a:p>
        </p:txBody>
      </p:sp>
      <p:sp>
        <p:nvSpPr>
          <p:cNvPr id="5" name="TextBox 4">
            <a:extLst>
              <a:ext uri="{FF2B5EF4-FFF2-40B4-BE49-F238E27FC236}">
                <a16:creationId xmlns:a16="http://schemas.microsoft.com/office/drawing/2014/main" id="{50F22827-2C36-9803-B760-57DA46E0469C}"/>
              </a:ext>
            </a:extLst>
          </p:cNvPr>
          <p:cNvSpPr txBox="1"/>
          <p:nvPr/>
        </p:nvSpPr>
        <p:spPr>
          <a:xfrm>
            <a:off x="498154" y="1049754"/>
            <a:ext cx="6857686"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meant that Rolls-Royce would need to employ even more people from Derby.</a:t>
            </a:r>
          </a:p>
        </p:txBody>
      </p:sp>
      <p:sp>
        <p:nvSpPr>
          <p:cNvPr id="6" name="TextBox 5">
            <a:extLst>
              <a:ext uri="{FF2B5EF4-FFF2-40B4-BE49-F238E27FC236}">
                <a16:creationId xmlns:a16="http://schemas.microsoft.com/office/drawing/2014/main" id="{4129FDCB-E88F-1488-89F5-10A8187C1515}"/>
              </a:ext>
            </a:extLst>
          </p:cNvPr>
          <p:cNvSpPr txBox="1"/>
          <p:nvPr/>
        </p:nvSpPr>
        <p:spPr>
          <a:xfrm>
            <a:off x="498154" y="1948186"/>
            <a:ext cx="6857686"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 variety of industries have helped Derby grow and develop from a small market town to the city that it is today.</a:t>
            </a:r>
          </a:p>
        </p:txBody>
      </p:sp>
      <p:grpSp>
        <p:nvGrpSpPr>
          <p:cNvPr id="15" name="Group 14" descr="A modern day colour photograph of a World War 1 Rolls-Royce Eagle VIII aircraft engine. ">
            <a:extLst>
              <a:ext uri="{FF2B5EF4-FFF2-40B4-BE49-F238E27FC236}">
                <a16:creationId xmlns:a16="http://schemas.microsoft.com/office/drawing/2014/main" id="{136FFFC2-751F-95E3-25E1-F04B338ED36B}"/>
              </a:ext>
            </a:extLst>
          </p:cNvPr>
          <p:cNvGrpSpPr/>
          <p:nvPr/>
        </p:nvGrpSpPr>
        <p:grpSpPr>
          <a:xfrm>
            <a:off x="508314" y="2856778"/>
            <a:ext cx="4825686" cy="3239222"/>
            <a:chOff x="508314" y="2856778"/>
            <a:chExt cx="4825686" cy="3239222"/>
          </a:xfrm>
        </p:grpSpPr>
        <p:pic>
          <p:nvPicPr>
            <p:cNvPr id="2" name="Picture 1" descr="A close-up of a car engine&#10;&#10;Description automatically generated">
              <a:extLst>
                <a:ext uri="{FF2B5EF4-FFF2-40B4-BE49-F238E27FC236}">
                  <a16:creationId xmlns:a16="http://schemas.microsoft.com/office/drawing/2014/main" id="{C35AA13D-536C-46B9-80EC-27AD5EECE2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1474" y="2928920"/>
              <a:ext cx="4762526" cy="3167080"/>
            </a:xfrm>
            <a:prstGeom prst="rect">
              <a:avLst/>
            </a:prstGeom>
            <a:ln w="19050">
              <a:solidFill>
                <a:schemeClr val="tx1"/>
              </a:solidFill>
            </a:ln>
          </p:spPr>
        </p:pic>
        <p:sp>
          <p:nvSpPr>
            <p:cNvPr id="14" name="TextBox 13">
              <a:extLst>
                <a:ext uri="{FF2B5EF4-FFF2-40B4-BE49-F238E27FC236}">
                  <a16:creationId xmlns:a16="http://schemas.microsoft.com/office/drawing/2014/main" id="{9B397F2C-89F3-FD5E-BC59-9EF9A02B429A}"/>
                </a:ext>
              </a:extLst>
            </p:cNvPr>
            <p:cNvSpPr txBox="1"/>
            <p:nvPr/>
          </p:nvSpPr>
          <p:spPr>
            <a:xfrm>
              <a:off x="508314" y="2856778"/>
              <a:ext cx="1345669" cy="230832"/>
            </a:xfrm>
            <a:prstGeom prst="rect">
              <a:avLst/>
            </a:prstGeom>
            <a:noFill/>
          </p:spPr>
          <p:txBody>
            <a:bodyPr wrap="square">
              <a:spAutoFit/>
            </a:bodyPr>
            <a:lstStyle/>
            <a:p>
              <a:pPr>
                <a:lnSpc>
                  <a:spcPct val="150000"/>
                </a:lnSpc>
              </a:pPr>
              <a:r>
                <a:rPr lang="en-GB" sz="800" dirty="0">
                  <a:solidFill>
                    <a:schemeClr val="bg1">
                      <a:lumMod val="50000"/>
                    </a:schemeClr>
                  </a:solidFill>
                  <a:latin typeface="Nunito" panose="02000503000000000000" pitchFamily="2" charset="77"/>
                </a:rPr>
                <a:t>©Wikimedia Commons</a:t>
              </a:r>
            </a:p>
          </p:txBody>
        </p:sp>
      </p:grpSp>
      <p:grpSp>
        <p:nvGrpSpPr>
          <p:cNvPr id="11" name="Group 10" descr="A World War 1 Rolls-Royce Eagle VIII aircraft engine.&#10;">
            <a:extLst>
              <a:ext uri="{FF2B5EF4-FFF2-40B4-BE49-F238E27FC236}">
                <a16:creationId xmlns:a16="http://schemas.microsoft.com/office/drawing/2014/main" id="{418D5AD4-05E9-06C0-4ED4-061FE94E69D2}"/>
              </a:ext>
            </a:extLst>
          </p:cNvPr>
          <p:cNvGrpSpPr/>
          <p:nvPr/>
        </p:nvGrpSpPr>
        <p:grpSpPr>
          <a:xfrm>
            <a:off x="5502467" y="5125624"/>
            <a:ext cx="2711069" cy="1102225"/>
            <a:chOff x="6096000" y="5074824"/>
            <a:chExt cx="2711069" cy="1102225"/>
          </a:xfrm>
        </p:grpSpPr>
        <p:sp>
          <p:nvSpPr>
            <p:cNvPr id="7" name="TextBox 6">
              <a:extLst>
                <a:ext uri="{FF2B5EF4-FFF2-40B4-BE49-F238E27FC236}">
                  <a16:creationId xmlns:a16="http://schemas.microsoft.com/office/drawing/2014/main" id="{14CA7528-45F3-6196-7BCA-B30B5754F44D}"/>
                </a:ext>
              </a:extLst>
            </p:cNvPr>
            <p:cNvSpPr txBox="1"/>
            <p:nvPr/>
          </p:nvSpPr>
          <p:spPr>
            <a:xfrm>
              <a:off x="6380481" y="5074824"/>
              <a:ext cx="2426588"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 World War 1 Rolls-Royce Eagle VIII aircraft engine.</a:t>
              </a:r>
            </a:p>
          </p:txBody>
        </p:sp>
        <p:pic>
          <p:nvPicPr>
            <p:cNvPr id="10" name="Picture 9">
              <a:extLst>
                <a:ext uri="{FF2B5EF4-FFF2-40B4-BE49-F238E27FC236}">
                  <a16:creationId xmlns:a16="http://schemas.microsoft.com/office/drawing/2014/main" id="{C083ABBB-122C-3F57-DE51-F40C8C75CE3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6096000" y="5180160"/>
              <a:ext cx="284481" cy="202131"/>
            </a:xfrm>
            <a:prstGeom prst="rect">
              <a:avLst/>
            </a:prstGeom>
          </p:spPr>
        </p:pic>
      </p:grpSp>
      <p:grpSp>
        <p:nvGrpSpPr>
          <p:cNvPr id="18" name="Group 17" descr="A modern day colour photograph of the Rolls-Royce headquarters, a large red brick building. ">
            <a:extLst>
              <a:ext uri="{FF2B5EF4-FFF2-40B4-BE49-F238E27FC236}">
                <a16:creationId xmlns:a16="http://schemas.microsoft.com/office/drawing/2014/main" id="{5392851E-DBEB-CD6F-95F6-F21FD7BDB830}"/>
              </a:ext>
            </a:extLst>
          </p:cNvPr>
          <p:cNvGrpSpPr/>
          <p:nvPr/>
        </p:nvGrpSpPr>
        <p:grpSpPr>
          <a:xfrm>
            <a:off x="6096000" y="208099"/>
            <a:ext cx="5954840" cy="6375581"/>
            <a:chOff x="6096000" y="208099"/>
            <a:chExt cx="5954840" cy="6375581"/>
          </a:xfrm>
        </p:grpSpPr>
        <p:sp>
          <p:nvSpPr>
            <p:cNvPr id="19" name="TextBox 18">
              <a:extLst>
                <a:ext uri="{FF2B5EF4-FFF2-40B4-BE49-F238E27FC236}">
                  <a16:creationId xmlns:a16="http://schemas.microsoft.com/office/drawing/2014/main" id="{A61FFDC7-A5E5-45F1-1B16-380F0E106694}"/>
                </a:ext>
              </a:extLst>
            </p:cNvPr>
            <p:cNvSpPr txBox="1"/>
            <p:nvPr/>
          </p:nvSpPr>
          <p:spPr>
            <a:xfrm>
              <a:off x="10705171" y="208099"/>
              <a:ext cx="1345669" cy="230832"/>
            </a:xfrm>
            <a:prstGeom prst="rect">
              <a:avLst/>
            </a:prstGeom>
            <a:noFill/>
          </p:spPr>
          <p:txBody>
            <a:bodyPr wrap="square">
              <a:spAutoFit/>
            </a:bodyPr>
            <a:lstStyle/>
            <a:p>
              <a:pPr>
                <a:lnSpc>
                  <a:spcPct val="150000"/>
                </a:lnSpc>
              </a:pPr>
              <a:r>
                <a:rPr lang="en-GB" sz="800" dirty="0">
                  <a:solidFill>
                    <a:schemeClr val="bg1">
                      <a:lumMod val="50000"/>
                    </a:schemeClr>
                  </a:solidFill>
                  <a:latin typeface="Nunito" panose="02000503000000000000" pitchFamily="2" charset="77"/>
                </a:rPr>
                <a:t>© </a:t>
              </a:r>
              <a:r>
                <a:rPr lang="en-GB" sz="800" dirty="0" err="1">
                  <a:solidFill>
                    <a:schemeClr val="bg1">
                      <a:lumMod val="50000"/>
                    </a:schemeClr>
                  </a:solidFill>
                  <a:latin typeface="Nunito" panose="02000503000000000000" pitchFamily="2" charset="77"/>
                </a:rPr>
                <a:t>Alamy</a:t>
              </a:r>
              <a:r>
                <a:rPr lang="en-GB" sz="800" dirty="0">
                  <a:solidFill>
                    <a:schemeClr val="bg1">
                      <a:lumMod val="50000"/>
                    </a:schemeClr>
                  </a:solidFill>
                  <a:latin typeface="Nunito" panose="02000503000000000000" pitchFamily="2" charset="77"/>
                </a:rPr>
                <a:t> ref: 2E8KM82</a:t>
              </a:r>
            </a:p>
          </p:txBody>
        </p:sp>
        <p:sp>
          <p:nvSpPr>
            <p:cNvPr id="20" name="Rectangle 19">
              <a:extLst>
                <a:ext uri="{FF2B5EF4-FFF2-40B4-BE49-F238E27FC236}">
                  <a16:creationId xmlns:a16="http://schemas.microsoft.com/office/drawing/2014/main" id="{F6CB240A-3235-9D6C-773F-4F011BCE52A2}"/>
                </a:ext>
              </a:extLst>
            </p:cNvPr>
            <p:cNvSpPr/>
            <p:nvPr/>
          </p:nvSpPr>
          <p:spPr>
            <a:xfrm>
              <a:off x="6096000" y="284480"/>
              <a:ext cx="5842000" cy="6299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23826168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2DEE597A-6D69-736B-2089-910BE664C3E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dirty="0"/>
              <a:t>Timeline</a:t>
            </a:r>
          </a:p>
        </p:txBody>
      </p:sp>
      <p:sp>
        <p:nvSpPr>
          <p:cNvPr id="17" name="Title 1">
            <a:extLst>
              <a:ext uri="{FF2B5EF4-FFF2-40B4-BE49-F238E27FC236}">
                <a16:creationId xmlns:a16="http://schemas.microsoft.com/office/drawing/2014/main" id="{33B0263F-73B0-0BE8-DB9A-5166C0B02704}"/>
              </a:ext>
            </a:extLst>
          </p:cNvPr>
          <p:cNvSpPr txBox="1">
            <a:spLocks/>
          </p:cNvSpPr>
          <p:nvPr/>
        </p:nvSpPr>
        <p:spPr>
          <a:xfrm>
            <a:off x="3445247" y="269517"/>
            <a:ext cx="509098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latin typeface="Superclarendon Rg" panose="02060605060000020003" pitchFamily="18" charset="77"/>
              </a:rPr>
              <a:t>Timeline </a:t>
            </a:r>
          </a:p>
        </p:txBody>
      </p:sp>
      <p:sp>
        <p:nvSpPr>
          <p:cNvPr id="4" name="Line Callout 3 3">
            <a:extLst>
              <a:ext uri="{FF2B5EF4-FFF2-40B4-BE49-F238E27FC236}">
                <a16:creationId xmlns:a16="http://schemas.microsoft.com/office/drawing/2014/main" id="{4A8B0E87-CD09-0686-9B5F-9D4A58ABA7FC}"/>
              </a:ext>
            </a:extLst>
          </p:cNvPr>
          <p:cNvSpPr/>
          <p:nvPr/>
        </p:nvSpPr>
        <p:spPr>
          <a:xfrm flipH="1">
            <a:off x="559999" y="412324"/>
            <a:ext cx="1499533" cy="1452087"/>
          </a:xfrm>
          <a:prstGeom prst="borderCallout3">
            <a:avLst>
              <a:gd name="adj1" fmla="val 99753"/>
              <a:gd name="adj2" fmla="val 8450"/>
              <a:gd name="adj3" fmla="val 190426"/>
              <a:gd name="adj4" fmla="val 8143"/>
              <a:gd name="adj5" fmla="val 191204"/>
              <a:gd name="adj6" fmla="val -431582"/>
              <a:gd name="adj7" fmla="val 194852"/>
              <a:gd name="adj8" fmla="val -431616"/>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1692</a:t>
            </a:r>
          </a:p>
          <a:p>
            <a:pPr>
              <a:lnSpc>
                <a:spcPct val="150000"/>
              </a:lnSpc>
            </a:pPr>
            <a:r>
              <a:rPr lang="en-US" sz="1000" dirty="0">
                <a:solidFill>
                  <a:schemeClr val="tx1"/>
                </a:solidFill>
                <a:latin typeface="Linkpen 17a Print" panose="03050602060000000000" pitchFamily="66" charset="77"/>
              </a:rPr>
              <a:t>George </a:t>
            </a:r>
            <a:r>
              <a:rPr lang="en-US" sz="1000" dirty="0" err="1">
                <a:solidFill>
                  <a:schemeClr val="tx1"/>
                </a:solidFill>
                <a:latin typeface="Linkpen 17a Print" panose="03050602060000000000" pitchFamily="66" charset="77"/>
              </a:rPr>
              <a:t>Sorocold</a:t>
            </a:r>
            <a:r>
              <a:rPr lang="en-US" sz="1000" dirty="0">
                <a:solidFill>
                  <a:schemeClr val="tx1"/>
                </a:solidFill>
                <a:latin typeface="Linkpen 17a Print" panose="03050602060000000000" pitchFamily="66" charset="77"/>
              </a:rPr>
              <a:t> constructed Derby’s first piped water supply.</a:t>
            </a:r>
          </a:p>
        </p:txBody>
      </p:sp>
      <p:sp>
        <p:nvSpPr>
          <p:cNvPr id="14" name="Line Callout 3 13">
            <a:extLst>
              <a:ext uri="{FF2B5EF4-FFF2-40B4-BE49-F238E27FC236}">
                <a16:creationId xmlns:a16="http://schemas.microsoft.com/office/drawing/2014/main" id="{C8F697A0-4CBD-20FA-26B5-9657186E2D7D}"/>
              </a:ext>
            </a:extLst>
          </p:cNvPr>
          <p:cNvSpPr/>
          <p:nvPr/>
        </p:nvSpPr>
        <p:spPr>
          <a:xfrm flipH="1">
            <a:off x="420574" y="2009615"/>
            <a:ext cx="1255548" cy="1058642"/>
          </a:xfrm>
          <a:prstGeom prst="borderCallout3">
            <a:avLst>
              <a:gd name="adj1" fmla="val 99955"/>
              <a:gd name="adj2" fmla="val 30881"/>
              <a:gd name="adj3" fmla="val 118043"/>
              <a:gd name="adj4" fmla="val 30574"/>
              <a:gd name="adj5" fmla="val 132066"/>
              <a:gd name="adj6" fmla="val 56515"/>
              <a:gd name="adj7" fmla="val 134156"/>
              <a:gd name="adj8" fmla="val -17202"/>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c.1100</a:t>
            </a:r>
          </a:p>
          <a:p>
            <a:pPr>
              <a:lnSpc>
                <a:spcPct val="150000"/>
              </a:lnSpc>
            </a:pPr>
            <a:r>
              <a:rPr lang="en-US" sz="1000" dirty="0">
                <a:solidFill>
                  <a:schemeClr val="tx1"/>
                </a:solidFill>
                <a:latin typeface="Linkpen 17a Print" panose="03050602060000000000" pitchFamily="66" charset="77"/>
              </a:rPr>
              <a:t>A marketplace was created. </a:t>
            </a:r>
          </a:p>
        </p:txBody>
      </p:sp>
      <p:sp>
        <p:nvSpPr>
          <p:cNvPr id="5" name="Line Callout 3 4">
            <a:extLst>
              <a:ext uri="{FF2B5EF4-FFF2-40B4-BE49-F238E27FC236}">
                <a16:creationId xmlns:a16="http://schemas.microsoft.com/office/drawing/2014/main" id="{51972188-92CA-835E-4CD1-849A218CA46B}"/>
              </a:ext>
            </a:extLst>
          </p:cNvPr>
          <p:cNvSpPr/>
          <p:nvPr/>
        </p:nvSpPr>
        <p:spPr>
          <a:xfrm flipH="1">
            <a:off x="2193603" y="1755912"/>
            <a:ext cx="1499533" cy="1290109"/>
          </a:xfrm>
          <a:prstGeom prst="borderCallout3">
            <a:avLst>
              <a:gd name="adj1" fmla="val 99484"/>
              <a:gd name="adj2" fmla="val 39280"/>
              <a:gd name="adj3" fmla="val 105274"/>
              <a:gd name="adj4" fmla="val 39153"/>
              <a:gd name="adj5" fmla="val 107535"/>
              <a:gd name="adj6" fmla="val -369614"/>
              <a:gd name="adj7" fmla="val 115464"/>
              <a:gd name="adj8" fmla="val -369448"/>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1750</a:t>
            </a:r>
          </a:p>
          <a:p>
            <a:pPr>
              <a:lnSpc>
                <a:spcPct val="150000"/>
              </a:lnSpc>
            </a:pPr>
            <a:r>
              <a:rPr lang="en-US" sz="1000" dirty="0">
                <a:solidFill>
                  <a:schemeClr val="tx1"/>
                </a:solidFill>
                <a:latin typeface="Linkpen 17a Print" panose="03050602060000000000" pitchFamily="66" charset="77"/>
              </a:rPr>
              <a:t>Derby Porcelain started producing items. </a:t>
            </a:r>
          </a:p>
        </p:txBody>
      </p:sp>
      <p:sp>
        <p:nvSpPr>
          <p:cNvPr id="7" name="Line Callout 3 6">
            <a:extLst>
              <a:ext uri="{FF2B5EF4-FFF2-40B4-BE49-F238E27FC236}">
                <a16:creationId xmlns:a16="http://schemas.microsoft.com/office/drawing/2014/main" id="{0158F0BF-87A6-B858-0164-93A1CCC9A576}"/>
              </a:ext>
            </a:extLst>
          </p:cNvPr>
          <p:cNvSpPr/>
          <p:nvPr/>
        </p:nvSpPr>
        <p:spPr>
          <a:xfrm flipH="1">
            <a:off x="3803966" y="1393946"/>
            <a:ext cx="1212191" cy="1290109"/>
          </a:xfrm>
          <a:prstGeom prst="borderCallout3">
            <a:avLst>
              <a:gd name="adj1" fmla="val 99484"/>
              <a:gd name="adj2" fmla="val 39280"/>
              <a:gd name="adj3" fmla="val 128927"/>
              <a:gd name="adj4" fmla="val 39414"/>
              <a:gd name="adj5" fmla="val 130471"/>
              <a:gd name="adj6" fmla="val -361676"/>
              <a:gd name="adj7" fmla="val 142660"/>
              <a:gd name="adj8" fmla="val -361510"/>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c.1760</a:t>
            </a:r>
          </a:p>
          <a:p>
            <a:pPr>
              <a:lnSpc>
                <a:spcPct val="150000"/>
              </a:lnSpc>
            </a:pPr>
            <a:r>
              <a:rPr lang="en-US" sz="1000" dirty="0">
                <a:solidFill>
                  <a:schemeClr val="tx1"/>
                </a:solidFill>
                <a:latin typeface="Linkpen 17a Print" panose="03050602060000000000" pitchFamily="66" charset="77"/>
              </a:rPr>
              <a:t>Industrial Revolution began. </a:t>
            </a:r>
          </a:p>
        </p:txBody>
      </p:sp>
      <p:sp>
        <p:nvSpPr>
          <p:cNvPr id="8" name="Line Callout 3 7">
            <a:extLst>
              <a:ext uri="{FF2B5EF4-FFF2-40B4-BE49-F238E27FC236}">
                <a16:creationId xmlns:a16="http://schemas.microsoft.com/office/drawing/2014/main" id="{FBAA92AD-7156-886C-88F9-F45D20D65187}"/>
              </a:ext>
            </a:extLst>
          </p:cNvPr>
          <p:cNvSpPr/>
          <p:nvPr/>
        </p:nvSpPr>
        <p:spPr>
          <a:xfrm flipH="1">
            <a:off x="5151811" y="1244909"/>
            <a:ext cx="1352253" cy="1290109"/>
          </a:xfrm>
          <a:prstGeom prst="borderCallout3">
            <a:avLst>
              <a:gd name="adj1" fmla="val 99484"/>
              <a:gd name="adj2" fmla="val 39280"/>
              <a:gd name="adj3" fmla="val 135448"/>
              <a:gd name="adj4" fmla="val 39414"/>
              <a:gd name="adj5" fmla="val 137186"/>
              <a:gd name="adj6" fmla="val -282874"/>
              <a:gd name="adj7" fmla="val 155047"/>
              <a:gd name="adj8" fmla="val -282708"/>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c.1840</a:t>
            </a:r>
          </a:p>
          <a:p>
            <a:pPr>
              <a:lnSpc>
                <a:spcPct val="150000"/>
              </a:lnSpc>
            </a:pPr>
            <a:r>
              <a:rPr lang="en-US" sz="1000" dirty="0">
                <a:solidFill>
                  <a:schemeClr val="tx1"/>
                </a:solidFill>
                <a:latin typeface="Linkpen 17a Print" panose="03050602060000000000" pitchFamily="66" charset="77"/>
              </a:rPr>
              <a:t>The Industrial Revolution ended. </a:t>
            </a:r>
          </a:p>
        </p:txBody>
      </p:sp>
      <p:sp>
        <p:nvSpPr>
          <p:cNvPr id="9" name="Line Callout 3 8">
            <a:extLst>
              <a:ext uri="{FF2B5EF4-FFF2-40B4-BE49-F238E27FC236}">
                <a16:creationId xmlns:a16="http://schemas.microsoft.com/office/drawing/2014/main" id="{5624398B-9924-F674-1428-5575E7FD0FC9}"/>
              </a:ext>
            </a:extLst>
          </p:cNvPr>
          <p:cNvSpPr/>
          <p:nvPr/>
        </p:nvSpPr>
        <p:spPr>
          <a:xfrm flipH="1">
            <a:off x="6639717" y="1015720"/>
            <a:ext cx="1404961" cy="1290109"/>
          </a:xfrm>
          <a:prstGeom prst="borderCallout3">
            <a:avLst>
              <a:gd name="adj1" fmla="val 99484"/>
              <a:gd name="adj2" fmla="val 39280"/>
              <a:gd name="adj3" fmla="val 147428"/>
              <a:gd name="adj4" fmla="val 39721"/>
              <a:gd name="adj5" fmla="val 148906"/>
              <a:gd name="adj6" fmla="val -171884"/>
              <a:gd name="adj7" fmla="val 172785"/>
              <a:gd name="adj8" fmla="val -171718"/>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1860s</a:t>
            </a:r>
          </a:p>
          <a:p>
            <a:pPr>
              <a:lnSpc>
                <a:spcPct val="150000"/>
              </a:lnSpc>
            </a:pPr>
            <a:r>
              <a:rPr lang="en-US" sz="1000" dirty="0">
                <a:solidFill>
                  <a:schemeClr val="tx1"/>
                </a:solidFill>
                <a:latin typeface="Linkpen 17a Print" panose="03050602060000000000" pitchFamily="66" charset="77"/>
              </a:rPr>
              <a:t>Derby had a population of around 44,000. </a:t>
            </a:r>
          </a:p>
        </p:txBody>
      </p:sp>
      <p:sp>
        <p:nvSpPr>
          <p:cNvPr id="10" name="Line Callout 3 9">
            <a:extLst>
              <a:ext uri="{FF2B5EF4-FFF2-40B4-BE49-F238E27FC236}">
                <a16:creationId xmlns:a16="http://schemas.microsoft.com/office/drawing/2014/main" id="{E06582C3-A0AB-B085-20C3-D72DC2052792}"/>
              </a:ext>
            </a:extLst>
          </p:cNvPr>
          <p:cNvSpPr/>
          <p:nvPr/>
        </p:nvSpPr>
        <p:spPr>
          <a:xfrm flipH="1">
            <a:off x="8286479" y="1565733"/>
            <a:ext cx="2619727" cy="1225344"/>
          </a:xfrm>
          <a:prstGeom prst="borderCallout3">
            <a:avLst>
              <a:gd name="adj1" fmla="val 100540"/>
              <a:gd name="adj2" fmla="val 11291"/>
              <a:gd name="adj3" fmla="val 112552"/>
              <a:gd name="adj4" fmla="val 11260"/>
              <a:gd name="adj5" fmla="val 112692"/>
              <a:gd name="adj6" fmla="val -1677"/>
              <a:gd name="adj7" fmla="val 136854"/>
              <a:gd name="adj8" fmla="val -1676"/>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1890</a:t>
            </a:r>
          </a:p>
          <a:p>
            <a:pPr>
              <a:lnSpc>
                <a:spcPct val="150000"/>
              </a:lnSpc>
            </a:pPr>
            <a:r>
              <a:rPr lang="en-US" sz="1000" dirty="0">
                <a:solidFill>
                  <a:schemeClr val="tx1"/>
                </a:solidFill>
                <a:latin typeface="Linkpen 17a Print" panose="03050602060000000000" pitchFamily="66" charset="77"/>
              </a:rPr>
              <a:t>Queen Victoria granted Crown Derby the title ‘ The Royal Crown Derby Porcelain Company.’ </a:t>
            </a:r>
          </a:p>
        </p:txBody>
      </p:sp>
      <p:sp>
        <p:nvSpPr>
          <p:cNvPr id="16" name="Line Callout 1 15">
            <a:extLst>
              <a:ext uri="{FF2B5EF4-FFF2-40B4-BE49-F238E27FC236}">
                <a16:creationId xmlns:a16="http://schemas.microsoft.com/office/drawing/2014/main" id="{F405DFD5-4826-A54F-0E74-967A67A44DED}"/>
              </a:ext>
            </a:extLst>
          </p:cNvPr>
          <p:cNvSpPr/>
          <p:nvPr/>
        </p:nvSpPr>
        <p:spPr>
          <a:xfrm>
            <a:off x="9800027" y="370449"/>
            <a:ext cx="2000063" cy="1025950"/>
          </a:xfrm>
          <a:prstGeom prst="borderCallout1">
            <a:avLst>
              <a:gd name="adj1" fmla="val 99084"/>
              <a:gd name="adj2" fmla="val 62996"/>
              <a:gd name="adj3" fmla="val 279206"/>
              <a:gd name="adj4" fmla="val 63155"/>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sz="2400" dirty="0">
                <a:solidFill>
                  <a:schemeClr val="tx1"/>
                </a:solidFill>
                <a:latin typeface="Superclarendon Rg" panose="02060605060000020003" pitchFamily="18" charset="77"/>
              </a:rPr>
              <a:t>1900</a:t>
            </a:r>
          </a:p>
          <a:p>
            <a:pPr>
              <a:lnSpc>
                <a:spcPct val="150000"/>
              </a:lnSpc>
            </a:pPr>
            <a:r>
              <a:rPr lang="en-US" sz="1000" dirty="0">
                <a:solidFill>
                  <a:schemeClr val="tx1"/>
                </a:solidFill>
                <a:latin typeface="Linkpen 17a Print" panose="03050602060000000000" pitchFamily="66" charset="77"/>
              </a:rPr>
              <a:t>Derby had a population of around 114,000.</a:t>
            </a:r>
          </a:p>
          <a:p>
            <a:pPr>
              <a:lnSpc>
                <a:spcPct val="150000"/>
              </a:lnSpc>
            </a:pPr>
            <a:r>
              <a:rPr lang="en-US" sz="1000" dirty="0">
                <a:solidFill>
                  <a:schemeClr val="tx1"/>
                </a:solidFill>
                <a:latin typeface="Linkpen 17a Print" panose="03050602060000000000" pitchFamily="66" charset="77"/>
              </a:rPr>
              <a:t> </a:t>
            </a:r>
            <a:endParaRPr lang="en-US" dirty="0"/>
          </a:p>
        </p:txBody>
      </p:sp>
      <p:pic>
        <p:nvPicPr>
          <p:cNvPr id="3" name="Picture 2" descr="An orange timeline spanning from AD1050 to AD1950. ">
            <a:extLst>
              <a:ext uri="{FF2B5EF4-FFF2-40B4-BE49-F238E27FC236}">
                <a16:creationId xmlns:a16="http://schemas.microsoft.com/office/drawing/2014/main" id="{7878717F-C250-7A46-3EA0-2E3D246A88C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87630" y="3229876"/>
            <a:ext cx="11397962" cy="706581"/>
          </a:xfrm>
          <a:prstGeom prst="rect">
            <a:avLst/>
          </a:prstGeom>
        </p:spPr>
      </p:pic>
      <p:sp>
        <p:nvSpPr>
          <p:cNvPr id="21" name="Line Callout 3 20">
            <a:extLst>
              <a:ext uri="{FF2B5EF4-FFF2-40B4-BE49-F238E27FC236}">
                <a16:creationId xmlns:a16="http://schemas.microsoft.com/office/drawing/2014/main" id="{5D0CAB8B-3749-B6BB-720C-F0670DA045B5}"/>
              </a:ext>
            </a:extLst>
          </p:cNvPr>
          <p:cNvSpPr/>
          <p:nvPr/>
        </p:nvSpPr>
        <p:spPr>
          <a:xfrm flipH="1">
            <a:off x="420574" y="4119229"/>
            <a:ext cx="1491253" cy="2064375"/>
          </a:xfrm>
          <a:prstGeom prst="borderCallout3">
            <a:avLst>
              <a:gd name="adj1" fmla="val 367"/>
              <a:gd name="adj2" fmla="val 38777"/>
              <a:gd name="adj3" fmla="val -7327"/>
              <a:gd name="adj4" fmla="val 38911"/>
              <a:gd name="adj5" fmla="val -6098"/>
              <a:gd name="adj6" fmla="val -453332"/>
              <a:gd name="adj7" fmla="val -9496"/>
              <a:gd name="adj8" fmla="val -453251"/>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1704</a:t>
            </a:r>
          </a:p>
          <a:p>
            <a:pPr>
              <a:lnSpc>
                <a:spcPct val="150000"/>
              </a:lnSpc>
            </a:pPr>
            <a:r>
              <a:rPr lang="en-US" sz="1000" dirty="0">
                <a:solidFill>
                  <a:schemeClr val="tx1"/>
                </a:solidFill>
                <a:latin typeface="Linkpen 17a Print" panose="03050602060000000000" pitchFamily="66" charset="77"/>
              </a:rPr>
              <a:t>Under the instruction of Thomas </a:t>
            </a:r>
            <a:r>
              <a:rPr lang="en-US" sz="1000" dirty="0" err="1">
                <a:solidFill>
                  <a:schemeClr val="tx1"/>
                </a:solidFill>
                <a:latin typeface="Linkpen 17a Print" panose="03050602060000000000" pitchFamily="66" charset="77"/>
              </a:rPr>
              <a:t>Crotchett</a:t>
            </a:r>
            <a:r>
              <a:rPr lang="en-US" sz="1000" dirty="0">
                <a:solidFill>
                  <a:schemeClr val="tx1"/>
                </a:solidFill>
                <a:latin typeface="Linkpen 17a Print" panose="03050602060000000000" pitchFamily="66" charset="77"/>
              </a:rPr>
              <a:t>, George </a:t>
            </a:r>
            <a:r>
              <a:rPr lang="en-US" sz="1000" dirty="0" err="1">
                <a:solidFill>
                  <a:schemeClr val="tx1"/>
                </a:solidFill>
                <a:latin typeface="Linkpen 17a Print" panose="03050602060000000000" pitchFamily="66" charset="77"/>
              </a:rPr>
              <a:t>Sorocold</a:t>
            </a:r>
            <a:r>
              <a:rPr lang="en-US" sz="1000" dirty="0">
                <a:solidFill>
                  <a:schemeClr val="tx1"/>
                </a:solidFill>
                <a:latin typeface="Linkpen 17a Print" panose="03050602060000000000" pitchFamily="66" charset="77"/>
              </a:rPr>
              <a:t> built Derby’s first small silk mill. </a:t>
            </a:r>
          </a:p>
        </p:txBody>
      </p:sp>
      <p:sp>
        <p:nvSpPr>
          <p:cNvPr id="20" name="Line Callout 3 19">
            <a:extLst>
              <a:ext uri="{FF2B5EF4-FFF2-40B4-BE49-F238E27FC236}">
                <a16:creationId xmlns:a16="http://schemas.microsoft.com/office/drawing/2014/main" id="{FF888A99-0F6C-1A5C-7DFC-A07DACA7FD43}"/>
              </a:ext>
            </a:extLst>
          </p:cNvPr>
          <p:cNvSpPr/>
          <p:nvPr/>
        </p:nvSpPr>
        <p:spPr>
          <a:xfrm flipH="1">
            <a:off x="2085860" y="4350755"/>
            <a:ext cx="2047664" cy="1947805"/>
          </a:xfrm>
          <a:prstGeom prst="borderCallout3">
            <a:avLst>
              <a:gd name="adj1" fmla="val -194"/>
              <a:gd name="adj2" fmla="val 79042"/>
              <a:gd name="adj3" fmla="val -16525"/>
              <a:gd name="adj4" fmla="val 78870"/>
              <a:gd name="adj5" fmla="val -15742"/>
              <a:gd name="adj6" fmla="val -233349"/>
              <a:gd name="adj7" fmla="val -21328"/>
              <a:gd name="adj8" fmla="val -233244"/>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1722</a:t>
            </a:r>
          </a:p>
          <a:p>
            <a:pPr>
              <a:lnSpc>
                <a:spcPct val="150000"/>
              </a:lnSpc>
            </a:pPr>
            <a:r>
              <a:rPr lang="en-US" sz="1000" dirty="0">
                <a:solidFill>
                  <a:schemeClr val="tx1"/>
                </a:solidFill>
                <a:latin typeface="Linkpen 17a Print" panose="03050602060000000000" pitchFamily="66" charset="77"/>
              </a:rPr>
              <a:t>Commissioned by John Lombe, George </a:t>
            </a:r>
            <a:r>
              <a:rPr lang="en-US" sz="1000" dirty="0" err="1">
                <a:solidFill>
                  <a:schemeClr val="tx1"/>
                </a:solidFill>
                <a:latin typeface="Linkpen 17a Print" panose="03050602060000000000" pitchFamily="66" charset="77"/>
              </a:rPr>
              <a:t>Sorocold</a:t>
            </a:r>
            <a:r>
              <a:rPr lang="en-US" sz="1000" dirty="0">
                <a:solidFill>
                  <a:schemeClr val="tx1"/>
                </a:solidFill>
                <a:latin typeface="Linkpen 17a Print" panose="03050602060000000000" pitchFamily="66" charset="77"/>
              </a:rPr>
              <a:t> built Derby’s first, large, Italian style silk mill. It was the first factory in Britain. </a:t>
            </a:r>
          </a:p>
        </p:txBody>
      </p:sp>
      <p:sp>
        <p:nvSpPr>
          <p:cNvPr id="19" name="Line Callout 3 18">
            <a:extLst>
              <a:ext uri="{FF2B5EF4-FFF2-40B4-BE49-F238E27FC236}">
                <a16:creationId xmlns:a16="http://schemas.microsoft.com/office/drawing/2014/main" id="{A0732EAB-16D7-6F38-1BB9-F8D034B15FC7}"/>
              </a:ext>
            </a:extLst>
          </p:cNvPr>
          <p:cNvSpPr/>
          <p:nvPr/>
        </p:nvSpPr>
        <p:spPr>
          <a:xfrm flipH="1">
            <a:off x="4324555" y="4559740"/>
            <a:ext cx="1152941" cy="1635645"/>
          </a:xfrm>
          <a:prstGeom prst="borderCallout3">
            <a:avLst>
              <a:gd name="adj1" fmla="val 285"/>
              <a:gd name="adj2" fmla="val 39876"/>
              <a:gd name="adj3" fmla="val -28330"/>
              <a:gd name="adj4" fmla="val 39850"/>
              <a:gd name="adj5" fmla="val -28078"/>
              <a:gd name="adj6" fmla="val -345896"/>
              <a:gd name="adj7" fmla="val -38664"/>
              <a:gd name="adj8" fmla="val -345730"/>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1773</a:t>
            </a:r>
          </a:p>
          <a:p>
            <a:pPr>
              <a:lnSpc>
                <a:spcPct val="150000"/>
              </a:lnSpc>
            </a:pPr>
            <a:r>
              <a:rPr lang="en-US" sz="1000" dirty="0">
                <a:solidFill>
                  <a:schemeClr val="tx1"/>
                </a:solidFill>
                <a:latin typeface="Linkpen 17a Print" panose="03050602060000000000" pitchFamily="66" charset="77"/>
              </a:rPr>
              <a:t>Derby Porcelain became Crown Derby. </a:t>
            </a:r>
          </a:p>
        </p:txBody>
      </p:sp>
      <p:sp>
        <p:nvSpPr>
          <p:cNvPr id="15" name="Line Callout 3 14">
            <a:extLst>
              <a:ext uri="{FF2B5EF4-FFF2-40B4-BE49-F238E27FC236}">
                <a16:creationId xmlns:a16="http://schemas.microsoft.com/office/drawing/2014/main" id="{048BE669-66B1-A49B-FCB0-A1B8D50BDF68}"/>
              </a:ext>
            </a:extLst>
          </p:cNvPr>
          <p:cNvSpPr/>
          <p:nvPr/>
        </p:nvSpPr>
        <p:spPr>
          <a:xfrm flipH="1">
            <a:off x="5654919" y="4474651"/>
            <a:ext cx="1282356" cy="1290109"/>
          </a:xfrm>
          <a:prstGeom prst="borderCallout3">
            <a:avLst>
              <a:gd name="adj1" fmla="val 177"/>
              <a:gd name="adj2" fmla="val 41239"/>
              <a:gd name="adj3" fmla="val -24366"/>
              <a:gd name="adj4" fmla="val 40589"/>
              <a:gd name="adj5" fmla="val -23836"/>
              <a:gd name="adj6" fmla="val -215913"/>
              <a:gd name="adj7" fmla="val -43081"/>
              <a:gd name="adj8" fmla="val -215871"/>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1790s</a:t>
            </a:r>
          </a:p>
          <a:p>
            <a:pPr>
              <a:lnSpc>
                <a:spcPct val="150000"/>
              </a:lnSpc>
            </a:pPr>
            <a:r>
              <a:rPr lang="en-US" sz="1000" dirty="0">
                <a:solidFill>
                  <a:schemeClr val="tx1"/>
                </a:solidFill>
                <a:latin typeface="Linkpen 17a Print" panose="03050602060000000000" pitchFamily="66" charset="77"/>
              </a:rPr>
              <a:t>Derby had a population of around 8,000. </a:t>
            </a:r>
          </a:p>
        </p:txBody>
      </p:sp>
      <p:sp>
        <p:nvSpPr>
          <p:cNvPr id="13" name="Line Callout 3 12">
            <a:extLst>
              <a:ext uri="{FF2B5EF4-FFF2-40B4-BE49-F238E27FC236}">
                <a16:creationId xmlns:a16="http://schemas.microsoft.com/office/drawing/2014/main" id="{B3605728-1E91-F9A1-44F8-B89CDA5654C0}"/>
              </a:ext>
            </a:extLst>
          </p:cNvPr>
          <p:cNvSpPr/>
          <p:nvPr/>
        </p:nvSpPr>
        <p:spPr>
          <a:xfrm flipH="1">
            <a:off x="7114698" y="4419932"/>
            <a:ext cx="1507826" cy="2116419"/>
          </a:xfrm>
          <a:prstGeom prst="borderCallout3">
            <a:avLst>
              <a:gd name="adj1" fmla="val -245"/>
              <a:gd name="adj2" fmla="val 16026"/>
              <a:gd name="adj3" fmla="val -9104"/>
              <a:gd name="adj4" fmla="val 16160"/>
              <a:gd name="adj5" fmla="val -9224"/>
              <a:gd name="adj6" fmla="val -124982"/>
              <a:gd name="adj7" fmla="val -23373"/>
              <a:gd name="adj8" fmla="val -124952"/>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1853</a:t>
            </a:r>
          </a:p>
          <a:p>
            <a:pPr>
              <a:lnSpc>
                <a:spcPct val="150000"/>
              </a:lnSpc>
            </a:pPr>
            <a:r>
              <a:rPr lang="en-US" sz="1000" dirty="0">
                <a:solidFill>
                  <a:schemeClr val="tx1"/>
                </a:solidFill>
                <a:latin typeface="Linkpen 17a Print" panose="03050602060000000000" pitchFamily="66" charset="77"/>
              </a:rPr>
              <a:t>A fire took hold of Joseph Davenport’s silk mill, in Albert Street, near the Corn Market, Derby.</a:t>
            </a:r>
          </a:p>
        </p:txBody>
      </p:sp>
      <p:sp>
        <p:nvSpPr>
          <p:cNvPr id="12" name="Line Callout 3 11">
            <a:extLst>
              <a:ext uri="{FF2B5EF4-FFF2-40B4-BE49-F238E27FC236}">
                <a16:creationId xmlns:a16="http://schemas.microsoft.com/office/drawing/2014/main" id="{188C0FE5-FB6C-5D06-23B6-2D13E299154C}"/>
              </a:ext>
            </a:extLst>
          </p:cNvPr>
          <p:cNvSpPr/>
          <p:nvPr/>
        </p:nvSpPr>
        <p:spPr>
          <a:xfrm flipH="1">
            <a:off x="8799097" y="4815170"/>
            <a:ext cx="1404961" cy="1290109"/>
          </a:xfrm>
          <a:prstGeom prst="borderCallout3">
            <a:avLst>
              <a:gd name="adj1" fmla="val -491"/>
              <a:gd name="adj2" fmla="val 9821"/>
              <a:gd name="adj3" fmla="val -40894"/>
              <a:gd name="adj4" fmla="val 9955"/>
              <a:gd name="adj5" fmla="val -41127"/>
              <a:gd name="adj6" fmla="val -66836"/>
              <a:gd name="adj7" fmla="val -68481"/>
              <a:gd name="adj8" fmla="val -67012"/>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bIns="288000" rtlCol="0" anchor="ctr">
            <a:noAutofit/>
          </a:bodyPr>
          <a:lstStyle/>
          <a:p>
            <a:pPr algn="ctr">
              <a:lnSpc>
                <a:spcPct val="150000"/>
              </a:lnSpc>
            </a:pPr>
            <a:r>
              <a:rPr lang="en-US" sz="2400" dirty="0">
                <a:solidFill>
                  <a:schemeClr val="tx1"/>
                </a:solidFill>
                <a:latin typeface="Superclarendon Rg" panose="02060605060000020003" pitchFamily="18" charset="77"/>
              </a:rPr>
              <a:t>1908</a:t>
            </a:r>
          </a:p>
          <a:p>
            <a:pPr>
              <a:lnSpc>
                <a:spcPct val="150000"/>
              </a:lnSpc>
            </a:pPr>
            <a:r>
              <a:rPr lang="en-US" sz="1000" dirty="0">
                <a:solidFill>
                  <a:schemeClr val="tx1"/>
                </a:solidFill>
                <a:latin typeface="Linkpen 17a Print" panose="03050602060000000000" pitchFamily="66" charset="77"/>
              </a:rPr>
              <a:t>Rolls-Royce set up headquarters in Derby. </a:t>
            </a:r>
          </a:p>
        </p:txBody>
      </p:sp>
      <p:sp>
        <p:nvSpPr>
          <p:cNvPr id="11" name="Line Callout 1 10">
            <a:extLst>
              <a:ext uri="{FF2B5EF4-FFF2-40B4-BE49-F238E27FC236}">
                <a16:creationId xmlns:a16="http://schemas.microsoft.com/office/drawing/2014/main" id="{3F082B9C-51BB-AE1D-756E-FBDF6223E525}"/>
              </a:ext>
            </a:extLst>
          </p:cNvPr>
          <p:cNvSpPr/>
          <p:nvPr/>
        </p:nvSpPr>
        <p:spPr>
          <a:xfrm>
            <a:off x="10380631" y="4559740"/>
            <a:ext cx="1404961" cy="1725672"/>
          </a:xfrm>
          <a:prstGeom prst="borderCallout1">
            <a:avLst>
              <a:gd name="adj1" fmla="val 226"/>
              <a:gd name="adj2" fmla="val 58215"/>
              <a:gd name="adj3" fmla="val -36092"/>
              <a:gd name="adj4" fmla="val 58157"/>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sz="2400" dirty="0">
                <a:solidFill>
                  <a:schemeClr val="tx1"/>
                </a:solidFill>
                <a:latin typeface="Superclarendon Rg" panose="02060605060000020003" pitchFamily="18" charset="77"/>
              </a:rPr>
              <a:t>1914</a:t>
            </a:r>
          </a:p>
          <a:p>
            <a:pPr>
              <a:lnSpc>
                <a:spcPct val="150000"/>
              </a:lnSpc>
            </a:pPr>
            <a:r>
              <a:rPr lang="en-US" sz="1000" dirty="0">
                <a:solidFill>
                  <a:schemeClr val="tx1"/>
                </a:solidFill>
                <a:latin typeface="Linkpen 17a Print" panose="03050602060000000000" pitchFamily="66" charset="77"/>
              </a:rPr>
              <a:t>Rolls-Royce began making aircraft engines to support the war effort. </a:t>
            </a:r>
          </a:p>
          <a:p>
            <a:pPr>
              <a:lnSpc>
                <a:spcPct val="150000"/>
              </a:lnSpc>
            </a:pPr>
            <a:r>
              <a:rPr lang="en-US" sz="1000" dirty="0">
                <a:solidFill>
                  <a:schemeClr val="tx1"/>
                </a:solidFill>
                <a:latin typeface="Linkpen 17a Print" panose="03050602060000000000" pitchFamily="66" charset="77"/>
              </a:rPr>
              <a:t> </a:t>
            </a:r>
            <a:endParaRPr lang="en-US" dirty="0"/>
          </a:p>
        </p:txBody>
      </p:sp>
    </p:spTree>
    <p:extLst>
      <p:ext uri="{BB962C8B-B14F-4D97-AF65-F5344CB8AC3E}">
        <p14:creationId xmlns:p14="http://schemas.microsoft.com/office/powerpoint/2010/main" val="3136372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fade">
                                      <p:cBhvr>
                                        <p:cTn id="8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animBg="1"/>
      <p:bldP spid="14" grpId="0" animBg="1"/>
      <p:bldP spid="5" grpId="0" animBg="1"/>
      <p:bldP spid="7" grpId="0" animBg="1"/>
      <p:bldP spid="8" grpId="0" animBg="1"/>
      <p:bldP spid="9" grpId="0" animBg="1"/>
      <p:bldP spid="10" grpId="0" animBg="1"/>
      <p:bldP spid="16" grpId="0" animBg="1"/>
      <p:bldP spid="21" grpId="0" animBg="1"/>
      <p:bldP spid="20" grpId="0" animBg="1"/>
      <p:bldP spid="19" grpId="0" animBg="1"/>
      <p:bldP spid="15" grpId="0" animBg="1"/>
      <p:bldP spid="13" grpId="0" animBg="1"/>
      <p:bldP spid="12"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4C9B6421-17E7-A2BF-79C3-DA46900329E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Before the Industrial Revolution</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27034" y="389965"/>
            <a:ext cx="10881943"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Before the Industrial Revolution</a:t>
            </a:r>
          </a:p>
        </p:txBody>
      </p:sp>
      <p:sp>
        <p:nvSpPr>
          <p:cNvPr id="11" name="TextBox 10">
            <a:extLst>
              <a:ext uri="{FF2B5EF4-FFF2-40B4-BE49-F238E27FC236}">
                <a16:creationId xmlns:a16="http://schemas.microsoft.com/office/drawing/2014/main" id="{E00AC884-E2FE-809B-CB1F-15C0CC15C75A}"/>
              </a:ext>
            </a:extLst>
          </p:cNvPr>
          <p:cNvSpPr txBox="1"/>
          <p:nvPr/>
        </p:nvSpPr>
        <p:spPr>
          <a:xfrm>
            <a:off x="518161" y="1388538"/>
            <a:ext cx="3749040" cy="116211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early days of Derby’s history, the main industry that people were involved in was farming.</a:t>
            </a:r>
          </a:p>
        </p:txBody>
      </p:sp>
      <p:sp>
        <p:nvSpPr>
          <p:cNvPr id="14" name="TextBox 13">
            <a:extLst>
              <a:ext uri="{FF2B5EF4-FFF2-40B4-BE49-F238E27FC236}">
                <a16:creationId xmlns:a16="http://schemas.microsoft.com/office/drawing/2014/main" id="{8F610818-E679-4932-9982-7274554D7C68}"/>
              </a:ext>
            </a:extLst>
          </p:cNvPr>
          <p:cNvSpPr txBox="1"/>
          <p:nvPr/>
        </p:nvSpPr>
        <p:spPr>
          <a:xfrm>
            <a:off x="518159" y="3267591"/>
            <a:ext cx="3606801"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Viking times some of the other popular trades included smiths (metal workers) and leatherworkers.</a:t>
            </a:r>
          </a:p>
        </p:txBody>
      </p:sp>
      <p:pic>
        <p:nvPicPr>
          <p:cNvPr id="19" name="Picture 18" descr="An illustration of a silver viking helmet. ">
            <a:extLst>
              <a:ext uri="{FF2B5EF4-FFF2-40B4-BE49-F238E27FC236}">
                <a16:creationId xmlns:a16="http://schemas.microsoft.com/office/drawing/2014/main" id="{E2E7DA9D-16C3-58CE-BBAA-A15BFEE60D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3200" y="5044380"/>
            <a:ext cx="1117600" cy="1266613"/>
          </a:xfrm>
          <a:prstGeom prst="rect">
            <a:avLst/>
          </a:prstGeom>
        </p:spPr>
      </p:pic>
      <p:pic>
        <p:nvPicPr>
          <p:cNvPr id="17" name="Picture 16" descr="An illustration of a viking man wearing a helmet, armour and an axe. ">
            <a:extLst>
              <a:ext uri="{FF2B5EF4-FFF2-40B4-BE49-F238E27FC236}">
                <a16:creationId xmlns:a16="http://schemas.microsoft.com/office/drawing/2014/main" id="{F3572D20-9879-9BC1-2BDD-8C0BFDE18C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124960" y="1422400"/>
            <a:ext cx="2420897" cy="5435600"/>
          </a:xfrm>
          <a:prstGeom prst="rect">
            <a:avLst/>
          </a:prstGeom>
        </p:spPr>
      </p:pic>
      <p:sp>
        <p:nvSpPr>
          <p:cNvPr id="23" name="Rectangle 22" descr="A photograph of a sheep and a lamb stood in a grassy field. ">
            <a:extLst>
              <a:ext uri="{FF2B5EF4-FFF2-40B4-BE49-F238E27FC236}">
                <a16:creationId xmlns:a16="http://schemas.microsoft.com/office/drawing/2014/main" id="{0B7257BB-8D5C-1FA5-3D8B-9876C897E150}"/>
              </a:ext>
            </a:extLst>
          </p:cNvPr>
          <p:cNvSpPr/>
          <p:nvPr/>
        </p:nvSpPr>
        <p:spPr>
          <a:xfrm>
            <a:off x="5974080" y="1076960"/>
            <a:ext cx="5943600" cy="5537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24082D6D-3104-F9C5-1DA3-4558AC20C45C}"/>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2" presetClass="entr" presetSubtype="1" fill="hold" nodeType="withEffect" p14:presetBounceEnd="50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0000">
                                          <p:cBhvr additive="base">
                                            <p:cTn id="18"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17"/>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nodeType="afterEffect" p14:presetBounceEnd="50000">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14:bounceEnd="50000">
                                          <p:cBhvr additive="base">
                                            <p:cTn id="23"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2" presetClass="entr" presetSubtype="1"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 name="Title 21">
            <a:extLst>
              <a:ext uri="{FF2B5EF4-FFF2-40B4-BE49-F238E27FC236}">
                <a16:creationId xmlns:a16="http://schemas.microsoft.com/office/drawing/2014/main" id="{A7300BA2-1CAB-33F5-B842-38C73C6D6C8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Before the Industrial Revolution 2</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27034" y="389965"/>
            <a:ext cx="10881943"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Before the Industrial Revolution</a:t>
            </a:r>
          </a:p>
        </p:txBody>
      </p:sp>
      <p:sp>
        <p:nvSpPr>
          <p:cNvPr id="16" name="TextBox 15">
            <a:extLst>
              <a:ext uri="{FF2B5EF4-FFF2-40B4-BE49-F238E27FC236}">
                <a16:creationId xmlns:a16="http://schemas.microsoft.com/office/drawing/2014/main" id="{4A9BCF72-7869-D450-1E34-29DB095CCAD3}"/>
              </a:ext>
            </a:extLst>
          </p:cNvPr>
          <p:cNvSpPr txBox="1"/>
          <p:nvPr/>
        </p:nvSpPr>
        <p:spPr>
          <a:xfrm>
            <a:off x="518159" y="1280107"/>
            <a:ext cx="569976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around 1100, a marketplace was created. </a:t>
            </a:r>
          </a:p>
          <a:p>
            <a:pPr>
              <a:lnSpc>
                <a:spcPct val="150000"/>
              </a:lnSpc>
            </a:pPr>
            <a:endParaRPr lang="en-GB" sz="1600" dirty="0">
              <a:latin typeface="Linkpen 17a Print" panose="03050602060000000000" pitchFamily="66" charset="77"/>
            </a:endParaRPr>
          </a:p>
        </p:txBody>
      </p:sp>
      <p:sp>
        <p:nvSpPr>
          <p:cNvPr id="11" name="TextBox 10">
            <a:extLst>
              <a:ext uri="{FF2B5EF4-FFF2-40B4-BE49-F238E27FC236}">
                <a16:creationId xmlns:a16="http://schemas.microsoft.com/office/drawing/2014/main" id="{E00AC884-E2FE-809B-CB1F-15C0CC15C75A}"/>
              </a:ext>
            </a:extLst>
          </p:cNvPr>
          <p:cNvSpPr txBox="1"/>
          <p:nvPr/>
        </p:nvSpPr>
        <p:spPr>
          <a:xfrm>
            <a:off x="518159" y="1899432"/>
            <a:ext cx="5313679"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Over the years, goods traded included wine, wool, sheep-skins, leather and lead. Horse saddles were made in Sadler Gate and smiths worked in Iron Gate.</a:t>
            </a:r>
          </a:p>
        </p:txBody>
      </p:sp>
      <p:sp>
        <p:nvSpPr>
          <p:cNvPr id="14" name="TextBox 13">
            <a:extLst>
              <a:ext uri="{FF2B5EF4-FFF2-40B4-BE49-F238E27FC236}">
                <a16:creationId xmlns:a16="http://schemas.microsoft.com/office/drawing/2014/main" id="{8F610818-E679-4932-9982-7274554D7C68}"/>
              </a:ext>
            </a:extLst>
          </p:cNvPr>
          <p:cNvSpPr txBox="1"/>
          <p:nvPr/>
        </p:nvSpPr>
        <p:spPr>
          <a:xfrm>
            <a:off x="518158" y="3650501"/>
            <a:ext cx="569976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Derby had a corn market and later a Corn Exchange building where traders came to buy and sell grains such as barley and wheat. </a:t>
            </a:r>
          </a:p>
        </p:txBody>
      </p:sp>
      <p:sp>
        <p:nvSpPr>
          <p:cNvPr id="13" name="TextBox 12">
            <a:extLst>
              <a:ext uri="{FF2B5EF4-FFF2-40B4-BE49-F238E27FC236}">
                <a16:creationId xmlns:a16="http://schemas.microsoft.com/office/drawing/2014/main" id="{CFF70944-3DAE-E535-16DF-EE8C255EF756}"/>
              </a:ext>
            </a:extLst>
          </p:cNvPr>
          <p:cNvSpPr txBox="1"/>
          <p:nvPr/>
        </p:nvSpPr>
        <p:spPr>
          <a:xfrm>
            <a:off x="518159" y="5055990"/>
            <a:ext cx="314960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There were also brewers in Derby who made beer.</a:t>
            </a:r>
          </a:p>
        </p:txBody>
      </p:sp>
      <p:pic>
        <p:nvPicPr>
          <p:cNvPr id="4" name="Picture 3" descr="An illustration of five strands of yellow wheat. ">
            <a:extLst>
              <a:ext uri="{FF2B5EF4-FFF2-40B4-BE49-F238E27FC236}">
                <a16:creationId xmlns:a16="http://schemas.microsoft.com/office/drawing/2014/main" id="{8042D06D-91B0-2A28-7EDB-67FC1BEB2B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7761" y="4818315"/>
            <a:ext cx="2649220" cy="1647940"/>
          </a:xfrm>
          <a:prstGeom prst="rect">
            <a:avLst/>
          </a:prstGeom>
        </p:spPr>
      </p:pic>
      <p:pic>
        <p:nvPicPr>
          <p:cNvPr id="6" name="Picture 5" descr="An illustration of Barley spilling out of a wooden scoop. ">
            <a:extLst>
              <a:ext uri="{FF2B5EF4-FFF2-40B4-BE49-F238E27FC236}">
                <a16:creationId xmlns:a16="http://schemas.microsoft.com/office/drawing/2014/main" id="{5C755217-0D21-D438-3F91-D4820B402C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5221">
            <a:off x="5262923" y="4546023"/>
            <a:ext cx="2374900" cy="2120900"/>
          </a:xfrm>
          <a:prstGeom prst="rect">
            <a:avLst/>
          </a:prstGeom>
        </p:spPr>
      </p:pic>
      <p:sp>
        <p:nvSpPr>
          <p:cNvPr id="21" name="Rectangle 20" descr="A photograph of a sheep and a lamb stood in a grassy field. ">
            <a:extLst>
              <a:ext uri="{FF2B5EF4-FFF2-40B4-BE49-F238E27FC236}">
                <a16:creationId xmlns:a16="http://schemas.microsoft.com/office/drawing/2014/main" id="{017B0210-73E9-0BE4-1E5F-23F2DFEC040C}"/>
              </a:ext>
            </a:extLst>
          </p:cNvPr>
          <p:cNvSpPr/>
          <p:nvPr/>
        </p:nvSpPr>
        <p:spPr>
          <a:xfrm>
            <a:off x="5974080" y="1076960"/>
            <a:ext cx="5943600" cy="5537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46DAD674-EC72-C698-29F2-CEF83305C9BB}"/>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25021490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14"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21">
            <a:extLst>
              <a:ext uri="{FF2B5EF4-FFF2-40B4-BE49-F238E27FC236}">
                <a16:creationId xmlns:a16="http://schemas.microsoft.com/office/drawing/2014/main" id="{15349F82-73CD-EDF4-5928-45C95FE0C84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Pottery</a:t>
            </a:r>
          </a:p>
        </p:txBody>
      </p:sp>
      <p:grpSp>
        <p:nvGrpSpPr>
          <p:cNvPr id="18" name="Group 17" descr="A photograph of a porcelain figurine. This one is modelled by André Planche, one of the founders of Royal Crown Derby.">
            <a:extLst>
              <a:ext uri="{FF2B5EF4-FFF2-40B4-BE49-F238E27FC236}">
                <a16:creationId xmlns:a16="http://schemas.microsoft.com/office/drawing/2014/main" id="{A468D868-AB08-8209-0A81-ADD8536FE0E0}"/>
              </a:ext>
            </a:extLst>
          </p:cNvPr>
          <p:cNvGrpSpPr/>
          <p:nvPr/>
        </p:nvGrpSpPr>
        <p:grpSpPr>
          <a:xfrm>
            <a:off x="220803" y="189114"/>
            <a:ext cx="4757597" cy="6404725"/>
            <a:chOff x="220803" y="189114"/>
            <a:chExt cx="4757597" cy="6404725"/>
          </a:xfrm>
        </p:grpSpPr>
        <p:sp>
          <p:nvSpPr>
            <p:cNvPr id="12" name="TextBox 11">
              <a:extLst>
                <a:ext uri="{FF2B5EF4-FFF2-40B4-BE49-F238E27FC236}">
                  <a16:creationId xmlns:a16="http://schemas.microsoft.com/office/drawing/2014/main" id="{BC053B72-8F57-2E3C-E358-7B634A2F7782}"/>
                </a:ext>
              </a:extLst>
            </p:cNvPr>
            <p:cNvSpPr txBox="1"/>
            <p:nvPr/>
          </p:nvSpPr>
          <p:spPr>
            <a:xfrm>
              <a:off x="220803" y="189114"/>
              <a:ext cx="1345669"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panose="02000503000000000000" pitchFamily="2" charset="77"/>
                </a:rPr>
                <a:t>©Wikimedia Commons</a:t>
              </a:r>
            </a:p>
          </p:txBody>
        </p:sp>
        <p:sp>
          <p:nvSpPr>
            <p:cNvPr id="17" name="Rectangle 16">
              <a:extLst>
                <a:ext uri="{FF2B5EF4-FFF2-40B4-BE49-F238E27FC236}">
                  <a16:creationId xmlns:a16="http://schemas.microsoft.com/office/drawing/2014/main" id="{638C52F4-77DC-4E15-9272-9F6FBB0C10DE}"/>
                </a:ext>
              </a:extLst>
            </p:cNvPr>
            <p:cNvSpPr/>
            <p:nvPr/>
          </p:nvSpPr>
          <p:spPr>
            <a:xfrm>
              <a:off x="335280" y="268326"/>
              <a:ext cx="4643120" cy="63255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FDDBC060-5630-C01E-116B-D4217BCDCE5F}"/>
              </a:ext>
            </a:extLst>
          </p:cNvPr>
          <p:cNvSpPr txBox="1">
            <a:spLocks/>
          </p:cNvSpPr>
          <p:nvPr/>
        </p:nvSpPr>
        <p:spPr>
          <a:xfrm>
            <a:off x="5232714" y="389965"/>
            <a:ext cx="2865119"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Pottery</a:t>
            </a:r>
          </a:p>
        </p:txBody>
      </p:sp>
      <p:sp>
        <p:nvSpPr>
          <p:cNvPr id="16" name="TextBox 15">
            <a:extLst>
              <a:ext uri="{FF2B5EF4-FFF2-40B4-BE49-F238E27FC236}">
                <a16:creationId xmlns:a16="http://schemas.microsoft.com/office/drawing/2014/main" id="{4A9BCF72-7869-D450-1E34-29DB095CCAD3}"/>
              </a:ext>
            </a:extLst>
          </p:cNvPr>
          <p:cNvSpPr txBox="1"/>
          <p:nvPr/>
        </p:nvSpPr>
        <p:spPr>
          <a:xfrm>
            <a:off x="5232711" y="1358390"/>
            <a:ext cx="6522407" cy="79278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Many rich beds of clay were found in Derbyshire during the 18th Century, leading to several pottery companies being founded in Derby. </a:t>
            </a:r>
          </a:p>
        </p:txBody>
      </p:sp>
      <p:sp>
        <p:nvSpPr>
          <p:cNvPr id="2" name="TextBox 1">
            <a:extLst>
              <a:ext uri="{FF2B5EF4-FFF2-40B4-BE49-F238E27FC236}">
                <a16:creationId xmlns:a16="http://schemas.microsoft.com/office/drawing/2014/main" id="{01F140E5-B043-8350-BB81-99B55D72A0A6}"/>
              </a:ext>
            </a:extLst>
          </p:cNvPr>
          <p:cNvSpPr txBox="1"/>
          <p:nvPr/>
        </p:nvSpPr>
        <p:spPr>
          <a:xfrm>
            <a:off x="5232713" y="2924240"/>
            <a:ext cx="6522407"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Pottery is also known as ceramics or porcelain.</a:t>
            </a:r>
          </a:p>
        </p:txBody>
      </p:sp>
      <p:sp>
        <p:nvSpPr>
          <p:cNvPr id="3" name="TextBox 2">
            <a:extLst>
              <a:ext uri="{FF2B5EF4-FFF2-40B4-BE49-F238E27FC236}">
                <a16:creationId xmlns:a16="http://schemas.microsoft.com/office/drawing/2014/main" id="{8E09397E-FCF9-C381-3E12-9D947A72381A}"/>
              </a:ext>
            </a:extLst>
          </p:cNvPr>
          <p:cNvSpPr txBox="1"/>
          <p:nvPr/>
        </p:nvSpPr>
        <p:spPr>
          <a:xfrm>
            <a:off x="5232711" y="3748509"/>
            <a:ext cx="652240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most famous was The Royal Crown Derby Porcelain Company. </a:t>
            </a:r>
          </a:p>
        </p:txBody>
      </p:sp>
      <p:sp>
        <p:nvSpPr>
          <p:cNvPr id="10" name="TextBox 9">
            <a:extLst>
              <a:ext uri="{FF2B5EF4-FFF2-40B4-BE49-F238E27FC236}">
                <a16:creationId xmlns:a16="http://schemas.microsoft.com/office/drawing/2014/main" id="{0E9C6EB7-15DE-8E89-5244-6DA46984050E}"/>
              </a:ext>
            </a:extLst>
          </p:cNvPr>
          <p:cNvSpPr txBox="1"/>
          <p:nvPr/>
        </p:nvSpPr>
        <p:spPr>
          <a:xfrm>
            <a:off x="5232712" y="4942110"/>
            <a:ext cx="6522407" cy="79278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company started producing items in 1750 and was known as Derby Porcelain until 1773 when the name changed to Crown Derby.</a:t>
            </a:r>
          </a:p>
        </p:txBody>
      </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1110115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 grpId="0"/>
      <p:bldP spid="3"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21">
            <a:extLst>
              <a:ext uri="{FF2B5EF4-FFF2-40B4-BE49-F238E27FC236}">
                <a16:creationId xmlns:a16="http://schemas.microsoft.com/office/drawing/2014/main" id="{902DF851-334B-60ED-A72C-E3C4725A6CE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Pottery 2</a:t>
            </a:r>
          </a:p>
        </p:txBody>
      </p:sp>
      <p:grpSp>
        <p:nvGrpSpPr>
          <p:cNvPr id="12" name="Group 11" descr="A photograph of a porcelain figurine. This one is modelled by André Planche, one of the founders of Royal Crown Derby.">
            <a:extLst>
              <a:ext uri="{FF2B5EF4-FFF2-40B4-BE49-F238E27FC236}">
                <a16:creationId xmlns:a16="http://schemas.microsoft.com/office/drawing/2014/main" id="{050E70D3-613A-6A7E-98F3-7D33745B66F8}"/>
              </a:ext>
            </a:extLst>
          </p:cNvPr>
          <p:cNvGrpSpPr/>
          <p:nvPr/>
        </p:nvGrpSpPr>
        <p:grpSpPr>
          <a:xfrm>
            <a:off x="220803" y="189114"/>
            <a:ext cx="4757597" cy="6404725"/>
            <a:chOff x="220803" y="189114"/>
            <a:chExt cx="4757597" cy="6404725"/>
          </a:xfrm>
        </p:grpSpPr>
        <p:sp>
          <p:nvSpPr>
            <p:cNvPr id="8" name="TextBox 7">
              <a:extLst>
                <a:ext uri="{FF2B5EF4-FFF2-40B4-BE49-F238E27FC236}">
                  <a16:creationId xmlns:a16="http://schemas.microsoft.com/office/drawing/2014/main" id="{8D050CBD-0D71-F412-1EF7-2A657BC22BE1}"/>
                </a:ext>
              </a:extLst>
            </p:cNvPr>
            <p:cNvSpPr txBox="1"/>
            <p:nvPr/>
          </p:nvSpPr>
          <p:spPr>
            <a:xfrm>
              <a:off x="220803" y="189114"/>
              <a:ext cx="1345669"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panose="02000503000000000000" pitchFamily="2" charset="77"/>
                </a:rPr>
                <a:t>©Wikimedia Commons</a:t>
              </a:r>
            </a:p>
          </p:txBody>
        </p:sp>
        <p:sp>
          <p:nvSpPr>
            <p:cNvPr id="11" name="Rectangle 10" descr="&#10;">
              <a:extLst>
                <a:ext uri="{FF2B5EF4-FFF2-40B4-BE49-F238E27FC236}">
                  <a16:creationId xmlns:a16="http://schemas.microsoft.com/office/drawing/2014/main" id="{588E909E-5D65-34AC-5993-CAB784885001}"/>
                </a:ext>
              </a:extLst>
            </p:cNvPr>
            <p:cNvSpPr/>
            <p:nvPr/>
          </p:nvSpPr>
          <p:spPr>
            <a:xfrm>
              <a:off x="335280" y="268326"/>
              <a:ext cx="4643120" cy="63255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FDDBC060-5630-C01E-116B-D4217BCDCE5F}"/>
              </a:ext>
            </a:extLst>
          </p:cNvPr>
          <p:cNvSpPr txBox="1">
            <a:spLocks/>
          </p:cNvSpPr>
          <p:nvPr/>
        </p:nvSpPr>
        <p:spPr>
          <a:xfrm>
            <a:off x="5232714" y="389965"/>
            <a:ext cx="2865119"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Pottery</a:t>
            </a:r>
          </a:p>
        </p:txBody>
      </p:sp>
      <p:sp>
        <p:nvSpPr>
          <p:cNvPr id="16" name="TextBox 15">
            <a:extLst>
              <a:ext uri="{FF2B5EF4-FFF2-40B4-BE49-F238E27FC236}">
                <a16:creationId xmlns:a16="http://schemas.microsoft.com/office/drawing/2014/main" id="{4A9BCF72-7869-D450-1E34-29DB095CCAD3}"/>
              </a:ext>
            </a:extLst>
          </p:cNvPr>
          <p:cNvSpPr txBox="1"/>
          <p:nvPr/>
        </p:nvSpPr>
        <p:spPr>
          <a:xfrm>
            <a:off x="5273355" y="1317230"/>
            <a:ext cx="6522407"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1890, Queen Victoria appointed Crown Derby to be ‘Manufacturers of porcelain to Her Majesty’ and granted them the title ‘The Royal Crown Derby Porcelain Company.’</a:t>
            </a:r>
          </a:p>
        </p:txBody>
      </p:sp>
      <p:sp>
        <p:nvSpPr>
          <p:cNvPr id="3" name="TextBox 2">
            <a:extLst>
              <a:ext uri="{FF2B5EF4-FFF2-40B4-BE49-F238E27FC236}">
                <a16:creationId xmlns:a16="http://schemas.microsoft.com/office/drawing/2014/main" id="{8E09397E-FCF9-C381-3E12-9D947A72381A}"/>
              </a:ext>
            </a:extLst>
          </p:cNvPr>
          <p:cNvSpPr txBox="1"/>
          <p:nvPr/>
        </p:nvSpPr>
        <p:spPr>
          <a:xfrm>
            <a:off x="5273354" y="3160831"/>
            <a:ext cx="6522407"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company was based at the Cockpit Hill Pot Works, then the Nottingham Road Works, then works at King Street before finally settling at the site on </a:t>
            </a:r>
            <a:r>
              <a:rPr lang="en-GB" sz="1600" dirty="0" err="1">
                <a:latin typeface="Linkpen 17a Print" panose="03050602060000000000" pitchFamily="66" charset="77"/>
              </a:rPr>
              <a:t>Osmaston</a:t>
            </a:r>
            <a:r>
              <a:rPr lang="en-GB" sz="1600" dirty="0">
                <a:latin typeface="Linkpen 17a Print" panose="03050602060000000000" pitchFamily="66" charset="77"/>
              </a:rPr>
              <a:t> Road where it still is today.</a:t>
            </a:r>
          </a:p>
        </p:txBody>
      </p:sp>
      <p:grpSp>
        <p:nvGrpSpPr>
          <p:cNvPr id="6" name="Group 5" descr="This figurine is one modelled by André Planche, one of the founders of Royal Crown Derby.&#10;">
            <a:extLst>
              <a:ext uri="{FF2B5EF4-FFF2-40B4-BE49-F238E27FC236}">
                <a16:creationId xmlns:a16="http://schemas.microsoft.com/office/drawing/2014/main" id="{7D077F10-DDF1-DFFE-A63A-1587F6ADF6AD}"/>
              </a:ext>
            </a:extLst>
          </p:cNvPr>
          <p:cNvGrpSpPr/>
          <p:nvPr/>
        </p:nvGrpSpPr>
        <p:grpSpPr>
          <a:xfrm>
            <a:off x="5476240" y="5128199"/>
            <a:ext cx="4826001" cy="1169551"/>
            <a:chOff x="5405120" y="5239264"/>
            <a:chExt cx="4826001" cy="1169551"/>
          </a:xfrm>
        </p:grpSpPr>
        <p:sp>
          <p:nvSpPr>
            <p:cNvPr id="5" name="TextBox 4">
              <a:extLst>
                <a:ext uri="{FF2B5EF4-FFF2-40B4-BE49-F238E27FC236}">
                  <a16:creationId xmlns:a16="http://schemas.microsoft.com/office/drawing/2014/main" id="{5473CB71-B64D-72B1-47C4-42B5810C2F41}"/>
                </a:ext>
              </a:extLst>
            </p:cNvPr>
            <p:cNvSpPr txBox="1"/>
            <p:nvPr/>
          </p:nvSpPr>
          <p:spPr>
            <a:xfrm>
              <a:off x="5689601" y="5239264"/>
              <a:ext cx="454152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figurine is one modelled by André </a:t>
              </a:r>
              <a:r>
                <a:rPr lang="en-GB" sz="1600" dirty="0" err="1">
                  <a:latin typeface="Linkpen 17a Print" panose="03050602060000000000" pitchFamily="66" charset="77"/>
                </a:rPr>
                <a:t>Planche</a:t>
              </a:r>
              <a:r>
                <a:rPr lang="en-GB" sz="1600" dirty="0">
                  <a:latin typeface="Linkpen 17a Print" panose="03050602060000000000" pitchFamily="66" charset="77"/>
                </a:rPr>
                <a:t>, one of the founders of Royal Crown Derby.</a:t>
              </a:r>
            </a:p>
          </p:txBody>
        </p:sp>
        <p:pic>
          <p:nvPicPr>
            <p:cNvPr id="4" name="Picture 3">
              <a:extLst>
                <a:ext uri="{FF2B5EF4-FFF2-40B4-BE49-F238E27FC236}">
                  <a16:creationId xmlns:a16="http://schemas.microsoft.com/office/drawing/2014/main" id="{90766876-3071-C29E-4F11-354433077BD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5405120" y="5363032"/>
              <a:ext cx="284481" cy="202131"/>
            </a:xfrm>
            <a:prstGeom prst="rect">
              <a:avLst/>
            </a:prstGeom>
          </p:spPr>
        </p:pic>
      </p:gr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17451970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21">
            <a:extLst>
              <a:ext uri="{FF2B5EF4-FFF2-40B4-BE49-F238E27FC236}">
                <a16:creationId xmlns:a16="http://schemas.microsoft.com/office/drawing/2014/main" id="{B9E237C3-63F8-0D1B-EDE8-4DC6C625A61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Silk</a:t>
            </a:r>
          </a:p>
        </p:txBody>
      </p:sp>
      <p:grpSp>
        <p:nvGrpSpPr>
          <p:cNvPr id="15" name="Group 14" descr="A photograph of a white stone statue of John Lomb.&#10;">
            <a:extLst>
              <a:ext uri="{FF2B5EF4-FFF2-40B4-BE49-F238E27FC236}">
                <a16:creationId xmlns:a16="http://schemas.microsoft.com/office/drawing/2014/main" id="{7D8E22D2-2342-4653-C9B7-8ED475A88DFF}"/>
              </a:ext>
            </a:extLst>
          </p:cNvPr>
          <p:cNvGrpSpPr/>
          <p:nvPr/>
        </p:nvGrpSpPr>
        <p:grpSpPr>
          <a:xfrm>
            <a:off x="228298" y="189114"/>
            <a:ext cx="3353216" cy="6404725"/>
            <a:chOff x="228298" y="189114"/>
            <a:chExt cx="3353216" cy="6404725"/>
          </a:xfrm>
        </p:grpSpPr>
        <p:sp>
          <p:nvSpPr>
            <p:cNvPr id="12" name="TextBox 11">
              <a:extLst>
                <a:ext uri="{FF2B5EF4-FFF2-40B4-BE49-F238E27FC236}">
                  <a16:creationId xmlns:a16="http://schemas.microsoft.com/office/drawing/2014/main" id="{96E684ED-B694-4722-036E-DD85E5532325}"/>
                </a:ext>
              </a:extLst>
            </p:cNvPr>
            <p:cNvSpPr txBox="1"/>
            <p:nvPr/>
          </p:nvSpPr>
          <p:spPr>
            <a:xfrm>
              <a:off x="228298" y="189114"/>
              <a:ext cx="1345669" cy="230832"/>
            </a:xfrm>
            <a:prstGeom prst="rect">
              <a:avLst/>
            </a:prstGeom>
            <a:noFill/>
          </p:spPr>
          <p:txBody>
            <a:bodyPr wrap="square">
              <a:spAutoFit/>
            </a:bodyPr>
            <a:lstStyle/>
            <a:p>
              <a:pPr>
                <a:lnSpc>
                  <a:spcPct val="150000"/>
                </a:lnSpc>
              </a:pPr>
              <a:r>
                <a:rPr lang="en-GB" sz="800" dirty="0">
                  <a:solidFill>
                    <a:schemeClr val="bg1"/>
                  </a:solidFill>
                  <a:latin typeface="Nunito" panose="02000503000000000000" pitchFamily="2" charset="77"/>
                </a:rPr>
                <a:t>©Wikimedia Commons</a:t>
              </a:r>
            </a:p>
          </p:txBody>
        </p:sp>
        <p:sp>
          <p:nvSpPr>
            <p:cNvPr id="14" name="Rectangle 13">
              <a:extLst>
                <a:ext uri="{FF2B5EF4-FFF2-40B4-BE49-F238E27FC236}">
                  <a16:creationId xmlns:a16="http://schemas.microsoft.com/office/drawing/2014/main" id="{8686F3A1-B649-DFA3-6E4B-D33B6A3D202F}"/>
                </a:ext>
              </a:extLst>
            </p:cNvPr>
            <p:cNvSpPr/>
            <p:nvPr/>
          </p:nvSpPr>
          <p:spPr>
            <a:xfrm>
              <a:off x="335280" y="268326"/>
              <a:ext cx="3246234" cy="63255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FDDBC060-5630-C01E-116B-D4217BCDCE5F}"/>
              </a:ext>
            </a:extLst>
          </p:cNvPr>
          <p:cNvSpPr txBox="1">
            <a:spLocks/>
          </p:cNvSpPr>
          <p:nvPr/>
        </p:nvSpPr>
        <p:spPr>
          <a:xfrm>
            <a:off x="5192072" y="389965"/>
            <a:ext cx="2865119"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Silk</a:t>
            </a:r>
          </a:p>
        </p:txBody>
      </p:sp>
      <p:pic>
        <p:nvPicPr>
          <p:cNvPr id="11" name="Picture 10" descr="An illustration of John Lombe. He holds a scroll of paper. ">
            <a:extLst>
              <a:ext uri="{FF2B5EF4-FFF2-40B4-BE49-F238E27FC236}">
                <a16:creationId xmlns:a16="http://schemas.microsoft.com/office/drawing/2014/main" id="{8C38FAD9-5347-42B0-7E69-D8F65D3C05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3885" y="2215158"/>
            <a:ext cx="2149475" cy="4724121"/>
          </a:xfrm>
          <a:prstGeom prst="rect">
            <a:avLst/>
          </a:prstGeom>
        </p:spPr>
      </p:pic>
      <p:sp>
        <p:nvSpPr>
          <p:cNvPr id="16" name="TextBox 15">
            <a:extLst>
              <a:ext uri="{FF2B5EF4-FFF2-40B4-BE49-F238E27FC236}">
                <a16:creationId xmlns:a16="http://schemas.microsoft.com/office/drawing/2014/main" id="{4A9BCF72-7869-D450-1E34-29DB095CCAD3}"/>
              </a:ext>
            </a:extLst>
          </p:cNvPr>
          <p:cNvSpPr txBox="1"/>
          <p:nvPr/>
        </p:nvSpPr>
        <p:spPr>
          <a:xfrm>
            <a:off x="5192073" y="1235977"/>
            <a:ext cx="6522408"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Huguenots, French Protestant refugees, played an  important role in shaping Derby's silk industry. </a:t>
            </a:r>
          </a:p>
        </p:txBody>
      </p:sp>
      <p:sp>
        <p:nvSpPr>
          <p:cNvPr id="3" name="TextBox 2">
            <a:extLst>
              <a:ext uri="{FF2B5EF4-FFF2-40B4-BE49-F238E27FC236}">
                <a16:creationId xmlns:a16="http://schemas.microsoft.com/office/drawing/2014/main" id="{8E09397E-FCF9-C381-3E12-9D947A72381A}"/>
              </a:ext>
            </a:extLst>
          </p:cNvPr>
          <p:cNvSpPr txBox="1"/>
          <p:nvPr/>
        </p:nvSpPr>
        <p:spPr>
          <a:xfrm>
            <a:off x="5192072" y="2115721"/>
            <a:ext cx="6522408"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Many Huguenot silk weavers, escaping persecution in France, settled in Derby, bringing with them skills and advanced techniques in the silk-weaving trade. </a:t>
            </a:r>
          </a:p>
        </p:txBody>
      </p:sp>
      <p:sp>
        <p:nvSpPr>
          <p:cNvPr id="2" name="TextBox 1">
            <a:extLst>
              <a:ext uri="{FF2B5EF4-FFF2-40B4-BE49-F238E27FC236}">
                <a16:creationId xmlns:a16="http://schemas.microsoft.com/office/drawing/2014/main" id="{9633A4CD-3105-3EE3-974B-3D9D5207044D}"/>
              </a:ext>
            </a:extLst>
          </p:cNvPr>
          <p:cNvSpPr txBox="1"/>
          <p:nvPr/>
        </p:nvSpPr>
        <p:spPr>
          <a:xfrm>
            <a:off x="5192072" y="3364809"/>
            <a:ext cx="6522408" cy="109530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first silk mill in Derby was built by Thomas Cotchett in around 1704. One person who is said to have worked there is John </a:t>
            </a:r>
            <a:r>
              <a:rPr lang="en-GB" sz="1500" dirty="0" err="1">
                <a:latin typeface="Linkpen 17a Print" panose="03050602060000000000" pitchFamily="66" charset="77"/>
              </a:rPr>
              <a:t>Lombe</a:t>
            </a:r>
            <a:r>
              <a:rPr lang="en-GB" sz="1500" dirty="0">
                <a:latin typeface="Linkpen 17a Print" panose="03050602060000000000" pitchFamily="66" charset="77"/>
              </a:rPr>
              <a:t>, who went on to have an enormous impact on the industry.</a:t>
            </a:r>
          </a:p>
        </p:txBody>
      </p:sp>
      <p:sp>
        <p:nvSpPr>
          <p:cNvPr id="8" name="TextBox 7">
            <a:extLst>
              <a:ext uri="{FF2B5EF4-FFF2-40B4-BE49-F238E27FC236}">
                <a16:creationId xmlns:a16="http://schemas.microsoft.com/office/drawing/2014/main" id="{D17011A2-5814-CC20-8936-D1AF311C7295}"/>
              </a:ext>
            </a:extLst>
          </p:cNvPr>
          <p:cNvSpPr txBox="1"/>
          <p:nvPr/>
        </p:nvSpPr>
        <p:spPr>
          <a:xfrm>
            <a:off x="5151432" y="4947427"/>
            <a:ext cx="6522408"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John Lombe met with George </a:t>
            </a:r>
            <a:r>
              <a:rPr lang="en-GB" sz="1500" dirty="0" err="1">
                <a:latin typeface="Linkpen 17a Print" panose="03050602060000000000" pitchFamily="66" charset="77"/>
              </a:rPr>
              <a:t>Sorocold</a:t>
            </a:r>
            <a:r>
              <a:rPr lang="en-GB" sz="1500" dirty="0">
                <a:latin typeface="Linkpen 17a Print" panose="03050602060000000000" pitchFamily="66" charset="77"/>
              </a:rPr>
              <a:t> – the man who had earlier designed and built England’s first community piped water system in Derby – with </a:t>
            </a:r>
          </a:p>
          <a:p>
            <a:pPr>
              <a:lnSpc>
                <a:spcPct val="150000"/>
              </a:lnSpc>
            </a:pPr>
            <a:r>
              <a:rPr lang="en-GB" sz="1500" dirty="0">
                <a:latin typeface="Linkpen 17a Print" panose="03050602060000000000" pitchFamily="66" charset="77"/>
              </a:rPr>
              <a:t>the idea of building their own silk mill.</a:t>
            </a:r>
          </a:p>
        </p:txBody>
      </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1138828540"/>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2" presetClass="entr" presetSubtype="1" fill="hold" nodeType="withEffect" p14:presetBounceEnd="50000">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14:bounceEnd="50000">
                                          <p:cBhvr additive="base">
                                            <p:cTn id="26"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3" grpId="0"/>
          <p:bldP spid="2"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2" presetClass="entr" presetSubtype="1"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3" grpId="0"/>
          <p:bldP spid="2" grpId="0"/>
          <p:bldP spid="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21">
            <a:extLst>
              <a:ext uri="{FF2B5EF4-FFF2-40B4-BE49-F238E27FC236}">
                <a16:creationId xmlns:a16="http://schemas.microsoft.com/office/drawing/2014/main" id="{9E93EF16-184F-D4DE-CA0F-F54B3C7AA52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Silk 2</a:t>
            </a:r>
          </a:p>
        </p:txBody>
      </p:sp>
      <p:grpSp>
        <p:nvGrpSpPr>
          <p:cNvPr id="17" name="Group 16" descr="A black and white illustration of John Lombe making sketches at a candle lit lantern. ">
            <a:extLst>
              <a:ext uri="{FF2B5EF4-FFF2-40B4-BE49-F238E27FC236}">
                <a16:creationId xmlns:a16="http://schemas.microsoft.com/office/drawing/2014/main" id="{6D013B0A-64A3-9C2A-8EB8-B3E70889FEFD}"/>
              </a:ext>
            </a:extLst>
          </p:cNvPr>
          <p:cNvGrpSpPr/>
          <p:nvPr/>
        </p:nvGrpSpPr>
        <p:grpSpPr>
          <a:xfrm>
            <a:off x="269126" y="196609"/>
            <a:ext cx="4310369" cy="6395147"/>
            <a:chOff x="269126" y="196609"/>
            <a:chExt cx="4310369" cy="6395147"/>
          </a:xfrm>
        </p:grpSpPr>
        <p:sp>
          <p:nvSpPr>
            <p:cNvPr id="10" name="TextBox 9">
              <a:extLst>
                <a:ext uri="{FF2B5EF4-FFF2-40B4-BE49-F238E27FC236}">
                  <a16:creationId xmlns:a16="http://schemas.microsoft.com/office/drawing/2014/main" id="{775148B4-E59E-58FA-AECF-CFC633584197}"/>
                </a:ext>
              </a:extLst>
            </p:cNvPr>
            <p:cNvSpPr txBox="1"/>
            <p:nvPr/>
          </p:nvSpPr>
          <p:spPr>
            <a:xfrm>
              <a:off x="3233826" y="196609"/>
              <a:ext cx="1345669"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panose="02000503000000000000" pitchFamily="2" charset="77"/>
                </a:rPr>
                <a:t>©</a:t>
              </a:r>
              <a:r>
                <a:rPr lang="en-GB" sz="800" dirty="0" err="1">
                  <a:solidFill>
                    <a:schemeClr val="bg1">
                      <a:lumMod val="65000"/>
                    </a:schemeClr>
                  </a:solidFill>
                  <a:latin typeface="Nunito" panose="02000503000000000000" pitchFamily="2" charset="77"/>
                </a:rPr>
                <a:t>Alamy</a:t>
              </a:r>
              <a:r>
                <a:rPr lang="en-GB" sz="800" dirty="0">
                  <a:solidFill>
                    <a:schemeClr val="bg1">
                      <a:lumMod val="65000"/>
                    </a:schemeClr>
                  </a:solidFill>
                  <a:latin typeface="Nunito" panose="02000503000000000000" pitchFamily="2" charset="77"/>
                </a:rPr>
                <a:t> ref: HHG7R5</a:t>
              </a:r>
            </a:p>
          </p:txBody>
        </p:sp>
        <p:sp>
          <p:nvSpPr>
            <p:cNvPr id="15" name="Rectangle 14">
              <a:extLst>
                <a:ext uri="{FF2B5EF4-FFF2-40B4-BE49-F238E27FC236}">
                  <a16:creationId xmlns:a16="http://schemas.microsoft.com/office/drawing/2014/main" id="{7B354A1A-8418-1360-8059-F8C44582FBF6}"/>
                </a:ext>
              </a:extLst>
            </p:cNvPr>
            <p:cNvSpPr/>
            <p:nvPr/>
          </p:nvSpPr>
          <p:spPr>
            <a:xfrm>
              <a:off x="269126" y="266243"/>
              <a:ext cx="4089514" cy="63255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itle 1">
            <a:extLst>
              <a:ext uri="{FF2B5EF4-FFF2-40B4-BE49-F238E27FC236}">
                <a16:creationId xmlns:a16="http://schemas.microsoft.com/office/drawing/2014/main" id="{FDDBC060-5630-C01E-116B-D4217BCDCE5F}"/>
              </a:ext>
            </a:extLst>
          </p:cNvPr>
          <p:cNvSpPr txBox="1">
            <a:spLocks/>
          </p:cNvSpPr>
          <p:nvPr/>
        </p:nvSpPr>
        <p:spPr>
          <a:xfrm>
            <a:off x="5192072" y="389965"/>
            <a:ext cx="2865119" cy="76066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Silk</a:t>
            </a:r>
          </a:p>
        </p:txBody>
      </p:sp>
      <p:pic>
        <p:nvPicPr>
          <p:cNvPr id="11" name="Picture 10" descr="An illustration of John Lombe. He holds a scroll of paper. ">
            <a:extLst>
              <a:ext uri="{FF2B5EF4-FFF2-40B4-BE49-F238E27FC236}">
                <a16:creationId xmlns:a16="http://schemas.microsoft.com/office/drawing/2014/main" id="{8C38FAD9-5347-42B0-7E69-D8F65D3C05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3885" y="2215158"/>
            <a:ext cx="2149475" cy="4724121"/>
          </a:xfrm>
          <a:prstGeom prst="rect">
            <a:avLst/>
          </a:prstGeom>
        </p:spPr>
      </p:pic>
      <p:sp>
        <p:nvSpPr>
          <p:cNvPr id="16" name="TextBox 15">
            <a:extLst>
              <a:ext uri="{FF2B5EF4-FFF2-40B4-BE49-F238E27FC236}">
                <a16:creationId xmlns:a16="http://schemas.microsoft.com/office/drawing/2014/main" id="{4A9BCF72-7869-D450-1E34-29DB095CCAD3}"/>
              </a:ext>
            </a:extLst>
          </p:cNvPr>
          <p:cNvSpPr txBox="1"/>
          <p:nvPr/>
        </p:nvSpPr>
        <p:spPr>
          <a:xfrm>
            <a:off x="5192073" y="1235977"/>
            <a:ext cx="6522408"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At the time, Italy had silk mills operating factory systems which were more advanced than anywhere in the world. </a:t>
            </a:r>
          </a:p>
        </p:txBody>
      </p:sp>
      <p:sp>
        <p:nvSpPr>
          <p:cNvPr id="4" name="TextBox 3">
            <a:extLst>
              <a:ext uri="{FF2B5EF4-FFF2-40B4-BE49-F238E27FC236}">
                <a16:creationId xmlns:a16="http://schemas.microsoft.com/office/drawing/2014/main" id="{5F8D1125-30A7-6C94-B4DF-92E1BF4188A1}"/>
              </a:ext>
            </a:extLst>
          </p:cNvPr>
          <p:cNvSpPr txBox="1"/>
          <p:nvPr/>
        </p:nvSpPr>
        <p:spPr>
          <a:xfrm>
            <a:off x="5192072" y="2526297"/>
            <a:ext cx="6522408"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secrets of their processes were closely guarded, so John Lombe was sent to spy on them and took a job in an Italian silk mill.</a:t>
            </a:r>
          </a:p>
        </p:txBody>
      </p:sp>
      <p:sp>
        <p:nvSpPr>
          <p:cNvPr id="5" name="TextBox 4">
            <a:extLst>
              <a:ext uri="{FF2B5EF4-FFF2-40B4-BE49-F238E27FC236}">
                <a16:creationId xmlns:a16="http://schemas.microsoft.com/office/drawing/2014/main" id="{9F3F4757-6C95-BCB7-4BBD-47A033DC7159}"/>
              </a:ext>
            </a:extLst>
          </p:cNvPr>
          <p:cNvSpPr txBox="1"/>
          <p:nvPr/>
        </p:nvSpPr>
        <p:spPr>
          <a:xfrm>
            <a:off x="5192072" y="3816617"/>
            <a:ext cx="6522408"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At night, he would make sketches of the machinery that they used and sent them home in bales of silk. </a:t>
            </a:r>
          </a:p>
        </p:txBody>
      </p:sp>
      <p:sp>
        <p:nvSpPr>
          <p:cNvPr id="6" name="TextBox 5">
            <a:extLst>
              <a:ext uri="{FF2B5EF4-FFF2-40B4-BE49-F238E27FC236}">
                <a16:creationId xmlns:a16="http://schemas.microsoft.com/office/drawing/2014/main" id="{69413E50-9B82-6722-2528-28A04D825D54}"/>
              </a:ext>
            </a:extLst>
          </p:cNvPr>
          <p:cNvSpPr txBox="1"/>
          <p:nvPr/>
        </p:nvSpPr>
        <p:spPr>
          <a:xfrm>
            <a:off x="5192072" y="4760688"/>
            <a:ext cx="6522408"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Using the sketches, George </a:t>
            </a:r>
            <a:r>
              <a:rPr lang="en-GB" sz="1500" dirty="0" err="1">
                <a:latin typeface="Linkpen 17a Print" panose="03050602060000000000" pitchFamily="66" charset="77"/>
              </a:rPr>
              <a:t>Sorocold</a:t>
            </a:r>
            <a:r>
              <a:rPr lang="en-GB" sz="1500" dirty="0">
                <a:latin typeface="Linkpen 17a Print" panose="03050602060000000000" pitchFamily="66" charset="77"/>
              </a:rPr>
              <a:t> and Thomas Lombe – John Lombe’s cousin - made prototypes of the machines in Derby’s Guild Hall.</a:t>
            </a:r>
          </a:p>
        </p:txBody>
      </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29108484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21">
            <a:extLst>
              <a:ext uri="{FF2B5EF4-FFF2-40B4-BE49-F238E27FC236}">
                <a16:creationId xmlns:a16="http://schemas.microsoft.com/office/drawing/2014/main" id="{3C7F82BD-F134-4CB8-7194-2A4F0DDF638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Silk Mill</a:t>
            </a:r>
          </a:p>
        </p:txBody>
      </p:sp>
      <p:sp>
        <p:nvSpPr>
          <p:cNvPr id="16" name="TextBox 15">
            <a:extLst>
              <a:ext uri="{FF2B5EF4-FFF2-40B4-BE49-F238E27FC236}">
                <a16:creationId xmlns:a16="http://schemas.microsoft.com/office/drawing/2014/main" id="{4A9BCF72-7869-D450-1E34-29DB095CCAD3}"/>
              </a:ext>
            </a:extLst>
          </p:cNvPr>
          <p:cNvSpPr txBox="1"/>
          <p:nvPr/>
        </p:nvSpPr>
        <p:spPr>
          <a:xfrm>
            <a:off x="427033" y="492051"/>
            <a:ext cx="4896807" cy="755976"/>
          </a:xfrm>
          <a:prstGeom prst="rect">
            <a:avLst/>
          </a:prstGeom>
          <a:noFill/>
        </p:spPr>
        <p:txBody>
          <a:bodyPr wrap="square">
            <a:spAutoFit/>
          </a:bodyPr>
          <a:lstStyle/>
          <a:p>
            <a:pPr>
              <a:lnSpc>
                <a:spcPct val="150000"/>
              </a:lnSpc>
            </a:pPr>
            <a:r>
              <a:rPr lang="en-GB" sz="1500" dirty="0" err="1">
                <a:latin typeface="Linkpen 17a Print" panose="03050602060000000000" pitchFamily="66" charset="77"/>
              </a:rPr>
              <a:t>Sorocold</a:t>
            </a:r>
            <a:r>
              <a:rPr lang="en-GB" sz="1500" dirty="0">
                <a:latin typeface="Linkpen 17a Print" panose="03050602060000000000" pitchFamily="66" charset="77"/>
              </a:rPr>
              <a:t> built a five storey-factory on </a:t>
            </a:r>
          </a:p>
          <a:p>
            <a:pPr>
              <a:lnSpc>
                <a:spcPct val="150000"/>
              </a:lnSpc>
            </a:pPr>
            <a:r>
              <a:rPr lang="en-GB" sz="1500" dirty="0">
                <a:latin typeface="Linkpen 17a Print" panose="03050602060000000000" pitchFamily="66" charset="77"/>
              </a:rPr>
              <a:t>an island in the middle of the Derwent. </a:t>
            </a:r>
          </a:p>
        </p:txBody>
      </p:sp>
      <p:sp>
        <p:nvSpPr>
          <p:cNvPr id="4" name="TextBox 3">
            <a:extLst>
              <a:ext uri="{FF2B5EF4-FFF2-40B4-BE49-F238E27FC236}">
                <a16:creationId xmlns:a16="http://schemas.microsoft.com/office/drawing/2014/main" id="{5F8D1125-30A7-6C94-B4DF-92E1BF4188A1}"/>
              </a:ext>
            </a:extLst>
          </p:cNvPr>
          <p:cNvSpPr txBox="1"/>
          <p:nvPr/>
        </p:nvSpPr>
        <p:spPr>
          <a:xfrm>
            <a:off x="427033" y="1370702"/>
            <a:ext cx="4896807"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spinning machines were powered by </a:t>
            </a:r>
          </a:p>
          <a:p>
            <a:pPr>
              <a:lnSpc>
                <a:spcPct val="150000"/>
              </a:lnSpc>
            </a:pPr>
            <a:r>
              <a:rPr lang="en-GB" sz="1500" dirty="0">
                <a:latin typeface="Linkpen 17a Print" panose="03050602060000000000" pitchFamily="66" charset="77"/>
              </a:rPr>
              <a:t>a huge water wheel. </a:t>
            </a:r>
          </a:p>
        </p:txBody>
      </p:sp>
      <p:sp>
        <p:nvSpPr>
          <p:cNvPr id="2" name="TextBox 1">
            <a:extLst>
              <a:ext uri="{FF2B5EF4-FFF2-40B4-BE49-F238E27FC236}">
                <a16:creationId xmlns:a16="http://schemas.microsoft.com/office/drawing/2014/main" id="{657957F2-8C03-E226-1D65-0A782C00A4A7}"/>
              </a:ext>
            </a:extLst>
          </p:cNvPr>
          <p:cNvSpPr txBox="1"/>
          <p:nvPr/>
        </p:nvSpPr>
        <p:spPr>
          <a:xfrm>
            <a:off x="427033" y="2249354"/>
            <a:ext cx="521926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For the first time, all of the processes for making silk were happening under one roof. </a:t>
            </a:r>
          </a:p>
        </p:txBody>
      </p:sp>
      <p:sp>
        <p:nvSpPr>
          <p:cNvPr id="5" name="TextBox 4">
            <a:extLst>
              <a:ext uri="{FF2B5EF4-FFF2-40B4-BE49-F238E27FC236}">
                <a16:creationId xmlns:a16="http://schemas.microsoft.com/office/drawing/2014/main" id="{9F3F4757-6C95-BCB7-4BBD-47A033DC7159}"/>
              </a:ext>
            </a:extLst>
          </p:cNvPr>
          <p:cNvSpPr txBox="1"/>
          <p:nvPr/>
        </p:nvSpPr>
        <p:spPr>
          <a:xfrm>
            <a:off x="427033" y="3128005"/>
            <a:ext cx="5028887"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silk mill in Derby was the first factory in England and was built 50 years before the Industrial Revolution began. </a:t>
            </a:r>
          </a:p>
        </p:txBody>
      </p:sp>
      <p:sp>
        <p:nvSpPr>
          <p:cNvPr id="3" name="TextBox 2">
            <a:extLst>
              <a:ext uri="{FF2B5EF4-FFF2-40B4-BE49-F238E27FC236}">
                <a16:creationId xmlns:a16="http://schemas.microsoft.com/office/drawing/2014/main" id="{5EA6186F-E7BB-AA02-2076-2B12FB342998}"/>
              </a:ext>
            </a:extLst>
          </p:cNvPr>
          <p:cNvSpPr txBox="1"/>
          <p:nvPr/>
        </p:nvSpPr>
        <p:spPr>
          <a:xfrm>
            <a:off x="427033" y="4352905"/>
            <a:ext cx="4612327"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Sadly, John Lombe died suddenly at the age of 29 years old. Some people believe that he was assassinated as punishment for stealing the Italian silk industry secrets.</a:t>
            </a:r>
          </a:p>
        </p:txBody>
      </p:sp>
      <p:grpSp>
        <p:nvGrpSpPr>
          <p:cNvPr id="14" name="Group 13" descr="An old black and white drawing of the five story Silk Mill built in Derby.">
            <a:extLst>
              <a:ext uri="{FF2B5EF4-FFF2-40B4-BE49-F238E27FC236}">
                <a16:creationId xmlns:a16="http://schemas.microsoft.com/office/drawing/2014/main" id="{D8C5DD90-E72B-D55D-7E9C-842CC803C520}"/>
              </a:ext>
            </a:extLst>
          </p:cNvPr>
          <p:cNvGrpSpPr/>
          <p:nvPr/>
        </p:nvGrpSpPr>
        <p:grpSpPr>
          <a:xfrm>
            <a:off x="4442211" y="274320"/>
            <a:ext cx="7444989" cy="6322461"/>
            <a:chOff x="4442211" y="274320"/>
            <a:chExt cx="7444989" cy="6322461"/>
          </a:xfrm>
        </p:grpSpPr>
        <p:sp>
          <p:nvSpPr>
            <p:cNvPr id="10" name="TextBox 9">
              <a:extLst>
                <a:ext uri="{FF2B5EF4-FFF2-40B4-BE49-F238E27FC236}">
                  <a16:creationId xmlns:a16="http://schemas.microsoft.com/office/drawing/2014/main" id="{775148B4-E59E-58FA-AECF-CFC633584197}"/>
                </a:ext>
              </a:extLst>
            </p:cNvPr>
            <p:cNvSpPr txBox="1"/>
            <p:nvPr/>
          </p:nvSpPr>
          <p:spPr>
            <a:xfrm>
              <a:off x="4442211" y="6365949"/>
              <a:ext cx="1345669" cy="230832"/>
            </a:xfrm>
            <a:prstGeom prst="rect">
              <a:avLst/>
            </a:prstGeom>
            <a:noFill/>
          </p:spPr>
          <p:txBody>
            <a:bodyPr wrap="square">
              <a:spAutoFit/>
            </a:bodyPr>
            <a:lstStyle/>
            <a:p>
              <a:pPr>
                <a:lnSpc>
                  <a:spcPct val="150000"/>
                </a:lnSpc>
              </a:pPr>
              <a:r>
                <a:rPr lang="en-GB" sz="800" dirty="0">
                  <a:solidFill>
                    <a:schemeClr val="tx1">
                      <a:lumMod val="75000"/>
                      <a:lumOff val="25000"/>
                    </a:schemeClr>
                  </a:solidFill>
                  <a:latin typeface="Nunito" panose="02000503000000000000" pitchFamily="2" charset="77"/>
                </a:rPr>
                <a:t>©</a:t>
              </a:r>
              <a:r>
                <a:rPr lang="en-GB" sz="800" dirty="0" err="1">
                  <a:solidFill>
                    <a:schemeClr val="tx1">
                      <a:lumMod val="75000"/>
                      <a:lumOff val="25000"/>
                    </a:schemeClr>
                  </a:solidFill>
                  <a:latin typeface="Nunito" panose="02000503000000000000" pitchFamily="2" charset="77"/>
                </a:rPr>
                <a:t>Alamy</a:t>
              </a:r>
              <a:r>
                <a:rPr lang="en-GB" sz="800" dirty="0">
                  <a:solidFill>
                    <a:schemeClr val="tx1">
                      <a:lumMod val="75000"/>
                      <a:lumOff val="25000"/>
                    </a:schemeClr>
                  </a:solidFill>
                  <a:latin typeface="Nunito" panose="02000503000000000000" pitchFamily="2" charset="77"/>
                </a:rPr>
                <a:t> ref: HNCY21</a:t>
              </a:r>
            </a:p>
          </p:txBody>
        </p:sp>
        <p:sp>
          <p:nvSpPr>
            <p:cNvPr id="13" name="Rectangle 12">
              <a:extLst>
                <a:ext uri="{FF2B5EF4-FFF2-40B4-BE49-F238E27FC236}">
                  <a16:creationId xmlns:a16="http://schemas.microsoft.com/office/drawing/2014/main" id="{711450C9-FA91-E0EA-4F67-BA40FB5EEA5B}"/>
                </a:ext>
              </a:extLst>
            </p:cNvPr>
            <p:cNvSpPr/>
            <p:nvPr/>
          </p:nvSpPr>
          <p:spPr>
            <a:xfrm>
              <a:off x="5171440" y="274320"/>
              <a:ext cx="6715760" cy="632246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descr="An illustration of John Lombe. He holds a scroll of paper. ">
            <a:extLst>
              <a:ext uri="{FF2B5EF4-FFF2-40B4-BE49-F238E27FC236}">
                <a16:creationId xmlns:a16="http://schemas.microsoft.com/office/drawing/2014/main" id="{8C38FAD9-5347-42B0-7E69-D8F65D3C05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30496" y="2154199"/>
            <a:ext cx="2149475" cy="4724121"/>
          </a:xfrm>
          <a:prstGeom prst="rect">
            <a:avLst/>
          </a:prstGeom>
        </p:spPr>
      </p:pic>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18904493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xit" presetSubtype="0" fill="hold"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P spid="2" grpId="0"/>
      <p:bldP spid="5"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itle 21">
            <a:extLst>
              <a:ext uri="{FF2B5EF4-FFF2-40B4-BE49-F238E27FC236}">
                <a16:creationId xmlns:a16="http://schemas.microsoft.com/office/drawing/2014/main" id="{FC99AA92-F34C-3BD3-6508-5AFE37C9A4E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Silk Mill Today</a:t>
            </a:r>
          </a:p>
        </p:txBody>
      </p:sp>
      <p:grpSp>
        <p:nvGrpSpPr>
          <p:cNvPr id="12" name="Group 11" descr="The silk mill today. &#10;">
            <a:extLst>
              <a:ext uri="{FF2B5EF4-FFF2-40B4-BE49-F238E27FC236}">
                <a16:creationId xmlns:a16="http://schemas.microsoft.com/office/drawing/2014/main" id="{74E21D6D-B61D-9F5E-FA06-5FCF84127E26}"/>
              </a:ext>
            </a:extLst>
          </p:cNvPr>
          <p:cNvGrpSpPr/>
          <p:nvPr/>
        </p:nvGrpSpPr>
        <p:grpSpPr>
          <a:xfrm>
            <a:off x="587447" y="495870"/>
            <a:ext cx="5308257" cy="409728"/>
            <a:chOff x="587447" y="513288"/>
            <a:chExt cx="5308257" cy="409728"/>
          </a:xfrm>
        </p:grpSpPr>
        <p:sp>
          <p:nvSpPr>
            <p:cNvPr id="16" name="TextBox 15">
              <a:extLst>
                <a:ext uri="{FF2B5EF4-FFF2-40B4-BE49-F238E27FC236}">
                  <a16:creationId xmlns:a16="http://schemas.microsoft.com/office/drawing/2014/main" id="{4A9BCF72-7869-D450-1E34-29DB095CCAD3}"/>
                </a:ext>
              </a:extLst>
            </p:cNvPr>
            <p:cNvSpPr txBox="1"/>
            <p:nvPr/>
          </p:nvSpPr>
          <p:spPr>
            <a:xfrm>
              <a:off x="789578" y="513288"/>
              <a:ext cx="5106126"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silk mill today. </a:t>
              </a:r>
            </a:p>
          </p:txBody>
        </p:sp>
        <p:pic>
          <p:nvPicPr>
            <p:cNvPr id="11" name="Picture 10">
              <a:extLst>
                <a:ext uri="{FF2B5EF4-FFF2-40B4-BE49-F238E27FC236}">
                  <a16:creationId xmlns:a16="http://schemas.microsoft.com/office/drawing/2014/main" id="{01AE316F-B748-4833-72C5-F9972434F95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546272" y="613029"/>
              <a:ext cx="284481" cy="202131"/>
            </a:xfrm>
            <a:prstGeom prst="rect">
              <a:avLst/>
            </a:prstGeom>
          </p:spPr>
        </p:pic>
      </p:grpSp>
      <p:grpSp>
        <p:nvGrpSpPr>
          <p:cNvPr id="7" name="Group 6" descr="A modern day colour photograph of the silk mill today.">
            <a:extLst>
              <a:ext uri="{FF2B5EF4-FFF2-40B4-BE49-F238E27FC236}">
                <a16:creationId xmlns:a16="http://schemas.microsoft.com/office/drawing/2014/main" id="{6284C09D-68EE-0C9A-6B56-71606B660018}"/>
              </a:ext>
            </a:extLst>
          </p:cNvPr>
          <p:cNvGrpSpPr/>
          <p:nvPr/>
        </p:nvGrpSpPr>
        <p:grpSpPr>
          <a:xfrm>
            <a:off x="528320" y="969998"/>
            <a:ext cx="5999617" cy="3580070"/>
            <a:chOff x="5221975" y="2254842"/>
            <a:chExt cx="5999617" cy="3580070"/>
          </a:xfrm>
        </p:grpSpPr>
        <p:pic>
          <p:nvPicPr>
            <p:cNvPr id="4" name="Picture 3" descr="A building next to a body of water&#10;&#10;Description automatically generated">
              <a:extLst>
                <a:ext uri="{FF2B5EF4-FFF2-40B4-BE49-F238E27FC236}">
                  <a16:creationId xmlns:a16="http://schemas.microsoft.com/office/drawing/2014/main" id="{C0F5D2E5-BA63-1DE7-15B1-C131C8BEFF6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
            <a:stretch/>
          </p:blipFill>
          <p:spPr>
            <a:xfrm>
              <a:off x="5271460" y="2311996"/>
              <a:ext cx="5950132" cy="3522916"/>
            </a:xfrm>
            <a:prstGeom prst="rect">
              <a:avLst/>
            </a:prstGeom>
            <a:ln w="19050">
              <a:solidFill>
                <a:schemeClr val="tx1"/>
              </a:solidFill>
            </a:ln>
          </p:spPr>
        </p:pic>
        <p:sp>
          <p:nvSpPr>
            <p:cNvPr id="5" name="TextBox 4">
              <a:extLst>
                <a:ext uri="{FF2B5EF4-FFF2-40B4-BE49-F238E27FC236}">
                  <a16:creationId xmlns:a16="http://schemas.microsoft.com/office/drawing/2014/main" id="{9CDF5BBA-DCDA-A4A1-4256-092B397E36AF}"/>
                </a:ext>
              </a:extLst>
            </p:cNvPr>
            <p:cNvSpPr txBox="1"/>
            <p:nvPr/>
          </p:nvSpPr>
          <p:spPr>
            <a:xfrm>
              <a:off x="5221975" y="2254842"/>
              <a:ext cx="1149228" cy="197135"/>
            </a:xfrm>
            <a:prstGeom prst="rect">
              <a:avLst/>
            </a:prstGeom>
            <a:noFill/>
          </p:spPr>
          <p:txBody>
            <a:bodyPr wrap="square">
              <a:spAutoFit/>
            </a:bodyPr>
            <a:lstStyle/>
            <a:p>
              <a:pPr>
                <a:lnSpc>
                  <a:spcPct val="150000"/>
                </a:lnSpc>
              </a:pPr>
              <a:r>
                <a:rPr lang="en-GB" sz="800" dirty="0">
                  <a:solidFill>
                    <a:schemeClr val="bg1"/>
                  </a:solidFill>
                  <a:latin typeface="Nunito" panose="02000503000000000000" pitchFamily="2" charset="77"/>
                </a:rPr>
                <a:t>©</a:t>
              </a:r>
              <a:r>
                <a:rPr lang="en-GB" sz="800" dirty="0" err="1">
                  <a:solidFill>
                    <a:schemeClr val="bg1"/>
                  </a:solidFill>
                  <a:latin typeface="Nunito" panose="02000503000000000000" pitchFamily="2" charset="77"/>
                </a:rPr>
                <a:t>Alamy</a:t>
              </a:r>
              <a:r>
                <a:rPr lang="en-GB" sz="800" dirty="0">
                  <a:solidFill>
                    <a:schemeClr val="bg1"/>
                  </a:solidFill>
                  <a:latin typeface="Nunito" panose="02000503000000000000" pitchFamily="2" charset="77"/>
                </a:rPr>
                <a:t> ref: E8JJA2</a:t>
              </a:r>
            </a:p>
          </p:txBody>
        </p:sp>
      </p:grpSp>
      <p:sp>
        <p:nvSpPr>
          <p:cNvPr id="8" name="TextBox 7">
            <a:extLst>
              <a:ext uri="{FF2B5EF4-FFF2-40B4-BE49-F238E27FC236}">
                <a16:creationId xmlns:a16="http://schemas.microsoft.com/office/drawing/2014/main" id="{8D7F1D8D-3B5A-98AF-E74B-79941581D2CB}"/>
              </a:ext>
            </a:extLst>
          </p:cNvPr>
          <p:cNvSpPr txBox="1"/>
          <p:nvPr/>
        </p:nvSpPr>
        <p:spPr>
          <a:xfrm>
            <a:off x="528320" y="4628426"/>
            <a:ext cx="5106126"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is now a UNESCO World Heritage Site </a:t>
            </a:r>
          </a:p>
          <a:p>
            <a:pPr>
              <a:lnSpc>
                <a:spcPct val="150000"/>
              </a:lnSpc>
            </a:pPr>
            <a:r>
              <a:rPr lang="en-GB" sz="1500" dirty="0">
                <a:latin typeface="Linkpen 17a Print" panose="03050602060000000000" pitchFamily="66" charset="77"/>
              </a:rPr>
              <a:t>and home to The Museum of Making. </a:t>
            </a:r>
          </a:p>
        </p:txBody>
      </p:sp>
      <p:sp>
        <p:nvSpPr>
          <p:cNvPr id="2" name="TextBox 1">
            <a:hlinkClick r:id="rId6"/>
            <a:extLst>
              <a:ext uri="{FF2B5EF4-FFF2-40B4-BE49-F238E27FC236}">
                <a16:creationId xmlns:a16="http://schemas.microsoft.com/office/drawing/2014/main" id="{CB5932FB-1345-F5BB-3FDC-8CF3253EBE92}"/>
              </a:ext>
            </a:extLst>
          </p:cNvPr>
          <p:cNvSpPr txBox="1"/>
          <p:nvPr/>
        </p:nvSpPr>
        <p:spPr>
          <a:xfrm>
            <a:off x="528320" y="5404352"/>
            <a:ext cx="4427728" cy="402803"/>
          </a:xfrm>
          <a:prstGeom prst="rect">
            <a:avLst/>
          </a:prstGeom>
          <a:noFill/>
        </p:spPr>
        <p:txBody>
          <a:bodyPr wrap="square">
            <a:spAutoFit/>
          </a:bodyPr>
          <a:lstStyle/>
          <a:p>
            <a:pPr>
              <a:lnSpc>
                <a:spcPct val="150000"/>
              </a:lnSpc>
            </a:pPr>
            <a:r>
              <a:rPr lang="en-GB" sz="1500" dirty="0">
                <a:solidFill>
                  <a:schemeClr val="accent2">
                    <a:lumMod val="75000"/>
                  </a:schemeClr>
                </a:solidFill>
                <a:latin typeface="Linkpen 17a Print" panose="03050602060000000000" pitchFamily="66" charset="77"/>
              </a:rPr>
              <a:t>https://</a:t>
            </a:r>
            <a:r>
              <a:rPr lang="en-GB" sz="1500" dirty="0" err="1">
                <a:solidFill>
                  <a:schemeClr val="accent2">
                    <a:lumMod val="75000"/>
                  </a:schemeClr>
                </a:solidFill>
                <a:latin typeface="Linkpen 17a Print" panose="03050602060000000000" pitchFamily="66" charset="77"/>
              </a:rPr>
              <a:t>derbymuseums.org</a:t>
            </a:r>
            <a:r>
              <a:rPr lang="en-GB" sz="1500" dirty="0">
                <a:solidFill>
                  <a:schemeClr val="accent2">
                    <a:lumMod val="75000"/>
                  </a:schemeClr>
                </a:solidFill>
                <a:latin typeface="Linkpen 17a Print" panose="03050602060000000000" pitchFamily="66" charset="77"/>
              </a:rPr>
              <a:t>/museum-of-making/ </a:t>
            </a:r>
          </a:p>
        </p:txBody>
      </p:sp>
      <p:grpSp>
        <p:nvGrpSpPr>
          <p:cNvPr id="15" name="Group 14" descr="An old black and white drawing of the five story Silk Mill built in Derby.">
            <a:extLst>
              <a:ext uri="{FF2B5EF4-FFF2-40B4-BE49-F238E27FC236}">
                <a16:creationId xmlns:a16="http://schemas.microsoft.com/office/drawing/2014/main" id="{A9206920-2BE3-1A6A-DACA-42DB69930C5E}"/>
              </a:ext>
            </a:extLst>
          </p:cNvPr>
          <p:cNvGrpSpPr/>
          <p:nvPr/>
        </p:nvGrpSpPr>
        <p:grpSpPr>
          <a:xfrm>
            <a:off x="4442211" y="274320"/>
            <a:ext cx="7444989" cy="6322461"/>
            <a:chOff x="4442211" y="274320"/>
            <a:chExt cx="7444989" cy="6322461"/>
          </a:xfrm>
        </p:grpSpPr>
        <p:sp>
          <p:nvSpPr>
            <p:cNvPr id="17" name="TextBox 16">
              <a:extLst>
                <a:ext uri="{FF2B5EF4-FFF2-40B4-BE49-F238E27FC236}">
                  <a16:creationId xmlns:a16="http://schemas.microsoft.com/office/drawing/2014/main" id="{851A06E7-0FB9-A66E-5205-C6B2E3E2701A}"/>
                </a:ext>
              </a:extLst>
            </p:cNvPr>
            <p:cNvSpPr txBox="1"/>
            <p:nvPr/>
          </p:nvSpPr>
          <p:spPr>
            <a:xfrm>
              <a:off x="4442211" y="6365949"/>
              <a:ext cx="1345669" cy="230832"/>
            </a:xfrm>
            <a:prstGeom prst="rect">
              <a:avLst/>
            </a:prstGeom>
            <a:noFill/>
          </p:spPr>
          <p:txBody>
            <a:bodyPr wrap="square">
              <a:spAutoFit/>
            </a:bodyPr>
            <a:lstStyle/>
            <a:p>
              <a:pPr>
                <a:lnSpc>
                  <a:spcPct val="150000"/>
                </a:lnSpc>
              </a:pPr>
              <a:r>
                <a:rPr lang="en-GB" sz="800" dirty="0">
                  <a:solidFill>
                    <a:schemeClr val="tx1">
                      <a:lumMod val="75000"/>
                      <a:lumOff val="25000"/>
                    </a:schemeClr>
                  </a:solidFill>
                  <a:latin typeface="Nunito" panose="02000503000000000000" pitchFamily="2" charset="77"/>
                </a:rPr>
                <a:t>©</a:t>
              </a:r>
              <a:r>
                <a:rPr lang="en-GB" sz="800" dirty="0" err="1">
                  <a:solidFill>
                    <a:schemeClr val="tx1">
                      <a:lumMod val="75000"/>
                      <a:lumOff val="25000"/>
                    </a:schemeClr>
                  </a:solidFill>
                  <a:latin typeface="Nunito" panose="02000503000000000000" pitchFamily="2" charset="77"/>
                </a:rPr>
                <a:t>Alamy</a:t>
              </a:r>
              <a:r>
                <a:rPr lang="en-GB" sz="800" dirty="0">
                  <a:solidFill>
                    <a:schemeClr val="tx1">
                      <a:lumMod val="75000"/>
                      <a:lumOff val="25000"/>
                    </a:schemeClr>
                  </a:solidFill>
                  <a:latin typeface="Nunito" panose="02000503000000000000" pitchFamily="2" charset="77"/>
                </a:rPr>
                <a:t> ref: HNCY21</a:t>
              </a:r>
            </a:p>
          </p:txBody>
        </p:sp>
        <p:sp>
          <p:nvSpPr>
            <p:cNvPr id="18" name="Rectangle 17">
              <a:extLst>
                <a:ext uri="{FF2B5EF4-FFF2-40B4-BE49-F238E27FC236}">
                  <a16:creationId xmlns:a16="http://schemas.microsoft.com/office/drawing/2014/main" id="{0C6C04B6-FB17-DBF3-FD44-0C8B55667E34}"/>
                </a:ext>
              </a:extLst>
            </p:cNvPr>
            <p:cNvSpPr/>
            <p:nvPr/>
          </p:nvSpPr>
          <p:spPr>
            <a:xfrm>
              <a:off x="5171440" y="274320"/>
              <a:ext cx="6715760" cy="632246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37F3D3AD-1592-F63A-70D4-DF1D1D078354}"/>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05171" y="5464098"/>
            <a:ext cx="1486828" cy="1392460"/>
          </a:xfrm>
          <a:prstGeom prst="rect">
            <a:avLst/>
          </a:prstGeom>
        </p:spPr>
      </p:pic>
    </p:spTree>
    <p:extLst>
      <p:ext uri="{BB962C8B-B14F-4D97-AF65-F5344CB8AC3E}">
        <p14:creationId xmlns:p14="http://schemas.microsoft.com/office/powerpoint/2010/main" val="16695901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480</TotalTime>
  <Words>1628</Words>
  <Application>Microsoft Office PowerPoint</Application>
  <PresentationFormat>Widescreen</PresentationFormat>
  <Paragraphs>151</Paragraphs>
  <Slides>18</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Superclarendon Rg</vt:lpstr>
      <vt:lpstr>Aptos</vt:lpstr>
      <vt:lpstr>Nunito</vt:lpstr>
      <vt:lpstr>Linkpen 17a Print</vt:lpstr>
      <vt:lpstr>Calibri Light</vt:lpstr>
      <vt:lpstr>Office Theme</vt:lpstr>
      <vt:lpstr>Industrial Derby</vt:lpstr>
      <vt:lpstr>Before the Industrial Revolution</vt:lpstr>
      <vt:lpstr>Before the Industrial Revolution 2</vt:lpstr>
      <vt:lpstr>Pottery</vt:lpstr>
      <vt:lpstr>Pottery 2</vt:lpstr>
      <vt:lpstr>Silk</vt:lpstr>
      <vt:lpstr>Silk 2</vt:lpstr>
      <vt:lpstr>The Silk Mill</vt:lpstr>
      <vt:lpstr>The Silk Mill Today</vt:lpstr>
      <vt:lpstr>The Industrial Revolution</vt:lpstr>
      <vt:lpstr>The Industrial Revolution 2</vt:lpstr>
      <vt:lpstr>The Luddites</vt:lpstr>
      <vt:lpstr>The Fire of Joseph Davenport’s Silk Mill</vt:lpstr>
      <vt:lpstr>The Railway</vt:lpstr>
      <vt:lpstr>Trains</vt:lpstr>
      <vt:lpstr>Industrial Boom</vt:lpstr>
      <vt:lpstr>Rolls-Royce Aircraft Engines</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Catherine McHarg</cp:lastModifiedBy>
  <cp:revision>34</cp:revision>
  <dcterms:created xsi:type="dcterms:W3CDTF">2022-12-09T08:02:53Z</dcterms:created>
  <dcterms:modified xsi:type="dcterms:W3CDTF">2024-07-29T14:18:57Z</dcterms:modified>
</cp:coreProperties>
</file>