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63" r:id="rId4"/>
    <p:sldId id="264" r:id="rId5"/>
    <p:sldId id="265" r:id="rId6"/>
    <p:sldId id="260" r:id="rId7"/>
    <p:sldId id="266" r:id="rId8"/>
    <p:sldId id="261" r:id="rId9"/>
    <p:sldId id="267" r:id="rId10"/>
    <p:sldId id="268" r:id="rId11"/>
    <p:sldId id="262" r:id="rId12"/>
    <p:sldId id="269" r:id="rId13"/>
    <p:sldId id="270"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4547"/>
    <a:srgbClr val="48AAD9"/>
    <a:srgbClr val="E9F8FD"/>
    <a:srgbClr val="FFFFFF"/>
    <a:srgbClr val="CAE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272"/>
    <p:restoredTop sz="94656"/>
  </p:normalViewPr>
  <p:slideViewPr>
    <p:cSldViewPr snapToGrid="0">
      <p:cViewPr varScale="1">
        <p:scale>
          <a:sx n="44" d="100"/>
          <a:sy n="44" d="100"/>
        </p:scale>
        <p:origin x="42" y="1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9D9E6-9C5F-EB32-88C2-857148A3470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0BFF461-254C-D85A-CE5C-4A98EA11AE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E725A9A-EC0A-C00A-4898-65001FB9C99E}"/>
              </a:ext>
            </a:extLst>
          </p:cNvPr>
          <p:cNvSpPr>
            <a:spLocks noGrp="1"/>
          </p:cNvSpPr>
          <p:nvPr>
            <p:ph type="dt" sz="half" idx="10"/>
          </p:nvPr>
        </p:nvSpPr>
        <p:spPr/>
        <p:txBody>
          <a:bodyPr/>
          <a:lstStyle/>
          <a:p>
            <a:fld id="{098D5CFC-A14E-7942-B8A6-0625956DF6D2}" type="datetimeFigureOut">
              <a:rPr lang="en-US" smtClean="0"/>
              <a:t>3/25/2025</a:t>
            </a:fld>
            <a:endParaRPr lang="en-US"/>
          </a:p>
        </p:txBody>
      </p:sp>
      <p:sp>
        <p:nvSpPr>
          <p:cNvPr id="5" name="Footer Placeholder 4">
            <a:extLst>
              <a:ext uri="{FF2B5EF4-FFF2-40B4-BE49-F238E27FC236}">
                <a16:creationId xmlns:a16="http://schemas.microsoft.com/office/drawing/2014/main" id="{511E6C49-ED17-AD91-BDD9-06927A1012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55AE4E-4AEE-D43B-E7B4-DDBB84BB5025}"/>
              </a:ext>
            </a:extLst>
          </p:cNvPr>
          <p:cNvSpPr>
            <a:spLocks noGrp="1"/>
          </p:cNvSpPr>
          <p:nvPr>
            <p:ph type="sldNum" sz="quarter" idx="12"/>
          </p:nvPr>
        </p:nvSpPr>
        <p:spPr/>
        <p:txBody>
          <a:bodyPr/>
          <a:lstStyle/>
          <a:p>
            <a:fld id="{482FA4B7-AE42-A641-A8F5-1CE9D77917B8}" type="slidenum">
              <a:rPr lang="en-US" smtClean="0"/>
              <a:t>‹#›</a:t>
            </a:fld>
            <a:endParaRPr lang="en-US"/>
          </a:p>
        </p:txBody>
      </p:sp>
    </p:spTree>
    <p:extLst>
      <p:ext uri="{BB962C8B-B14F-4D97-AF65-F5344CB8AC3E}">
        <p14:creationId xmlns:p14="http://schemas.microsoft.com/office/powerpoint/2010/main" val="3061590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6A923-D27E-A266-D20C-480EA7D57A4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8567991-9890-4BEE-AD6A-22C064F355E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210E3EA-9B97-263A-8F8A-74AFF4C0ED25}"/>
              </a:ext>
            </a:extLst>
          </p:cNvPr>
          <p:cNvSpPr>
            <a:spLocks noGrp="1"/>
          </p:cNvSpPr>
          <p:nvPr>
            <p:ph type="dt" sz="half" idx="10"/>
          </p:nvPr>
        </p:nvSpPr>
        <p:spPr/>
        <p:txBody>
          <a:bodyPr/>
          <a:lstStyle/>
          <a:p>
            <a:fld id="{098D5CFC-A14E-7942-B8A6-0625956DF6D2}" type="datetimeFigureOut">
              <a:rPr lang="en-US" smtClean="0"/>
              <a:t>3/25/2025</a:t>
            </a:fld>
            <a:endParaRPr lang="en-US"/>
          </a:p>
        </p:txBody>
      </p:sp>
      <p:sp>
        <p:nvSpPr>
          <p:cNvPr id="5" name="Footer Placeholder 4">
            <a:extLst>
              <a:ext uri="{FF2B5EF4-FFF2-40B4-BE49-F238E27FC236}">
                <a16:creationId xmlns:a16="http://schemas.microsoft.com/office/drawing/2014/main" id="{C54AF2BF-801B-DB2E-7BC0-47263C0555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230C0-F95F-4FE6-5C63-C590FA6D2211}"/>
              </a:ext>
            </a:extLst>
          </p:cNvPr>
          <p:cNvSpPr>
            <a:spLocks noGrp="1"/>
          </p:cNvSpPr>
          <p:nvPr>
            <p:ph type="sldNum" sz="quarter" idx="12"/>
          </p:nvPr>
        </p:nvSpPr>
        <p:spPr/>
        <p:txBody>
          <a:bodyPr/>
          <a:lstStyle/>
          <a:p>
            <a:fld id="{482FA4B7-AE42-A641-A8F5-1CE9D77917B8}" type="slidenum">
              <a:rPr lang="en-US" smtClean="0"/>
              <a:t>‹#›</a:t>
            </a:fld>
            <a:endParaRPr lang="en-US"/>
          </a:p>
        </p:txBody>
      </p:sp>
    </p:spTree>
    <p:extLst>
      <p:ext uri="{BB962C8B-B14F-4D97-AF65-F5344CB8AC3E}">
        <p14:creationId xmlns:p14="http://schemas.microsoft.com/office/powerpoint/2010/main" val="3467666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4BA455-303A-404B-9DB9-7CA2BEEBA62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D425D7F-5397-FC3A-4267-E1E585FAC51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6762338-C8E0-48D9-E77F-CEA0381B9864}"/>
              </a:ext>
            </a:extLst>
          </p:cNvPr>
          <p:cNvSpPr>
            <a:spLocks noGrp="1"/>
          </p:cNvSpPr>
          <p:nvPr>
            <p:ph type="dt" sz="half" idx="10"/>
          </p:nvPr>
        </p:nvSpPr>
        <p:spPr/>
        <p:txBody>
          <a:bodyPr/>
          <a:lstStyle/>
          <a:p>
            <a:fld id="{098D5CFC-A14E-7942-B8A6-0625956DF6D2}" type="datetimeFigureOut">
              <a:rPr lang="en-US" smtClean="0"/>
              <a:t>3/25/2025</a:t>
            </a:fld>
            <a:endParaRPr lang="en-US"/>
          </a:p>
        </p:txBody>
      </p:sp>
      <p:sp>
        <p:nvSpPr>
          <p:cNvPr id="5" name="Footer Placeholder 4">
            <a:extLst>
              <a:ext uri="{FF2B5EF4-FFF2-40B4-BE49-F238E27FC236}">
                <a16:creationId xmlns:a16="http://schemas.microsoft.com/office/drawing/2014/main" id="{96F9FB23-C6C8-F7FA-40EF-3E1533FFCC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CD5958-CFD1-BAC8-850E-45F525317FD6}"/>
              </a:ext>
            </a:extLst>
          </p:cNvPr>
          <p:cNvSpPr>
            <a:spLocks noGrp="1"/>
          </p:cNvSpPr>
          <p:nvPr>
            <p:ph type="sldNum" sz="quarter" idx="12"/>
          </p:nvPr>
        </p:nvSpPr>
        <p:spPr/>
        <p:txBody>
          <a:bodyPr/>
          <a:lstStyle/>
          <a:p>
            <a:fld id="{482FA4B7-AE42-A641-A8F5-1CE9D77917B8}" type="slidenum">
              <a:rPr lang="en-US" smtClean="0"/>
              <a:t>‹#›</a:t>
            </a:fld>
            <a:endParaRPr lang="en-US"/>
          </a:p>
        </p:txBody>
      </p:sp>
    </p:spTree>
    <p:extLst>
      <p:ext uri="{BB962C8B-B14F-4D97-AF65-F5344CB8AC3E}">
        <p14:creationId xmlns:p14="http://schemas.microsoft.com/office/powerpoint/2010/main" val="4040366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F9F3A-A9AF-08BC-785F-B167D7B7588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9A742D6-8E41-404D-D353-9012B0D5900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4976A6C-AB1E-6E80-0554-DD6FE6E6C828}"/>
              </a:ext>
            </a:extLst>
          </p:cNvPr>
          <p:cNvSpPr>
            <a:spLocks noGrp="1"/>
          </p:cNvSpPr>
          <p:nvPr>
            <p:ph type="dt" sz="half" idx="10"/>
          </p:nvPr>
        </p:nvSpPr>
        <p:spPr/>
        <p:txBody>
          <a:bodyPr/>
          <a:lstStyle/>
          <a:p>
            <a:fld id="{098D5CFC-A14E-7942-B8A6-0625956DF6D2}" type="datetimeFigureOut">
              <a:rPr lang="en-US" smtClean="0"/>
              <a:t>3/25/2025</a:t>
            </a:fld>
            <a:endParaRPr lang="en-US"/>
          </a:p>
        </p:txBody>
      </p:sp>
      <p:sp>
        <p:nvSpPr>
          <p:cNvPr id="5" name="Footer Placeholder 4">
            <a:extLst>
              <a:ext uri="{FF2B5EF4-FFF2-40B4-BE49-F238E27FC236}">
                <a16:creationId xmlns:a16="http://schemas.microsoft.com/office/drawing/2014/main" id="{97775158-06D7-48B2-A526-24E0ADC7B5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EBE516-FD2C-B171-F63B-976B506789BB}"/>
              </a:ext>
            </a:extLst>
          </p:cNvPr>
          <p:cNvSpPr>
            <a:spLocks noGrp="1"/>
          </p:cNvSpPr>
          <p:nvPr>
            <p:ph type="sldNum" sz="quarter" idx="12"/>
          </p:nvPr>
        </p:nvSpPr>
        <p:spPr/>
        <p:txBody>
          <a:bodyPr/>
          <a:lstStyle/>
          <a:p>
            <a:fld id="{482FA4B7-AE42-A641-A8F5-1CE9D77917B8}" type="slidenum">
              <a:rPr lang="en-US" smtClean="0"/>
              <a:t>‹#›</a:t>
            </a:fld>
            <a:endParaRPr lang="en-US"/>
          </a:p>
        </p:txBody>
      </p:sp>
    </p:spTree>
    <p:extLst>
      <p:ext uri="{BB962C8B-B14F-4D97-AF65-F5344CB8AC3E}">
        <p14:creationId xmlns:p14="http://schemas.microsoft.com/office/powerpoint/2010/main" val="3941470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9BEB4-74FE-350D-96C9-CA9B1C1D547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9EA2426-10B4-C1BA-67E0-C081FF3D60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5FF100F-D142-E3F9-218F-FBF2E1CF9D42}"/>
              </a:ext>
            </a:extLst>
          </p:cNvPr>
          <p:cNvSpPr>
            <a:spLocks noGrp="1"/>
          </p:cNvSpPr>
          <p:nvPr>
            <p:ph type="dt" sz="half" idx="10"/>
          </p:nvPr>
        </p:nvSpPr>
        <p:spPr/>
        <p:txBody>
          <a:bodyPr/>
          <a:lstStyle/>
          <a:p>
            <a:fld id="{098D5CFC-A14E-7942-B8A6-0625956DF6D2}" type="datetimeFigureOut">
              <a:rPr lang="en-US" smtClean="0"/>
              <a:t>3/25/2025</a:t>
            </a:fld>
            <a:endParaRPr lang="en-US"/>
          </a:p>
        </p:txBody>
      </p:sp>
      <p:sp>
        <p:nvSpPr>
          <p:cNvPr id="5" name="Footer Placeholder 4">
            <a:extLst>
              <a:ext uri="{FF2B5EF4-FFF2-40B4-BE49-F238E27FC236}">
                <a16:creationId xmlns:a16="http://schemas.microsoft.com/office/drawing/2014/main" id="{04055DDE-B42D-2CE8-0F46-D30E6B20C3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1CE9B7-B28B-93DE-16CF-962B6005074C}"/>
              </a:ext>
            </a:extLst>
          </p:cNvPr>
          <p:cNvSpPr>
            <a:spLocks noGrp="1"/>
          </p:cNvSpPr>
          <p:nvPr>
            <p:ph type="sldNum" sz="quarter" idx="12"/>
          </p:nvPr>
        </p:nvSpPr>
        <p:spPr/>
        <p:txBody>
          <a:bodyPr/>
          <a:lstStyle/>
          <a:p>
            <a:fld id="{482FA4B7-AE42-A641-A8F5-1CE9D77917B8}" type="slidenum">
              <a:rPr lang="en-US" smtClean="0"/>
              <a:t>‹#›</a:t>
            </a:fld>
            <a:endParaRPr lang="en-US"/>
          </a:p>
        </p:txBody>
      </p:sp>
    </p:spTree>
    <p:extLst>
      <p:ext uri="{BB962C8B-B14F-4D97-AF65-F5344CB8AC3E}">
        <p14:creationId xmlns:p14="http://schemas.microsoft.com/office/powerpoint/2010/main" val="3668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9A4DF-67E9-FAE8-6F3E-471BB9C18A0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4D22828-26EF-4C50-2E42-219AD3A5682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BFDC8AC-2F58-FA85-B898-F577AC8D8C3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463BE89-F25C-1AB7-D9B9-0915BAADD293}"/>
              </a:ext>
            </a:extLst>
          </p:cNvPr>
          <p:cNvSpPr>
            <a:spLocks noGrp="1"/>
          </p:cNvSpPr>
          <p:nvPr>
            <p:ph type="dt" sz="half" idx="10"/>
          </p:nvPr>
        </p:nvSpPr>
        <p:spPr/>
        <p:txBody>
          <a:bodyPr/>
          <a:lstStyle/>
          <a:p>
            <a:fld id="{098D5CFC-A14E-7942-B8A6-0625956DF6D2}" type="datetimeFigureOut">
              <a:rPr lang="en-US" smtClean="0"/>
              <a:t>3/25/2025</a:t>
            </a:fld>
            <a:endParaRPr lang="en-US"/>
          </a:p>
        </p:txBody>
      </p:sp>
      <p:sp>
        <p:nvSpPr>
          <p:cNvPr id="6" name="Footer Placeholder 5">
            <a:extLst>
              <a:ext uri="{FF2B5EF4-FFF2-40B4-BE49-F238E27FC236}">
                <a16:creationId xmlns:a16="http://schemas.microsoft.com/office/drawing/2014/main" id="{9BF56F0F-EA86-FE44-BDC6-9618CFC046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45DF64-1043-5C2C-CFAA-F8966791D9C2}"/>
              </a:ext>
            </a:extLst>
          </p:cNvPr>
          <p:cNvSpPr>
            <a:spLocks noGrp="1"/>
          </p:cNvSpPr>
          <p:nvPr>
            <p:ph type="sldNum" sz="quarter" idx="12"/>
          </p:nvPr>
        </p:nvSpPr>
        <p:spPr/>
        <p:txBody>
          <a:bodyPr/>
          <a:lstStyle/>
          <a:p>
            <a:fld id="{482FA4B7-AE42-A641-A8F5-1CE9D77917B8}" type="slidenum">
              <a:rPr lang="en-US" smtClean="0"/>
              <a:t>‹#›</a:t>
            </a:fld>
            <a:endParaRPr lang="en-US"/>
          </a:p>
        </p:txBody>
      </p:sp>
    </p:spTree>
    <p:extLst>
      <p:ext uri="{BB962C8B-B14F-4D97-AF65-F5344CB8AC3E}">
        <p14:creationId xmlns:p14="http://schemas.microsoft.com/office/powerpoint/2010/main" val="724711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ED337-137B-7A17-2CEF-207559467A7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63CB362-B670-E725-F803-ECE9FA44BC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5F9B82F-B0BD-DBA9-A328-626956349AE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BCBD306-564C-2A49-6B6C-7F9CB781D3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8305546-430F-BA72-A16A-6D79769F977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F7B7BAB-6FBC-2AD9-22D4-B53E4641B2D1}"/>
              </a:ext>
            </a:extLst>
          </p:cNvPr>
          <p:cNvSpPr>
            <a:spLocks noGrp="1"/>
          </p:cNvSpPr>
          <p:nvPr>
            <p:ph type="dt" sz="half" idx="10"/>
          </p:nvPr>
        </p:nvSpPr>
        <p:spPr/>
        <p:txBody>
          <a:bodyPr/>
          <a:lstStyle/>
          <a:p>
            <a:fld id="{098D5CFC-A14E-7942-B8A6-0625956DF6D2}" type="datetimeFigureOut">
              <a:rPr lang="en-US" smtClean="0"/>
              <a:t>3/25/2025</a:t>
            </a:fld>
            <a:endParaRPr lang="en-US"/>
          </a:p>
        </p:txBody>
      </p:sp>
      <p:sp>
        <p:nvSpPr>
          <p:cNvPr id="8" name="Footer Placeholder 7">
            <a:extLst>
              <a:ext uri="{FF2B5EF4-FFF2-40B4-BE49-F238E27FC236}">
                <a16:creationId xmlns:a16="http://schemas.microsoft.com/office/drawing/2014/main" id="{7CD5D3C6-6C98-FFB7-5EA7-87F627FE92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63E15F-515C-F6C2-7220-B82FC606F4B1}"/>
              </a:ext>
            </a:extLst>
          </p:cNvPr>
          <p:cNvSpPr>
            <a:spLocks noGrp="1"/>
          </p:cNvSpPr>
          <p:nvPr>
            <p:ph type="sldNum" sz="quarter" idx="12"/>
          </p:nvPr>
        </p:nvSpPr>
        <p:spPr/>
        <p:txBody>
          <a:bodyPr/>
          <a:lstStyle/>
          <a:p>
            <a:fld id="{482FA4B7-AE42-A641-A8F5-1CE9D77917B8}" type="slidenum">
              <a:rPr lang="en-US" smtClean="0"/>
              <a:t>‹#›</a:t>
            </a:fld>
            <a:endParaRPr lang="en-US"/>
          </a:p>
        </p:txBody>
      </p:sp>
    </p:spTree>
    <p:extLst>
      <p:ext uri="{BB962C8B-B14F-4D97-AF65-F5344CB8AC3E}">
        <p14:creationId xmlns:p14="http://schemas.microsoft.com/office/powerpoint/2010/main" val="823281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17805-007C-A42F-35DC-3EDA6A3C2F4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4A7F646-BD1D-3100-8519-1FC1D9314E9F}"/>
              </a:ext>
            </a:extLst>
          </p:cNvPr>
          <p:cNvSpPr>
            <a:spLocks noGrp="1"/>
          </p:cNvSpPr>
          <p:nvPr>
            <p:ph type="dt" sz="half" idx="10"/>
          </p:nvPr>
        </p:nvSpPr>
        <p:spPr/>
        <p:txBody>
          <a:bodyPr/>
          <a:lstStyle/>
          <a:p>
            <a:fld id="{098D5CFC-A14E-7942-B8A6-0625956DF6D2}" type="datetimeFigureOut">
              <a:rPr lang="en-US" smtClean="0"/>
              <a:t>3/25/2025</a:t>
            </a:fld>
            <a:endParaRPr lang="en-US"/>
          </a:p>
        </p:txBody>
      </p:sp>
      <p:sp>
        <p:nvSpPr>
          <p:cNvPr id="4" name="Footer Placeholder 3">
            <a:extLst>
              <a:ext uri="{FF2B5EF4-FFF2-40B4-BE49-F238E27FC236}">
                <a16:creationId xmlns:a16="http://schemas.microsoft.com/office/drawing/2014/main" id="{7C42DAE7-1132-BE89-14E8-61C5F1C0E0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B68984-B946-38A3-51EC-5C067A00946D}"/>
              </a:ext>
            </a:extLst>
          </p:cNvPr>
          <p:cNvSpPr>
            <a:spLocks noGrp="1"/>
          </p:cNvSpPr>
          <p:nvPr>
            <p:ph type="sldNum" sz="quarter" idx="12"/>
          </p:nvPr>
        </p:nvSpPr>
        <p:spPr/>
        <p:txBody>
          <a:bodyPr/>
          <a:lstStyle/>
          <a:p>
            <a:fld id="{482FA4B7-AE42-A641-A8F5-1CE9D77917B8}" type="slidenum">
              <a:rPr lang="en-US" smtClean="0"/>
              <a:t>‹#›</a:t>
            </a:fld>
            <a:endParaRPr lang="en-US"/>
          </a:p>
        </p:txBody>
      </p:sp>
    </p:spTree>
    <p:extLst>
      <p:ext uri="{BB962C8B-B14F-4D97-AF65-F5344CB8AC3E}">
        <p14:creationId xmlns:p14="http://schemas.microsoft.com/office/powerpoint/2010/main" val="3721357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BF1931-D3FE-FFF7-B868-A409399A43F5}"/>
              </a:ext>
            </a:extLst>
          </p:cNvPr>
          <p:cNvSpPr>
            <a:spLocks noGrp="1"/>
          </p:cNvSpPr>
          <p:nvPr>
            <p:ph type="dt" sz="half" idx="10"/>
          </p:nvPr>
        </p:nvSpPr>
        <p:spPr/>
        <p:txBody>
          <a:bodyPr/>
          <a:lstStyle/>
          <a:p>
            <a:fld id="{098D5CFC-A14E-7942-B8A6-0625956DF6D2}" type="datetimeFigureOut">
              <a:rPr lang="en-US" smtClean="0"/>
              <a:t>3/25/2025</a:t>
            </a:fld>
            <a:endParaRPr lang="en-US"/>
          </a:p>
        </p:txBody>
      </p:sp>
      <p:sp>
        <p:nvSpPr>
          <p:cNvPr id="3" name="Footer Placeholder 2">
            <a:extLst>
              <a:ext uri="{FF2B5EF4-FFF2-40B4-BE49-F238E27FC236}">
                <a16:creationId xmlns:a16="http://schemas.microsoft.com/office/drawing/2014/main" id="{01C57F2F-9FB7-262F-0A44-C76A775651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E3B70F-AD78-7292-8C39-C9EE0154DB54}"/>
              </a:ext>
            </a:extLst>
          </p:cNvPr>
          <p:cNvSpPr>
            <a:spLocks noGrp="1"/>
          </p:cNvSpPr>
          <p:nvPr>
            <p:ph type="sldNum" sz="quarter" idx="12"/>
          </p:nvPr>
        </p:nvSpPr>
        <p:spPr/>
        <p:txBody>
          <a:bodyPr/>
          <a:lstStyle/>
          <a:p>
            <a:fld id="{482FA4B7-AE42-A641-A8F5-1CE9D77917B8}" type="slidenum">
              <a:rPr lang="en-US" smtClean="0"/>
              <a:t>‹#›</a:t>
            </a:fld>
            <a:endParaRPr lang="en-US"/>
          </a:p>
        </p:txBody>
      </p:sp>
    </p:spTree>
    <p:extLst>
      <p:ext uri="{BB962C8B-B14F-4D97-AF65-F5344CB8AC3E}">
        <p14:creationId xmlns:p14="http://schemas.microsoft.com/office/powerpoint/2010/main" val="3244526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E42F4-230B-369A-1295-481606A5CA4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C836CE0-9531-DEC6-5C87-5548FFFC91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F7FE3D7-B51C-A919-0201-882F34AE1C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EB07271-E6BA-8033-9CEA-6572C4D58DE1}"/>
              </a:ext>
            </a:extLst>
          </p:cNvPr>
          <p:cNvSpPr>
            <a:spLocks noGrp="1"/>
          </p:cNvSpPr>
          <p:nvPr>
            <p:ph type="dt" sz="half" idx="10"/>
          </p:nvPr>
        </p:nvSpPr>
        <p:spPr/>
        <p:txBody>
          <a:bodyPr/>
          <a:lstStyle/>
          <a:p>
            <a:fld id="{098D5CFC-A14E-7942-B8A6-0625956DF6D2}" type="datetimeFigureOut">
              <a:rPr lang="en-US" smtClean="0"/>
              <a:t>3/25/2025</a:t>
            </a:fld>
            <a:endParaRPr lang="en-US"/>
          </a:p>
        </p:txBody>
      </p:sp>
      <p:sp>
        <p:nvSpPr>
          <p:cNvPr id="6" name="Footer Placeholder 5">
            <a:extLst>
              <a:ext uri="{FF2B5EF4-FFF2-40B4-BE49-F238E27FC236}">
                <a16:creationId xmlns:a16="http://schemas.microsoft.com/office/drawing/2014/main" id="{45BD2648-58A5-DDDD-84CD-54547C781A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5A4936-FFAD-FFF6-2B11-18D723D276D4}"/>
              </a:ext>
            </a:extLst>
          </p:cNvPr>
          <p:cNvSpPr>
            <a:spLocks noGrp="1"/>
          </p:cNvSpPr>
          <p:nvPr>
            <p:ph type="sldNum" sz="quarter" idx="12"/>
          </p:nvPr>
        </p:nvSpPr>
        <p:spPr/>
        <p:txBody>
          <a:bodyPr/>
          <a:lstStyle/>
          <a:p>
            <a:fld id="{482FA4B7-AE42-A641-A8F5-1CE9D77917B8}" type="slidenum">
              <a:rPr lang="en-US" smtClean="0"/>
              <a:t>‹#›</a:t>
            </a:fld>
            <a:endParaRPr lang="en-US"/>
          </a:p>
        </p:txBody>
      </p:sp>
    </p:spTree>
    <p:extLst>
      <p:ext uri="{BB962C8B-B14F-4D97-AF65-F5344CB8AC3E}">
        <p14:creationId xmlns:p14="http://schemas.microsoft.com/office/powerpoint/2010/main" val="1329505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9E8C8-B7E5-9203-551B-C6F9C198CF4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B4E8D94-32E1-DC63-CD0C-367C6D0207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904B3D-85B8-6035-7EEF-112061F220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B2528FE-5B1C-8590-DC49-5C97BD7EFDF5}"/>
              </a:ext>
            </a:extLst>
          </p:cNvPr>
          <p:cNvSpPr>
            <a:spLocks noGrp="1"/>
          </p:cNvSpPr>
          <p:nvPr>
            <p:ph type="dt" sz="half" idx="10"/>
          </p:nvPr>
        </p:nvSpPr>
        <p:spPr/>
        <p:txBody>
          <a:bodyPr/>
          <a:lstStyle/>
          <a:p>
            <a:fld id="{098D5CFC-A14E-7942-B8A6-0625956DF6D2}" type="datetimeFigureOut">
              <a:rPr lang="en-US" smtClean="0"/>
              <a:t>3/25/2025</a:t>
            </a:fld>
            <a:endParaRPr lang="en-US"/>
          </a:p>
        </p:txBody>
      </p:sp>
      <p:sp>
        <p:nvSpPr>
          <p:cNvPr id="6" name="Footer Placeholder 5">
            <a:extLst>
              <a:ext uri="{FF2B5EF4-FFF2-40B4-BE49-F238E27FC236}">
                <a16:creationId xmlns:a16="http://schemas.microsoft.com/office/drawing/2014/main" id="{7F1FFCDC-BE4C-06EE-2E5A-BD47585842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66F3F9-9AC7-4161-593C-E808F87329D8}"/>
              </a:ext>
            </a:extLst>
          </p:cNvPr>
          <p:cNvSpPr>
            <a:spLocks noGrp="1"/>
          </p:cNvSpPr>
          <p:nvPr>
            <p:ph type="sldNum" sz="quarter" idx="12"/>
          </p:nvPr>
        </p:nvSpPr>
        <p:spPr/>
        <p:txBody>
          <a:bodyPr/>
          <a:lstStyle/>
          <a:p>
            <a:fld id="{482FA4B7-AE42-A641-A8F5-1CE9D77917B8}" type="slidenum">
              <a:rPr lang="en-US" smtClean="0"/>
              <a:t>‹#›</a:t>
            </a:fld>
            <a:endParaRPr lang="en-US"/>
          </a:p>
        </p:txBody>
      </p:sp>
    </p:spTree>
    <p:extLst>
      <p:ext uri="{BB962C8B-B14F-4D97-AF65-F5344CB8AC3E}">
        <p14:creationId xmlns:p14="http://schemas.microsoft.com/office/powerpoint/2010/main" val="2127033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55B208-FD45-5C7C-7543-73691BC113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A5946B5-06F9-9D92-BB1D-D108D43B59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67F8265-0F94-98BC-BB67-F6BCDBC176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98D5CFC-A14E-7942-B8A6-0625956DF6D2}" type="datetimeFigureOut">
              <a:rPr lang="en-US" smtClean="0"/>
              <a:t>3/25/2025</a:t>
            </a:fld>
            <a:endParaRPr lang="en-US"/>
          </a:p>
        </p:txBody>
      </p:sp>
      <p:sp>
        <p:nvSpPr>
          <p:cNvPr id="5" name="Footer Placeholder 4">
            <a:extLst>
              <a:ext uri="{FF2B5EF4-FFF2-40B4-BE49-F238E27FC236}">
                <a16:creationId xmlns:a16="http://schemas.microsoft.com/office/drawing/2014/main" id="{D5CAD853-A6FF-E06F-8059-FA4E55B5F7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AA3316D-06B3-681A-7D74-F4A8B66A99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2FA4B7-AE42-A641-A8F5-1CE9D77917B8}" type="slidenum">
              <a:rPr lang="en-US" smtClean="0"/>
              <a:t>‹#›</a:t>
            </a:fld>
            <a:endParaRPr lang="en-US"/>
          </a:p>
        </p:txBody>
      </p:sp>
    </p:spTree>
    <p:extLst>
      <p:ext uri="{BB962C8B-B14F-4D97-AF65-F5344CB8AC3E}">
        <p14:creationId xmlns:p14="http://schemas.microsoft.com/office/powerpoint/2010/main" val="10796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1.png"/><Relationship Id="rId7" Type="http://schemas.openxmlformats.org/officeDocument/2006/relationships/image" Target="../media/image3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0.jpe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7.jp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6.png"/><Relationship Id="rId10" Type="http://schemas.openxmlformats.org/officeDocument/2006/relationships/image" Target="../media/image29.png"/><Relationship Id="rId4" Type="http://schemas.openxmlformats.org/officeDocument/2006/relationships/image" Target="../media/image25.jpe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0.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0573508E-7545-65F7-3DE2-7A969DF9A2D1}"/>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5155" y="1539432"/>
            <a:ext cx="7861058" cy="7525808"/>
          </a:xfrm>
          <a:prstGeom prst="rect">
            <a:avLst/>
          </a:prstGeom>
        </p:spPr>
      </p:pic>
      <p:pic>
        <p:nvPicPr>
          <p:cNvPr id="12" name="Picture 11">
            <a:extLst>
              <a:ext uri="{FF2B5EF4-FFF2-40B4-BE49-F238E27FC236}">
                <a16:creationId xmlns:a16="http://schemas.microsoft.com/office/drawing/2014/main" id="{69E51760-A82C-00F8-D820-9132E32C7364}"/>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44546" y="1629768"/>
            <a:ext cx="13859664" cy="1402800"/>
          </a:xfrm>
          <a:prstGeom prst="rect">
            <a:avLst/>
          </a:prstGeom>
        </p:spPr>
      </p:pic>
      <p:pic>
        <p:nvPicPr>
          <p:cNvPr id="14" name="Picture 13">
            <a:extLst>
              <a:ext uri="{FF2B5EF4-FFF2-40B4-BE49-F238E27FC236}">
                <a16:creationId xmlns:a16="http://schemas.microsoft.com/office/drawing/2014/main" id="{F44EC699-FC6B-3255-0126-F38CA73ACA25}"/>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0" y="-111861"/>
            <a:ext cx="12193280" cy="2256343"/>
          </a:xfrm>
          <a:prstGeom prst="rect">
            <a:avLst/>
          </a:prstGeom>
        </p:spPr>
      </p:pic>
      <p:pic>
        <p:nvPicPr>
          <p:cNvPr id="3" name="Picture 2">
            <a:extLst>
              <a:ext uri="{FF2B5EF4-FFF2-40B4-BE49-F238E27FC236}">
                <a16:creationId xmlns:a16="http://schemas.microsoft.com/office/drawing/2014/main" id="{01435DFD-DE9A-C232-9A1C-9D5DE7FECBEA}"/>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442258" y="312516"/>
            <a:ext cx="7430947" cy="1250066"/>
          </a:xfrm>
          <a:prstGeom prst="rect">
            <a:avLst/>
          </a:prstGeom>
        </p:spPr>
      </p:pic>
      <p:sp>
        <p:nvSpPr>
          <p:cNvPr id="2" name="Title 1">
            <a:extLst>
              <a:ext uri="{FF2B5EF4-FFF2-40B4-BE49-F238E27FC236}">
                <a16:creationId xmlns:a16="http://schemas.microsoft.com/office/drawing/2014/main" id="{AED0872E-CFFA-F208-4636-402B4DEC68F4}"/>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dirty="0"/>
              <a:t>Why do we celebrate VE Day?</a:t>
            </a:r>
          </a:p>
        </p:txBody>
      </p:sp>
    </p:spTree>
    <p:extLst>
      <p:ext uri="{BB962C8B-B14F-4D97-AF65-F5344CB8AC3E}">
        <p14:creationId xmlns:p14="http://schemas.microsoft.com/office/powerpoint/2010/main" val="395287077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50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50000">
                                          <p:cBhvr additive="base">
                                            <p:cTn id="7" dur="1000" fill="hold"/>
                                            <p:tgtEl>
                                              <p:spTgt spid="14"/>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14"/>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2" presetClass="entr" presetSubtype="8" fill="hold" nodeType="afterEffect" p14:presetBounceEnd="50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50000">
                                          <p:cBhvr additive="base">
                                            <p:cTn id="15" dur="1200" fill="hold"/>
                                            <p:tgtEl>
                                              <p:spTgt spid="12"/>
                                            </p:tgtEl>
                                            <p:attrNameLst>
                                              <p:attrName>ppt_x</p:attrName>
                                            </p:attrNameLst>
                                          </p:cBhvr>
                                          <p:tavLst>
                                            <p:tav tm="0">
                                              <p:val>
                                                <p:strVal val="0-#ppt_w/2"/>
                                              </p:val>
                                            </p:tav>
                                            <p:tav tm="100000">
                                              <p:val>
                                                <p:strVal val="#ppt_x"/>
                                              </p:val>
                                            </p:tav>
                                          </p:tavLst>
                                        </p:anim>
                                        <p:anim calcmode="lin" valueType="num" p14:bounceEnd="50000">
                                          <p:cBhvr additive="base">
                                            <p:cTn id="16" dur="12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14:presetBounceEnd="50000">
                                      <p:stCondLst>
                                        <p:cond delay="100"/>
                                      </p:stCondLst>
                                      <p:childTnLst>
                                        <p:set>
                                          <p:cBhvr>
                                            <p:cTn id="18" dur="1" fill="hold">
                                              <p:stCondLst>
                                                <p:cond delay="0"/>
                                              </p:stCondLst>
                                            </p:cTn>
                                            <p:tgtEl>
                                              <p:spTgt spid="18"/>
                                            </p:tgtEl>
                                            <p:attrNameLst>
                                              <p:attrName>style.visibility</p:attrName>
                                            </p:attrNameLst>
                                          </p:cBhvr>
                                          <p:to>
                                            <p:strVal val="visible"/>
                                          </p:to>
                                        </p:set>
                                        <p:anim calcmode="lin" valueType="num" p14:bounceEnd="50000">
                                          <p:cBhvr additive="base">
                                            <p:cTn id="19" dur="1300" fill="hold"/>
                                            <p:tgtEl>
                                              <p:spTgt spid="18"/>
                                            </p:tgtEl>
                                            <p:attrNameLst>
                                              <p:attrName>ppt_x</p:attrName>
                                            </p:attrNameLst>
                                          </p:cBhvr>
                                          <p:tavLst>
                                            <p:tav tm="0">
                                              <p:val>
                                                <p:strVal val="#ppt_x"/>
                                              </p:val>
                                            </p:tav>
                                            <p:tav tm="100000">
                                              <p:val>
                                                <p:strVal val="#ppt_x"/>
                                              </p:val>
                                            </p:tav>
                                          </p:tavLst>
                                        </p:anim>
                                        <p:anim calcmode="lin" valueType="num" p14:bounceEnd="50000">
                                          <p:cBhvr additive="base">
                                            <p:cTn id="20" dur="13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200" fill="hold"/>
                                            <p:tgtEl>
                                              <p:spTgt spid="12"/>
                                            </p:tgtEl>
                                            <p:attrNameLst>
                                              <p:attrName>ppt_x</p:attrName>
                                            </p:attrNameLst>
                                          </p:cBhvr>
                                          <p:tavLst>
                                            <p:tav tm="0">
                                              <p:val>
                                                <p:strVal val="0-#ppt_w/2"/>
                                              </p:val>
                                            </p:tav>
                                            <p:tav tm="100000">
                                              <p:val>
                                                <p:strVal val="#ppt_x"/>
                                              </p:val>
                                            </p:tav>
                                          </p:tavLst>
                                        </p:anim>
                                        <p:anim calcmode="lin" valueType="num">
                                          <p:cBhvr additive="base">
                                            <p:cTn id="16" dur="12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10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300" fill="hold"/>
                                            <p:tgtEl>
                                              <p:spTgt spid="18"/>
                                            </p:tgtEl>
                                            <p:attrNameLst>
                                              <p:attrName>ppt_x</p:attrName>
                                            </p:attrNameLst>
                                          </p:cBhvr>
                                          <p:tavLst>
                                            <p:tav tm="0">
                                              <p:val>
                                                <p:strVal val="#ppt_x"/>
                                              </p:val>
                                            </p:tav>
                                            <p:tav tm="100000">
                                              <p:val>
                                                <p:strVal val="#ppt_x"/>
                                              </p:val>
                                            </p:tav>
                                          </p:tavLst>
                                        </p:anim>
                                        <p:anim calcmode="lin" valueType="num">
                                          <p:cBhvr additive="base">
                                            <p:cTn id="20" dur="13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5FCF1FC-CE43-2789-F6C8-5978F42625D4}"/>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FAE038E7-82E7-7C86-5B84-816B8B65E521}"/>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dirty="0"/>
              <a:t>Air raid wardens</a:t>
            </a:r>
          </a:p>
        </p:txBody>
      </p:sp>
      <p:pic>
        <p:nvPicPr>
          <p:cNvPr id="5" name="Picture 4">
            <a:extLst>
              <a:ext uri="{FF2B5EF4-FFF2-40B4-BE49-F238E27FC236}">
                <a16:creationId xmlns:a16="http://schemas.microsoft.com/office/drawing/2014/main" id="{4407D629-D381-6990-4B30-AD9CEB0536A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834880" y="0"/>
            <a:ext cx="2357120" cy="1442720"/>
          </a:xfrm>
          <a:prstGeom prst="rect">
            <a:avLst/>
          </a:prstGeom>
        </p:spPr>
      </p:pic>
      <p:sp>
        <p:nvSpPr>
          <p:cNvPr id="10" name="TextBox 9">
            <a:extLst>
              <a:ext uri="{FF2B5EF4-FFF2-40B4-BE49-F238E27FC236}">
                <a16:creationId xmlns:a16="http://schemas.microsoft.com/office/drawing/2014/main" id="{E33BDAE7-2A17-9ACA-BDD8-7BBA314651BA}"/>
              </a:ext>
            </a:extLst>
          </p:cNvPr>
          <p:cNvSpPr txBox="1"/>
          <p:nvPr/>
        </p:nvSpPr>
        <p:spPr>
          <a:xfrm>
            <a:off x="535606" y="531379"/>
            <a:ext cx="5886457" cy="1358064"/>
          </a:xfrm>
          <a:prstGeom prst="rect">
            <a:avLst/>
          </a:prstGeom>
          <a:noFill/>
        </p:spPr>
        <p:txBody>
          <a:bodyPr wrap="square" rtlCol="0">
            <a:spAutoFit/>
          </a:bodyPr>
          <a:lstStyle/>
          <a:p>
            <a:pPr>
              <a:lnSpc>
                <a:spcPct val="150000"/>
              </a:lnSpc>
            </a:pPr>
            <a:r>
              <a:rPr lang="en-US" sz="1400" spc="20" dirty="0">
                <a:latin typeface="Linkpen 17a Print" panose="03050602060000000000" pitchFamily="66" charset="77"/>
              </a:rPr>
              <a:t>To make it harder for German bombers to locate buildings at night, all windows had to be covered with heavy curtains, cardboard or paint so no light could escape.</a:t>
            </a:r>
          </a:p>
        </p:txBody>
      </p:sp>
      <p:pic>
        <p:nvPicPr>
          <p:cNvPr id="3" name="Picture 2">
            <a:extLst>
              <a:ext uri="{FF2B5EF4-FFF2-40B4-BE49-F238E27FC236}">
                <a16:creationId xmlns:a16="http://schemas.microsoft.com/office/drawing/2014/main" id="{B298D711-E2F9-FBB0-E2DE-E6DD1ADC8720}"/>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b="-4"/>
          <a:stretch/>
        </p:blipFill>
        <p:spPr>
          <a:xfrm>
            <a:off x="9652000" y="4998720"/>
            <a:ext cx="2540000" cy="1858560"/>
          </a:xfrm>
          <a:prstGeom prst="rect">
            <a:avLst/>
          </a:prstGeom>
        </p:spPr>
      </p:pic>
      <p:sp>
        <p:nvSpPr>
          <p:cNvPr id="7" name="TextBox 6">
            <a:extLst>
              <a:ext uri="{FF2B5EF4-FFF2-40B4-BE49-F238E27FC236}">
                <a16:creationId xmlns:a16="http://schemas.microsoft.com/office/drawing/2014/main" id="{1FA7C987-5C74-9A3D-2D45-01A4F1B1162F}"/>
              </a:ext>
            </a:extLst>
          </p:cNvPr>
          <p:cNvSpPr txBox="1"/>
          <p:nvPr/>
        </p:nvSpPr>
        <p:spPr>
          <a:xfrm>
            <a:off x="535606" y="2068773"/>
            <a:ext cx="5886457" cy="388568"/>
          </a:xfrm>
          <a:prstGeom prst="rect">
            <a:avLst/>
          </a:prstGeom>
          <a:noFill/>
        </p:spPr>
        <p:txBody>
          <a:bodyPr wrap="square" rtlCol="0">
            <a:spAutoFit/>
          </a:bodyPr>
          <a:lstStyle/>
          <a:p>
            <a:pPr>
              <a:lnSpc>
                <a:spcPct val="150000"/>
              </a:lnSpc>
            </a:pPr>
            <a:r>
              <a:rPr lang="en-US" sz="1400" spc="20" dirty="0">
                <a:latin typeface="Linkpen 17a Print" panose="03050602060000000000" pitchFamily="66" charset="77"/>
              </a:rPr>
              <a:t>This was called the blackout.</a:t>
            </a:r>
          </a:p>
        </p:txBody>
      </p:sp>
      <p:sp>
        <p:nvSpPr>
          <p:cNvPr id="13" name="TextBox 12">
            <a:extLst>
              <a:ext uri="{FF2B5EF4-FFF2-40B4-BE49-F238E27FC236}">
                <a16:creationId xmlns:a16="http://schemas.microsoft.com/office/drawing/2014/main" id="{45284B35-1502-AAC9-FEB2-0968381AB364}"/>
              </a:ext>
            </a:extLst>
          </p:cNvPr>
          <p:cNvSpPr txBox="1"/>
          <p:nvPr/>
        </p:nvSpPr>
        <p:spPr>
          <a:xfrm>
            <a:off x="535607" y="2636671"/>
            <a:ext cx="4876366" cy="1034899"/>
          </a:xfrm>
          <a:prstGeom prst="rect">
            <a:avLst/>
          </a:prstGeom>
          <a:noFill/>
        </p:spPr>
        <p:txBody>
          <a:bodyPr wrap="square" rtlCol="0">
            <a:spAutoFit/>
          </a:bodyPr>
          <a:lstStyle/>
          <a:p>
            <a:pPr>
              <a:lnSpc>
                <a:spcPct val="150000"/>
              </a:lnSpc>
            </a:pPr>
            <a:r>
              <a:rPr lang="en-US" sz="1400" spc="20" dirty="0">
                <a:latin typeface="Linkpen 17a Print" panose="03050602060000000000" pitchFamily="66" charset="77"/>
              </a:rPr>
              <a:t>ARP (Air Raid Precautions) wardens would make sure that the blackout was being carried out properly. </a:t>
            </a:r>
          </a:p>
        </p:txBody>
      </p:sp>
      <p:sp>
        <p:nvSpPr>
          <p:cNvPr id="15" name="TextBox 14">
            <a:extLst>
              <a:ext uri="{FF2B5EF4-FFF2-40B4-BE49-F238E27FC236}">
                <a16:creationId xmlns:a16="http://schemas.microsoft.com/office/drawing/2014/main" id="{4E510FE2-7B07-7E85-19E8-110C301163D4}"/>
              </a:ext>
            </a:extLst>
          </p:cNvPr>
          <p:cNvSpPr txBox="1"/>
          <p:nvPr/>
        </p:nvSpPr>
        <p:spPr>
          <a:xfrm>
            <a:off x="535607" y="3850900"/>
            <a:ext cx="4876366" cy="1681229"/>
          </a:xfrm>
          <a:prstGeom prst="rect">
            <a:avLst/>
          </a:prstGeom>
          <a:noFill/>
        </p:spPr>
        <p:txBody>
          <a:bodyPr wrap="square" rtlCol="0">
            <a:spAutoFit/>
          </a:bodyPr>
          <a:lstStyle/>
          <a:p>
            <a:pPr>
              <a:lnSpc>
                <a:spcPct val="150000"/>
              </a:lnSpc>
            </a:pPr>
            <a:r>
              <a:rPr lang="en-US" sz="1400" spc="20" dirty="0">
                <a:latin typeface="Linkpen 17a Print" panose="03050602060000000000" pitchFamily="66" charset="77"/>
              </a:rPr>
              <a:t>They also sounded the warning sirens, guided people to public shelters, issued and checked gas masks, rescued people from bombed out buildings and found places to stay for those who had lost their homes.</a:t>
            </a:r>
          </a:p>
        </p:txBody>
      </p:sp>
      <p:pic>
        <p:nvPicPr>
          <p:cNvPr id="17" name="Picture 16" descr="A cartoon of a person in an air raid warden uniform">
            <a:extLst>
              <a:ext uri="{FF2B5EF4-FFF2-40B4-BE49-F238E27FC236}">
                <a16:creationId xmlns:a16="http://schemas.microsoft.com/office/drawing/2014/main" id="{96F98A00-B428-2A51-66A1-63915527AC6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22140" y="2081863"/>
            <a:ext cx="1687201" cy="4637594"/>
          </a:xfrm>
          <a:prstGeom prst="rect">
            <a:avLst/>
          </a:prstGeom>
        </p:spPr>
      </p:pic>
      <p:grpSp>
        <p:nvGrpSpPr>
          <p:cNvPr id="6" name="Group 5" descr="Air Raid Wardens wanted poster">
            <a:extLst>
              <a:ext uri="{FF2B5EF4-FFF2-40B4-BE49-F238E27FC236}">
                <a16:creationId xmlns:a16="http://schemas.microsoft.com/office/drawing/2014/main" id="{091866D4-140E-B816-1F42-83D61ACD7F2E}"/>
              </a:ext>
            </a:extLst>
          </p:cNvPr>
          <p:cNvGrpSpPr/>
          <p:nvPr/>
        </p:nvGrpSpPr>
        <p:grpSpPr>
          <a:xfrm>
            <a:off x="7106705" y="450195"/>
            <a:ext cx="3969550" cy="5957610"/>
            <a:chOff x="7106705" y="450195"/>
            <a:chExt cx="3969550" cy="5957610"/>
          </a:xfrm>
        </p:grpSpPr>
        <p:pic>
          <p:nvPicPr>
            <p:cNvPr id="4" name="Picture 3" descr="A poster of a man wearing a helmet. The text says &quot;Air Raid Wardens Wanted&quot; the text under that says &quot;A responsible job for responsible men&quot;. The bottom text says &quot;ARP - Apply to your local council now&quot;. The very bottom of the poster says &quot;National Service&quot;.">
              <a:extLst>
                <a:ext uri="{FF2B5EF4-FFF2-40B4-BE49-F238E27FC236}">
                  <a16:creationId xmlns:a16="http://schemas.microsoft.com/office/drawing/2014/main" id="{0DC8AA49-8DBC-B9FE-FD69-9089A4838725}"/>
                </a:ext>
              </a:extLst>
            </p:cNvPr>
            <p:cNvPicPr>
              <a:picLocks noChangeAspect="1"/>
            </p:cNvPicPr>
            <p:nvPr/>
          </p:nvPicPr>
          <p:blipFill>
            <a:blip r:embed="rId6"/>
            <a:stretch>
              <a:fillRect/>
            </a:stretch>
          </p:blipFill>
          <p:spPr>
            <a:xfrm>
              <a:off x="7175831" y="450195"/>
              <a:ext cx="3900424" cy="5957610"/>
            </a:xfrm>
            <a:prstGeom prst="rect">
              <a:avLst/>
            </a:prstGeom>
            <a:ln w="19050">
              <a:solidFill>
                <a:schemeClr val="tx1"/>
              </a:solidFill>
            </a:ln>
          </p:spPr>
        </p:pic>
        <p:sp>
          <p:nvSpPr>
            <p:cNvPr id="2" name="TextBox 1">
              <a:extLst>
                <a:ext uri="{FF2B5EF4-FFF2-40B4-BE49-F238E27FC236}">
                  <a16:creationId xmlns:a16="http://schemas.microsoft.com/office/drawing/2014/main" id="{E430855B-D143-76F0-0EE3-B14AF62250B6}"/>
                </a:ext>
              </a:extLst>
            </p:cNvPr>
            <p:cNvSpPr txBox="1"/>
            <p:nvPr/>
          </p:nvSpPr>
          <p:spPr>
            <a:xfrm>
              <a:off x="7106705" y="482007"/>
              <a:ext cx="2306320" cy="215444"/>
            </a:xfrm>
            <a:prstGeom prst="rect">
              <a:avLst/>
            </a:prstGeom>
            <a:noFill/>
          </p:spPr>
          <p:txBody>
            <a:bodyPr wrap="square" rtlCol="0">
              <a:spAutoFit/>
            </a:bodyPr>
            <a:lstStyle/>
            <a:p>
              <a:r>
                <a:rPr lang="en-US" sz="800" dirty="0">
                  <a:solidFill>
                    <a:schemeClr val="bg1">
                      <a:lumMod val="75000"/>
                    </a:schemeClr>
                  </a:solidFill>
                  <a:latin typeface="Calibri" panose="020F0502020204030204" pitchFamily="34" charset="0"/>
                  <a:cs typeface="Calibri" panose="020F0502020204030204" pitchFamily="34" charset="0"/>
                </a:rPr>
                <a:t>© IWM  (</a:t>
              </a:r>
              <a:r>
                <a:rPr lang="en-US" sz="800" dirty="0" err="1">
                  <a:solidFill>
                    <a:schemeClr val="bg1">
                      <a:lumMod val="75000"/>
                    </a:schemeClr>
                  </a:solidFill>
                  <a:latin typeface="Calibri" panose="020F0502020204030204" pitchFamily="34" charset="0"/>
                  <a:cs typeface="Calibri" panose="020F0502020204030204" pitchFamily="34" charset="0"/>
                </a:rPr>
                <a:t>Art.IWM</a:t>
              </a:r>
              <a:r>
                <a:rPr lang="en-US" sz="800" dirty="0">
                  <a:solidFill>
                    <a:schemeClr val="bg1">
                      <a:lumMod val="75000"/>
                    </a:schemeClr>
                  </a:solidFill>
                  <a:latin typeface="Calibri" panose="020F0502020204030204" pitchFamily="34" charset="0"/>
                  <a:cs typeface="Calibri" panose="020F0502020204030204" pitchFamily="34" charset="0"/>
                </a:rPr>
                <a:t> PST 13881)</a:t>
              </a:r>
            </a:p>
          </p:txBody>
        </p:sp>
      </p:grpSp>
    </p:spTree>
    <p:extLst>
      <p:ext uri="{BB962C8B-B14F-4D97-AF65-F5344CB8AC3E}">
        <p14:creationId xmlns:p14="http://schemas.microsoft.com/office/powerpoint/2010/main" val="312137897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1" fill="hold" nodeType="withEffect" p14:presetBounceEnd="50000">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14:bounceEnd="50000">
                                          <p:cBhvr additive="base">
                                            <p:cTn id="10" dur="1000" fill="hold"/>
                                            <p:tgtEl>
                                              <p:spTgt spid="17"/>
                                            </p:tgtEl>
                                            <p:attrNameLst>
                                              <p:attrName>ppt_x</p:attrName>
                                            </p:attrNameLst>
                                          </p:cBhvr>
                                          <p:tavLst>
                                            <p:tav tm="0">
                                              <p:val>
                                                <p:strVal val="#ppt_x"/>
                                              </p:val>
                                            </p:tav>
                                            <p:tav tm="100000">
                                              <p:val>
                                                <p:strVal val="#ppt_x"/>
                                              </p:val>
                                            </p:tav>
                                          </p:tavLst>
                                        </p:anim>
                                        <p:anim calcmode="lin" valueType="num" p14:bounceEnd="50000">
                                          <p:cBhvr additive="base">
                                            <p:cTn id="11" dur="1000" fill="hold"/>
                                            <p:tgtEl>
                                              <p:spTgt spid="17"/>
                                            </p:tgtEl>
                                            <p:attrNameLst>
                                              <p:attrName>ppt_y</p:attrName>
                                            </p:attrNameLst>
                                          </p:cBhvr>
                                          <p:tavLst>
                                            <p:tav tm="0">
                                              <p:val>
                                                <p:strVal val="0-#ppt_h/2"/>
                                              </p:val>
                                            </p:tav>
                                            <p:tav tm="100000">
                                              <p:val>
                                                <p:strVal val="#ppt_y"/>
                                              </p:val>
                                            </p:tav>
                                          </p:tavLst>
                                        </p:anim>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13"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1000" fill="hold"/>
                                            <p:tgtEl>
                                              <p:spTgt spid="17"/>
                                            </p:tgtEl>
                                            <p:attrNameLst>
                                              <p:attrName>ppt_x</p:attrName>
                                            </p:attrNameLst>
                                          </p:cBhvr>
                                          <p:tavLst>
                                            <p:tav tm="0">
                                              <p:val>
                                                <p:strVal val="#ppt_x"/>
                                              </p:val>
                                            </p:tav>
                                            <p:tav tm="100000">
                                              <p:val>
                                                <p:strVal val="#ppt_x"/>
                                              </p:val>
                                            </p:tav>
                                          </p:tavLst>
                                        </p:anim>
                                        <p:anim calcmode="lin" valueType="num">
                                          <p:cBhvr additive="base">
                                            <p:cTn id="11" dur="1000" fill="hold"/>
                                            <p:tgtEl>
                                              <p:spTgt spid="17"/>
                                            </p:tgtEl>
                                            <p:attrNameLst>
                                              <p:attrName>ppt_y</p:attrName>
                                            </p:attrNameLst>
                                          </p:cBhvr>
                                          <p:tavLst>
                                            <p:tav tm="0">
                                              <p:val>
                                                <p:strVal val="0-#ppt_h/2"/>
                                              </p:val>
                                            </p:tav>
                                            <p:tav tm="100000">
                                              <p:val>
                                                <p:strVal val="#ppt_y"/>
                                              </p:val>
                                            </p:tav>
                                          </p:tavLst>
                                        </p:anim>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13" grpId="0"/>
          <p:bldP spid="15"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1CAFA60-54AD-5191-709D-7251465266CC}"/>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27862DAC-EABE-9B9C-9E65-220EC46DEC1F}"/>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dirty="0"/>
              <a:t>A change of Prime Minister</a:t>
            </a:r>
          </a:p>
        </p:txBody>
      </p:sp>
      <p:sp>
        <p:nvSpPr>
          <p:cNvPr id="7" name="TextBox 6">
            <a:extLst>
              <a:ext uri="{FF2B5EF4-FFF2-40B4-BE49-F238E27FC236}">
                <a16:creationId xmlns:a16="http://schemas.microsoft.com/office/drawing/2014/main" id="{B0DE6EC5-57C3-C514-0BD6-C0330258C674}"/>
              </a:ext>
            </a:extLst>
          </p:cNvPr>
          <p:cNvSpPr txBox="1"/>
          <p:nvPr/>
        </p:nvSpPr>
        <p:spPr>
          <a:xfrm>
            <a:off x="514843" y="466095"/>
            <a:ext cx="10064552" cy="711733"/>
          </a:xfrm>
          <a:prstGeom prst="rect">
            <a:avLst/>
          </a:prstGeom>
          <a:noFill/>
        </p:spPr>
        <p:txBody>
          <a:bodyPr wrap="square">
            <a:spAutoFit/>
          </a:bodyPr>
          <a:lstStyle/>
          <a:p>
            <a:pPr>
              <a:lnSpc>
                <a:spcPct val="150000"/>
              </a:lnSpc>
            </a:pPr>
            <a:r>
              <a:rPr lang="en-GB" sz="1400" spc="20" dirty="0">
                <a:latin typeface="Linkpen 17a Print" panose="03050602060000000000" pitchFamily="66" charset="77"/>
              </a:rPr>
              <a:t>For the first 8 months of World War 2, there was very little actual warfare as both </a:t>
            </a:r>
          </a:p>
          <a:p>
            <a:pPr>
              <a:lnSpc>
                <a:spcPct val="150000"/>
              </a:lnSpc>
            </a:pPr>
            <a:r>
              <a:rPr lang="en-GB" sz="1400" spc="20" dirty="0">
                <a:latin typeface="Linkpen 17a Print" panose="03050602060000000000" pitchFamily="66" charset="77"/>
              </a:rPr>
              <a:t>sides planned and prepared for war. This period of time was known as the </a:t>
            </a:r>
            <a:r>
              <a:rPr lang="en-GB" sz="1400" b="1" spc="20" dirty="0">
                <a:latin typeface="Linkpen 17a Print" panose="03050602060000000000" pitchFamily="66" charset="77"/>
              </a:rPr>
              <a:t>Phoney War.</a:t>
            </a:r>
          </a:p>
        </p:txBody>
      </p:sp>
      <p:grpSp>
        <p:nvGrpSpPr>
          <p:cNvPr id="6" name="Group 5" descr="An image of Neville Chamberlain and Winston Churchill">
            <a:extLst>
              <a:ext uri="{FF2B5EF4-FFF2-40B4-BE49-F238E27FC236}">
                <a16:creationId xmlns:a16="http://schemas.microsoft.com/office/drawing/2014/main" id="{829AEE42-9CE8-C629-5215-59D66603B61C}"/>
              </a:ext>
            </a:extLst>
          </p:cNvPr>
          <p:cNvGrpSpPr/>
          <p:nvPr/>
        </p:nvGrpSpPr>
        <p:grpSpPr>
          <a:xfrm>
            <a:off x="-106501" y="1454251"/>
            <a:ext cx="11307240" cy="3096395"/>
            <a:chOff x="-106501" y="1454251"/>
            <a:chExt cx="11307240" cy="3096395"/>
          </a:xfrm>
        </p:grpSpPr>
        <p:grpSp>
          <p:nvGrpSpPr>
            <p:cNvPr id="20" name="Group 19">
              <a:extLst>
                <a:ext uri="{FF2B5EF4-FFF2-40B4-BE49-F238E27FC236}">
                  <a16:creationId xmlns:a16="http://schemas.microsoft.com/office/drawing/2014/main" id="{871279A8-1EC4-EED8-5160-CB8B865AC260}"/>
                </a:ext>
              </a:extLst>
            </p:cNvPr>
            <p:cNvGrpSpPr/>
            <p:nvPr/>
          </p:nvGrpSpPr>
          <p:grpSpPr>
            <a:xfrm>
              <a:off x="-106501" y="1463729"/>
              <a:ext cx="11307240" cy="3063103"/>
              <a:chOff x="582568" y="1463729"/>
              <a:chExt cx="11307240" cy="3063103"/>
            </a:xfrm>
          </p:grpSpPr>
          <p:grpSp>
            <p:nvGrpSpPr>
              <p:cNvPr id="8" name="Group 7" descr="Neville Chamberlain Prime Minister from 28th May 193 7 – 10th May 1940 &#10;">
                <a:extLst>
                  <a:ext uri="{FF2B5EF4-FFF2-40B4-BE49-F238E27FC236}">
                    <a16:creationId xmlns:a16="http://schemas.microsoft.com/office/drawing/2014/main" id="{8519E8FC-FDC6-7FD4-BA60-F5F495355B6A}"/>
                  </a:ext>
                </a:extLst>
              </p:cNvPr>
              <p:cNvGrpSpPr/>
              <p:nvPr/>
            </p:nvGrpSpPr>
            <p:grpSpPr>
              <a:xfrm>
                <a:off x="582568" y="1836393"/>
                <a:ext cx="3028779" cy="2004395"/>
                <a:chOff x="28890" y="1407169"/>
                <a:chExt cx="3028779" cy="2004395"/>
              </a:xfrm>
            </p:grpSpPr>
            <p:sp>
              <p:nvSpPr>
                <p:cNvPr id="9" name="TextBox 8">
                  <a:extLst>
                    <a:ext uri="{FF2B5EF4-FFF2-40B4-BE49-F238E27FC236}">
                      <a16:creationId xmlns:a16="http://schemas.microsoft.com/office/drawing/2014/main" id="{A01603E8-80C7-61F5-2C31-4E2A63331E40}"/>
                    </a:ext>
                  </a:extLst>
                </p:cNvPr>
                <p:cNvSpPr txBox="1"/>
                <p:nvPr/>
              </p:nvSpPr>
              <p:spPr>
                <a:xfrm>
                  <a:off x="28890" y="1407169"/>
                  <a:ext cx="2741479" cy="2004395"/>
                </a:xfrm>
                <a:prstGeom prst="rect">
                  <a:avLst/>
                </a:prstGeom>
                <a:noFill/>
              </p:spPr>
              <p:txBody>
                <a:bodyPr wrap="square">
                  <a:spAutoFit/>
                </a:bodyPr>
                <a:lstStyle/>
                <a:p>
                  <a:pPr algn="r">
                    <a:lnSpc>
                      <a:spcPct val="150000"/>
                    </a:lnSpc>
                  </a:pPr>
                  <a:r>
                    <a:rPr lang="en-GB" sz="1400" dirty="0">
                      <a:latin typeface="Linkpen 17a Print" panose="03050602060000000000" pitchFamily="66" charset="77"/>
                    </a:rPr>
                    <a:t>Neville </a:t>
                  </a:r>
                </a:p>
                <a:p>
                  <a:pPr algn="r">
                    <a:lnSpc>
                      <a:spcPct val="150000"/>
                    </a:lnSpc>
                  </a:pPr>
                  <a:r>
                    <a:rPr lang="en-GB" sz="1400" dirty="0">
                      <a:latin typeface="Linkpen 17a Print" panose="03050602060000000000" pitchFamily="66" charset="77"/>
                    </a:rPr>
                    <a:t>Chamberlain</a:t>
                  </a:r>
                </a:p>
                <a:p>
                  <a:pPr algn="r">
                    <a:lnSpc>
                      <a:spcPct val="150000"/>
                    </a:lnSpc>
                  </a:pPr>
                  <a:endParaRPr lang="en-GB" sz="1400" dirty="0">
                    <a:latin typeface="Linkpen 17a Print" panose="03050602060000000000" pitchFamily="66" charset="77"/>
                  </a:endParaRPr>
                </a:p>
                <a:p>
                  <a:pPr algn="r">
                    <a:lnSpc>
                      <a:spcPct val="150000"/>
                    </a:lnSpc>
                  </a:pPr>
                  <a:r>
                    <a:rPr lang="en-GB" sz="1400" dirty="0">
                      <a:latin typeface="Linkpen 17a Print" panose="03050602060000000000" pitchFamily="66" charset="77"/>
                    </a:rPr>
                    <a:t>Prime Minister from </a:t>
                  </a:r>
                </a:p>
                <a:p>
                  <a:pPr algn="r">
                    <a:lnSpc>
                      <a:spcPct val="150000"/>
                    </a:lnSpc>
                  </a:pPr>
                  <a:r>
                    <a:rPr lang="en-GB" sz="1400" dirty="0">
                      <a:latin typeface="Linkpen 17a Print" panose="03050602060000000000" pitchFamily="66" charset="77"/>
                    </a:rPr>
                    <a:t>28th May 1937 </a:t>
                  </a:r>
                </a:p>
                <a:p>
                  <a:pPr algn="r">
                    <a:lnSpc>
                      <a:spcPct val="150000"/>
                    </a:lnSpc>
                  </a:pPr>
                  <a:r>
                    <a:rPr lang="en-GB" sz="1400" dirty="0">
                      <a:latin typeface="Linkpen 17a Print" panose="03050602060000000000" pitchFamily="66" charset="77"/>
                    </a:rPr>
                    <a:t>– 10th May 1940 </a:t>
                  </a:r>
                </a:p>
              </p:txBody>
            </p:sp>
            <p:pic>
              <p:nvPicPr>
                <p:cNvPr id="10" name="Picture 9">
                  <a:extLst>
                    <a:ext uri="{FF2B5EF4-FFF2-40B4-BE49-F238E27FC236}">
                      <a16:creationId xmlns:a16="http://schemas.microsoft.com/office/drawing/2014/main" id="{3DB43093-B2BE-6979-D936-827E5E4E4D1C}"/>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32794" y="1522943"/>
                  <a:ext cx="324875" cy="230832"/>
                </a:xfrm>
                <a:prstGeom prst="rect">
                  <a:avLst/>
                </a:prstGeom>
              </p:spPr>
            </p:pic>
          </p:grpSp>
          <p:grpSp>
            <p:nvGrpSpPr>
              <p:cNvPr id="11" name="Group 10" descr="A photograph of Neville Chamberlain, he has a moustache wearing a suit and tie. A purple arrow points from this image to a photograph of Winstone Churchill. He is wearing a suit and bowtie and holding a cane.">
                <a:extLst>
                  <a:ext uri="{FF2B5EF4-FFF2-40B4-BE49-F238E27FC236}">
                    <a16:creationId xmlns:a16="http://schemas.microsoft.com/office/drawing/2014/main" id="{85331794-4389-B266-2F6E-40AB1E844E20}"/>
                  </a:ext>
                </a:extLst>
              </p:cNvPr>
              <p:cNvGrpSpPr/>
              <p:nvPr/>
            </p:nvGrpSpPr>
            <p:grpSpPr>
              <a:xfrm>
                <a:off x="3670308" y="1463729"/>
                <a:ext cx="5182277" cy="3063103"/>
                <a:chOff x="3331753" y="2551114"/>
                <a:chExt cx="5938358" cy="3510000"/>
              </a:xfrm>
            </p:grpSpPr>
            <p:pic>
              <p:nvPicPr>
                <p:cNvPr id="12" name="Picture 11">
                  <a:extLst>
                    <a:ext uri="{FF2B5EF4-FFF2-40B4-BE49-F238E27FC236}">
                      <a16:creationId xmlns:a16="http://schemas.microsoft.com/office/drawing/2014/main" id="{95C6223E-0060-27E7-8185-F2EEEA5E47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31753" y="2551114"/>
                  <a:ext cx="2504710" cy="3510000"/>
                </a:xfrm>
                <a:prstGeom prst="rect">
                  <a:avLst/>
                </a:prstGeom>
                <a:ln w="0">
                  <a:solidFill>
                    <a:schemeClr val="tx1"/>
                  </a:solidFill>
                </a:ln>
              </p:spPr>
            </p:pic>
            <p:pic>
              <p:nvPicPr>
                <p:cNvPr id="13" name="Picture 12">
                  <a:extLst>
                    <a:ext uri="{FF2B5EF4-FFF2-40B4-BE49-F238E27FC236}">
                      <a16:creationId xmlns:a16="http://schemas.microsoft.com/office/drawing/2014/main" id="{2F1A38CC-CEBC-CFA5-8156-B485BBAEDEA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28631" y="2551114"/>
                  <a:ext cx="2741480" cy="3507730"/>
                </a:xfrm>
                <a:prstGeom prst="rect">
                  <a:avLst/>
                </a:prstGeom>
                <a:ln w="0">
                  <a:solidFill>
                    <a:schemeClr val="tx1"/>
                  </a:solidFill>
                </a:ln>
              </p:spPr>
            </p:pic>
            <p:sp>
              <p:nvSpPr>
                <p:cNvPr id="14" name="Down Arrow 13">
                  <a:extLst>
                    <a:ext uri="{FF2B5EF4-FFF2-40B4-BE49-F238E27FC236}">
                      <a16:creationId xmlns:a16="http://schemas.microsoft.com/office/drawing/2014/main" id="{978E10A1-DFD7-8F79-23D1-20624DA7AA20}"/>
                    </a:ext>
                  </a:extLst>
                </p:cNvPr>
                <p:cNvSpPr/>
                <p:nvPr/>
              </p:nvSpPr>
              <p:spPr>
                <a:xfrm rot="16200000">
                  <a:off x="5833405" y="3752515"/>
                  <a:ext cx="850174" cy="1104926"/>
                </a:xfrm>
                <a:prstGeom prst="downArrow">
                  <a:avLst>
                    <a:gd name="adj1" fmla="val 69121"/>
                    <a:gd name="adj2" fmla="val 54780"/>
                  </a:avLst>
                </a:prstGeom>
                <a:solidFill>
                  <a:srgbClr val="F04547"/>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descr="Winston Churchill Prime Minister &#10;from 10th May 1940  – 26th July 1945&#10;">
                <a:extLst>
                  <a:ext uri="{FF2B5EF4-FFF2-40B4-BE49-F238E27FC236}">
                    <a16:creationId xmlns:a16="http://schemas.microsoft.com/office/drawing/2014/main" id="{98817E40-B3A7-47BB-5780-A19E74B66AD9}"/>
                  </a:ext>
                </a:extLst>
              </p:cNvPr>
              <p:cNvGrpSpPr/>
              <p:nvPr/>
            </p:nvGrpSpPr>
            <p:grpSpPr>
              <a:xfrm>
                <a:off x="8941686" y="1836392"/>
                <a:ext cx="2948122" cy="2327560"/>
                <a:chOff x="9081319" y="1407169"/>
                <a:chExt cx="2948122" cy="2327560"/>
              </a:xfrm>
            </p:grpSpPr>
            <p:pic>
              <p:nvPicPr>
                <p:cNvPr id="16" name="Picture 15">
                  <a:extLst>
                    <a:ext uri="{FF2B5EF4-FFF2-40B4-BE49-F238E27FC236}">
                      <a16:creationId xmlns:a16="http://schemas.microsoft.com/office/drawing/2014/main" id="{D7B159B0-C3B4-5258-A3FD-FD7FF9FAD0F7}"/>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a:off x="9081319" y="1522943"/>
                  <a:ext cx="324875" cy="230832"/>
                </a:xfrm>
                <a:prstGeom prst="rect">
                  <a:avLst/>
                </a:prstGeom>
              </p:spPr>
            </p:pic>
            <p:sp>
              <p:nvSpPr>
                <p:cNvPr id="17" name="TextBox 16">
                  <a:extLst>
                    <a:ext uri="{FF2B5EF4-FFF2-40B4-BE49-F238E27FC236}">
                      <a16:creationId xmlns:a16="http://schemas.microsoft.com/office/drawing/2014/main" id="{B89D306B-1E90-C3E9-FA2D-C49CC1040C22}"/>
                    </a:ext>
                  </a:extLst>
                </p:cNvPr>
                <p:cNvSpPr txBox="1"/>
                <p:nvPr/>
              </p:nvSpPr>
              <p:spPr>
                <a:xfrm>
                  <a:off x="9385391" y="1407169"/>
                  <a:ext cx="2644050" cy="2327560"/>
                </a:xfrm>
                <a:prstGeom prst="rect">
                  <a:avLst/>
                </a:prstGeom>
                <a:noFill/>
              </p:spPr>
              <p:txBody>
                <a:bodyPr wrap="square">
                  <a:spAutoFit/>
                </a:bodyPr>
                <a:lstStyle/>
                <a:p>
                  <a:pPr>
                    <a:lnSpc>
                      <a:spcPct val="150000"/>
                    </a:lnSpc>
                  </a:pPr>
                  <a:r>
                    <a:rPr lang="en-GB" sz="1400" dirty="0">
                      <a:latin typeface="Linkpen 17a Print" panose="03050602060000000000" pitchFamily="66" charset="77"/>
                    </a:rPr>
                    <a:t>Winston </a:t>
                  </a:r>
                </a:p>
                <a:p>
                  <a:pPr>
                    <a:lnSpc>
                      <a:spcPct val="150000"/>
                    </a:lnSpc>
                  </a:pPr>
                  <a:r>
                    <a:rPr lang="en-GB" sz="1400" dirty="0">
                      <a:latin typeface="Linkpen 17a Print" panose="03050602060000000000" pitchFamily="66" charset="77"/>
                    </a:rPr>
                    <a:t>Churchill</a:t>
                  </a:r>
                </a:p>
                <a:p>
                  <a:pPr>
                    <a:lnSpc>
                      <a:spcPct val="150000"/>
                    </a:lnSpc>
                  </a:pPr>
                  <a:endParaRPr lang="en-GB" sz="1400" dirty="0">
                    <a:latin typeface="Linkpen 17a Print" panose="03050602060000000000" pitchFamily="66" charset="77"/>
                  </a:endParaRPr>
                </a:p>
                <a:p>
                  <a:pPr>
                    <a:lnSpc>
                      <a:spcPct val="150000"/>
                    </a:lnSpc>
                  </a:pPr>
                  <a:r>
                    <a:rPr lang="en-GB" sz="1400" dirty="0">
                      <a:latin typeface="Linkpen 17a Print" panose="03050602060000000000" pitchFamily="66" charset="77"/>
                    </a:rPr>
                    <a:t>Prime Minister </a:t>
                  </a:r>
                </a:p>
                <a:p>
                  <a:pPr>
                    <a:lnSpc>
                      <a:spcPct val="150000"/>
                    </a:lnSpc>
                  </a:pPr>
                  <a:r>
                    <a:rPr lang="en-GB" sz="1400" dirty="0">
                      <a:latin typeface="Linkpen 17a Print" panose="03050602060000000000" pitchFamily="66" charset="77"/>
                    </a:rPr>
                    <a:t>from 10th May </a:t>
                  </a:r>
                </a:p>
                <a:p>
                  <a:pPr>
                    <a:lnSpc>
                      <a:spcPct val="150000"/>
                    </a:lnSpc>
                  </a:pPr>
                  <a:r>
                    <a:rPr lang="en-GB" sz="1400" dirty="0">
                      <a:latin typeface="Linkpen 17a Print" panose="03050602060000000000" pitchFamily="66" charset="77"/>
                    </a:rPr>
                    <a:t>1940 – 26th </a:t>
                  </a:r>
                </a:p>
                <a:p>
                  <a:pPr>
                    <a:lnSpc>
                      <a:spcPct val="150000"/>
                    </a:lnSpc>
                  </a:pPr>
                  <a:r>
                    <a:rPr lang="en-GB" sz="1400" dirty="0">
                      <a:latin typeface="Linkpen 17a Print" panose="03050602060000000000" pitchFamily="66" charset="77"/>
                    </a:rPr>
                    <a:t>July 1945</a:t>
                  </a:r>
                </a:p>
              </p:txBody>
            </p:sp>
          </p:grpSp>
        </p:grpSp>
        <p:sp>
          <p:nvSpPr>
            <p:cNvPr id="2" name="TextBox 1">
              <a:extLst>
                <a:ext uri="{FF2B5EF4-FFF2-40B4-BE49-F238E27FC236}">
                  <a16:creationId xmlns:a16="http://schemas.microsoft.com/office/drawing/2014/main" id="{EF7E4186-6FD2-EFEE-AC6D-06CAF650C050}"/>
                </a:ext>
              </a:extLst>
            </p:cNvPr>
            <p:cNvSpPr txBox="1"/>
            <p:nvPr/>
          </p:nvSpPr>
          <p:spPr>
            <a:xfrm>
              <a:off x="5734013" y="1454251"/>
              <a:ext cx="2306320" cy="215444"/>
            </a:xfrm>
            <a:prstGeom prst="rect">
              <a:avLst/>
            </a:prstGeom>
            <a:noFill/>
          </p:spPr>
          <p:txBody>
            <a:bodyPr wrap="square" rtlCol="0">
              <a:spAutoFit/>
            </a:bodyPr>
            <a:lstStyle/>
            <a:p>
              <a:r>
                <a:rPr lang="en-US" sz="750" dirty="0">
                  <a:solidFill>
                    <a:schemeClr val="bg1">
                      <a:lumMod val="75000"/>
                    </a:schemeClr>
                  </a:solidFill>
                  <a:latin typeface="Calibri" panose="020F0502020204030204" pitchFamily="34" charset="0"/>
                  <a:cs typeface="Calibri" panose="020F0502020204030204" pitchFamily="34" charset="0"/>
                </a:rPr>
                <a:t>© National Portrait Gallery, London (NPG x166506)</a:t>
              </a:r>
            </a:p>
          </p:txBody>
        </p:sp>
        <p:sp>
          <p:nvSpPr>
            <p:cNvPr id="4" name="TextBox 3">
              <a:extLst>
                <a:ext uri="{FF2B5EF4-FFF2-40B4-BE49-F238E27FC236}">
                  <a16:creationId xmlns:a16="http://schemas.microsoft.com/office/drawing/2014/main" id="{D5ADA313-70A9-9843-2CD1-E696C658240C}"/>
                </a:ext>
              </a:extLst>
            </p:cNvPr>
            <p:cNvSpPr txBox="1"/>
            <p:nvPr/>
          </p:nvSpPr>
          <p:spPr>
            <a:xfrm>
              <a:off x="2952258" y="4335202"/>
              <a:ext cx="2306320" cy="215444"/>
            </a:xfrm>
            <a:prstGeom prst="rect">
              <a:avLst/>
            </a:prstGeom>
            <a:noFill/>
          </p:spPr>
          <p:txBody>
            <a:bodyPr wrap="square" rtlCol="0">
              <a:spAutoFit/>
            </a:bodyPr>
            <a:lstStyle/>
            <a:p>
              <a:r>
                <a:rPr lang="en-US" sz="750" dirty="0">
                  <a:solidFill>
                    <a:schemeClr val="bg1">
                      <a:lumMod val="75000"/>
                    </a:schemeClr>
                  </a:solidFill>
                  <a:latin typeface="Calibri" panose="020F0502020204030204" pitchFamily="34" charset="0"/>
                  <a:cs typeface="Calibri" panose="020F0502020204030204" pitchFamily="34" charset="0"/>
                </a:rPr>
                <a:t>© National Portrait Gallery, London (NPG x166506)</a:t>
              </a:r>
            </a:p>
          </p:txBody>
        </p:sp>
      </p:grpSp>
      <p:pic>
        <p:nvPicPr>
          <p:cNvPr id="5" name="Picture 4">
            <a:extLst>
              <a:ext uri="{FF2B5EF4-FFF2-40B4-BE49-F238E27FC236}">
                <a16:creationId xmlns:a16="http://schemas.microsoft.com/office/drawing/2014/main" id="{49A5FFAD-8EC1-EE9B-646E-8BEF7C7D8CC5}"/>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834880" y="0"/>
            <a:ext cx="2357120" cy="1442720"/>
          </a:xfrm>
          <a:prstGeom prst="rect">
            <a:avLst/>
          </a:prstGeom>
        </p:spPr>
      </p:pic>
      <p:sp>
        <p:nvSpPr>
          <p:cNvPr id="18" name="TextBox 17">
            <a:extLst>
              <a:ext uri="{FF2B5EF4-FFF2-40B4-BE49-F238E27FC236}">
                <a16:creationId xmlns:a16="http://schemas.microsoft.com/office/drawing/2014/main" id="{524EB95C-F84F-A7C5-E786-39B28BDAFA48}"/>
              </a:ext>
            </a:extLst>
          </p:cNvPr>
          <p:cNvSpPr txBox="1"/>
          <p:nvPr/>
        </p:nvSpPr>
        <p:spPr>
          <a:xfrm>
            <a:off x="514843" y="4733828"/>
            <a:ext cx="9575455" cy="1358064"/>
          </a:xfrm>
          <a:prstGeom prst="rect">
            <a:avLst/>
          </a:prstGeom>
          <a:noFill/>
        </p:spPr>
        <p:txBody>
          <a:bodyPr wrap="square">
            <a:spAutoFit/>
          </a:bodyPr>
          <a:lstStyle/>
          <a:p>
            <a:pPr>
              <a:lnSpc>
                <a:spcPct val="150000"/>
              </a:lnSpc>
            </a:pPr>
            <a:r>
              <a:rPr lang="en-GB" sz="1400" spc="20" dirty="0">
                <a:latin typeface="Linkpen 17a Print" panose="03050602060000000000" pitchFamily="66" charset="77"/>
              </a:rPr>
              <a:t>On the 10th of May 1940, the Phoney War came to an end as German troops marched into Belgium, the Netherlands and Luxembourg, marking the start of the Battle of France. On this day, Neville Chamberlain was replaced by Winston Churchill, who became the new Prime Minister. </a:t>
            </a:r>
          </a:p>
        </p:txBody>
      </p:sp>
      <p:pic>
        <p:nvPicPr>
          <p:cNvPr id="22" name="Picture 21" descr="A cartoon of Winston Churchill holding a cane">
            <a:extLst>
              <a:ext uri="{FF2B5EF4-FFF2-40B4-BE49-F238E27FC236}">
                <a16:creationId xmlns:a16="http://schemas.microsoft.com/office/drawing/2014/main" id="{CD566356-C2E6-3E3A-A9E2-97A08CF6297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48519" y="2296633"/>
            <a:ext cx="1966118" cy="4872553"/>
          </a:xfrm>
          <a:prstGeom prst="rect">
            <a:avLst/>
          </a:prstGeom>
        </p:spPr>
      </p:pic>
      <p:pic>
        <p:nvPicPr>
          <p:cNvPr id="3" name="Picture 2">
            <a:extLst>
              <a:ext uri="{FF2B5EF4-FFF2-40B4-BE49-F238E27FC236}">
                <a16:creationId xmlns:a16="http://schemas.microsoft.com/office/drawing/2014/main" id="{59CBD40E-44F6-30B8-3670-0D93AD32AFAA}"/>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rcRect b="-4"/>
          <a:stretch/>
        </p:blipFill>
        <p:spPr>
          <a:xfrm>
            <a:off x="9652000" y="4998720"/>
            <a:ext cx="2540000" cy="1858560"/>
          </a:xfrm>
          <a:prstGeom prst="rect">
            <a:avLst/>
          </a:prstGeom>
        </p:spPr>
      </p:pic>
    </p:spTree>
    <p:extLst>
      <p:ext uri="{BB962C8B-B14F-4D97-AF65-F5344CB8AC3E}">
        <p14:creationId xmlns:p14="http://schemas.microsoft.com/office/powerpoint/2010/main" val="227900969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2" presetClass="entr" presetSubtype="1" fill="hold" nodeType="withEffect" p14:presetBounceEnd="50000">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14:bounceEnd="50000">
                                          <p:cBhvr additive="base">
                                            <p:cTn id="18" dur="10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19" dur="10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2" presetClass="entr" presetSubtype="1"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1000" fill="hold"/>
                                            <p:tgtEl>
                                              <p:spTgt spid="22"/>
                                            </p:tgtEl>
                                            <p:attrNameLst>
                                              <p:attrName>ppt_x</p:attrName>
                                            </p:attrNameLst>
                                          </p:cBhvr>
                                          <p:tavLst>
                                            <p:tav tm="0">
                                              <p:val>
                                                <p:strVal val="#ppt_x"/>
                                              </p:val>
                                            </p:tav>
                                            <p:tav tm="100000">
                                              <p:val>
                                                <p:strVal val="#ppt_x"/>
                                              </p:val>
                                            </p:tav>
                                          </p:tavLst>
                                        </p:anim>
                                        <p:anim calcmode="lin" valueType="num">
                                          <p:cBhvr additive="base">
                                            <p:cTn id="19" dur="10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4DE3113-C969-2307-C93A-4C0519AB17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407665-443C-73DD-B0B0-FC6D1CED2086}"/>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dirty="0"/>
              <a:t>Around the world</a:t>
            </a:r>
          </a:p>
        </p:txBody>
      </p:sp>
      <p:sp>
        <p:nvSpPr>
          <p:cNvPr id="7" name="TextBox 6">
            <a:extLst>
              <a:ext uri="{FF2B5EF4-FFF2-40B4-BE49-F238E27FC236}">
                <a16:creationId xmlns:a16="http://schemas.microsoft.com/office/drawing/2014/main" id="{4B2DA650-CA64-91B3-9EEE-B7D4D3BD64E1}"/>
              </a:ext>
            </a:extLst>
          </p:cNvPr>
          <p:cNvSpPr txBox="1"/>
          <p:nvPr/>
        </p:nvSpPr>
        <p:spPr>
          <a:xfrm>
            <a:off x="514844" y="558582"/>
            <a:ext cx="4444854" cy="967573"/>
          </a:xfrm>
          <a:prstGeom prst="rect">
            <a:avLst/>
          </a:prstGeom>
          <a:noFill/>
        </p:spPr>
        <p:txBody>
          <a:bodyPr wrap="square">
            <a:spAutoFit/>
          </a:bodyPr>
          <a:lstStyle/>
          <a:p>
            <a:pPr>
              <a:lnSpc>
                <a:spcPct val="150000"/>
              </a:lnSpc>
            </a:pPr>
            <a:r>
              <a:rPr lang="en-GB" sz="1300" spc="20" dirty="0">
                <a:latin typeface="Linkpen 17a Print" panose="03050602060000000000" pitchFamily="66" charset="77"/>
              </a:rPr>
              <a:t>Millions of people around the world died </a:t>
            </a:r>
          </a:p>
          <a:p>
            <a:pPr>
              <a:lnSpc>
                <a:spcPct val="150000"/>
              </a:lnSpc>
            </a:pPr>
            <a:r>
              <a:rPr lang="en-GB" sz="1300" spc="20" dirty="0">
                <a:latin typeface="Linkpen 17a Print" panose="03050602060000000000" pitchFamily="66" charset="77"/>
              </a:rPr>
              <a:t>– more than in any other war. Thousands </a:t>
            </a:r>
          </a:p>
          <a:p>
            <a:pPr>
              <a:lnSpc>
                <a:spcPct val="150000"/>
              </a:lnSpc>
            </a:pPr>
            <a:r>
              <a:rPr lang="en-GB" sz="1300" spc="20" dirty="0">
                <a:latin typeface="Linkpen 17a Print" panose="03050602060000000000" pitchFamily="66" charset="77"/>
              </a:rPr>
              <a:t>of them were from Britain. </a:t>
            </a:r>
          </a:p>
        </p:txBody>
      </p:sp>
      <p:sp>
        <p:nvSpPr>
          <p:cNvPr id="4" name="TextBox 3">
            <a:extLst>
              <a:ext uri="{FF2B5EF4-FFF2-40B4-BE49-F238E27FC236}">
                <a16:creationId xmlns:a16="http://schemas.microsoft.com/office/drawing/2014/main" id="{6C2D4ED5-7623-4792-975C-CBFD8CA87978}"/>
              </a:ext>
            </a:extLst>
          </p:cNvPr>
          <p:cNvSpPr txBox="1"/>
          <p:nvPr/>
        </p:nvSpPr>
        <p:spPr>
          <a:xfrm>
            <a:off x="514844" y="1606309"/>
            <a:ext cx="4514356" cy="667490"/>
          </a:xfrm>
          <a:prstGeom prst="rect">
            <a:avLst/>
          </a:prstGeom>
          <a:noFill/>
        </p:spPr>
        <p:txBody>
          <a:bodyPr wrap="square">
            <a:spAutoFit/>
          </a:bodyPr>
          <a:lstStyle/>
          <a:p>
            <a:pPr>
              <a:lnSpc>
                <a:spcPct val="150000"/>
              </a:lnSpc>
            </a:pPr>
            <a:r>
              <a:rPr lang="en-GB" sz="1300" spc="20" dirty="0">
                <a:latin typeface="Linkpen 17a Print" panose="03050602060000000000" pitchFamily="66" charset="77"/>
              </a:rPr>
              <a:t>Some died or were badly injured while fighting for their country overseas. </a:t>
            </a:r>
          </a:p>
        </p:txBody>
      </p:sp>
      <p:sp>
        <p:nvSpPr>
          <p:cNvPr id="6" name="TextBox 5">
            <a:extLst>
              <a:ext uri="{FF2B5EF4-FFF2-40B4-BE49-F238E27FC236}">
                <a16:creationId xmlns:a16="http://schemas.microsoft.com/office/drawing/2014/main" id="{E568E380-0E41-DE77-E3B0-5C95211A2D5B}"/>
              </a:ext>
            </a:extLst>
          </p:cNvPr>
          <p:cNvSpPr txBox="1"/>
          <p:nvPr/>
        </p:nvSpPr>
        <p:spPr>
          <a:xfrm>
            <a:off x="514843" y="2412065"/>
            <a:ext cx="4614748" cy="667490"/>
          </a:xfrm>
          <a:prstGeom prst="rect">
            <a:avLst/>
          </a:prstGeom>
          <a:noFill/>
        </p:spPr>
        <p:txBody>
          <a:bodyPr wrap="square">
            <a:spAutoFit/>
          </a:bodyPr>
          <a:lstStyle/>
          <a:p>
            <a:pPr>
              <a:lnSpc>
                <a:spcPct val="150000"/>
              </a:lnSpc>
            </a:pPr>
            <a:r>
              <a:rPr lang="en-GB" sz="1300" spc="20" dirty="0">
                <a:latin typeface="Linkpen 17a Print" panose="03050602060000000000" pitchFamily="66" charset="77"/>
              </a:rPr>
              <a:t>In Britain the worst bombing was between 1940 and 1941 during the Blitz.</a:t>
            </a:r>
          </a:p>
        </p:txBody>
      </p:sp>
      <p:pic>
        <p:nvPicPr>
          <p:cNvPr id="23" name="Picture 22" descr="A group of soldiers walking on a dirt road at Monte Cassion, Italy">
            <a:extLst>
              <a:ext uri="{FF2B5EF4-FFF2-40B4-BE49-F238E27FC236}">
                <a16:creationId xmlns:a16="http://schemas.microsoft.com/office/drawing/2014/main" id="{0821EE00-1DA4-FF1F-1C42-6EF80E16B39C}"/>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46963" y="3260353"/>
            <a:ext cx="4069808" cy="2529488"/>
          </a:xfrm>
          <a:prstGeom prst="rect">
            <a:avLst/>
          </a:prstGeom>
          <a:ln w="22225">
            <a:solidFill>
              <a:schemeClr val="tx1"/>
            </a:solidFill>
          </a:ln>
        </p:spPr>
      </p:pic>
      <p:grpSp>
        <p:nvGrpSpPr>
          <p:cNvPr id="30" name="Group 29" descr="Monte Cassino, Italy">
            <a:extLst>
              <a:ext uri="{FF2B5EF4-FFF2-40B4-BE49-F238E27FC236}">
                <a16:creationId xmlns:a16="http://schemas.microsoft.com/office/drawing/2014/main" id="{ED7644DF-1911-B2BB-0C81-5F13B6DE0E4B}"/>
              </a:ext>
            </a:extLst>
          </p:cNvPr>
          <p:cNvGrpSpPr/>
          <p:nvPr/>
        </p:nvGrpSpPr>
        <p:grpSpPr>
          <a:xfrm>
            <a:off x="900079" y="5877482"/>
            <a:ext cx="3844275" cy="367408"/>
            <a:chOff x="7284582" y="3867397"/>
            <a:chExt cx="3844275" cy="367408"/>
          </a:xfrm>
        </p:grpSpPr>
        <p:sp>
          <p:nvSpPr>
            <p:cNvPr id="19" name="TextBox 18">
              <a:extLst>
                <a:ext uri="{FF2B5EF4-FFF2-40B4-BE49-F238E27FC236}">
                  <a16:creationId xmlns:a16="http://schemas.microsoft.com/office/drawing/2014/main" id="{DE2172A7-2CD5-AF81-812D-4653514B4470}"/>
                </a:ext>
              </a:extLst>
            </p:cNvPr>
            <p:cNvSpPr txBox="1"/>
            <p:nvPr/>
          </p:nvSpPr>
          <p:spPr>
            <a:xfrm>
              <a:off x="7284582" y="3867397"/>
              <a:ext cx="3637418" cy="367408"/>
            </a:xfrm>
            <a:prstGeom prst="rect">
              <a:avLst/>
            </a:prstGeom>
            <a:noFill/>
          </p:spPr>
          <p:txBody>
            <a:bodyPr wrap="square">
              <a:spAutoFit/>
            </a:bodyPr>
            <a:lstStyle/>
            <a:p>
              <a:pPr algn="r">
                <a:lnSpc>
                  <a:spcPct val="150000"/>
                </a:lnSpc>
              </a:pPr>
              <a:r>
                <a:rPr lang="en-GB" sz="1300" spc="20" dirty="0">
                  <a:latin typeface="Linkpen 17a Print" panose="03050602060000000000" pitchFamily="66" charset="77"/>
                </a:rPr>
                <a:t>Monte Cassino, Italy</a:t>
              </a:r>
            </a:p>
          </p:txBody>
        </p:sp>
        <p:pic>
          <p:nvPicPr>
            <p:cNvPr id="29" name="Picture 28">
              <a:extLst>
                <a:ext uri="{FF2B5EF4-FFF2-40B4-BE49-F238E27FC236}">
                  <a16:creationId xmlns:a16="http://schemas.microsoft.com/office/drawing/2014/main" id="{4F467E6B-4542-66FB-3424-991D25731A5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0851003" y="3944867"/>
              <a:ext cx="324875" cy="230832"/>
            </a:xfrm>
            <a:prstGeom prst="rect">
              <a:avLst/>
            </a:prstGeom>
          </p:spPr>
        </p:pic>
      </p:grpSp>
      <p:pic>
        <p:nvPicPr>
          <p:cNvPr id="25" name="Picture 24" descr="A building that has been demolished&#10;by the blitz and a huge hole in the street that a bus has fallen into.">
            <a:extLst>
              <a:ext uri="{FF2B5EF4-FFF2-40B4-BE49-F238E27FC236}">
                <a16:creationId xmlns:a16="http://schemas.microsoft.com/office/drawing/2014/main" id="{3B038505-E4DA-70D7-17BD-C47D59DB9C18}"/>
              </a:ext>
            </a:extLst>
          </p:cNvPr>
          <p:cNvPicPr>
            <a:picLocks noChangeAspect="1"/>
          </p:cNvPicPr>
          <p:nvPr/>
        </p:nvPicPr>
        <p:blipFill>
          <a:blip r:embed="rId5" cstate="screen">
            <a:extLst>
              <a:ext uri="{28A0092B-C50C-407E-A947-70E740481C1C}">
                <a14:useLocalDpi xmlns:a14="http://schemas.microsoft.com/office/drawing/2010/main"/>
              </a:ext>
            </a:extLst>
          </a:blip>
          <a:srcRect r="-1"/>
          <a:stretch/>
        </p:blipFill>
        <p:spPr>
          <a:xfrm>
            <a:off x="5209953" y="730920"/>
            <a:ext cx="6335084" cy="5058921"/>
          </a:xfrm>
          <a:prstGeom prst="rect">
            <a:avLst/>
          </a:prstGeom>
          <a:ln w="22225">
            <a:solidFill>
              <a:schemeClr val="tx1"/>
            </a:solidFill>
          </a:ln>
        </p:spPr>
      </p:pic>
      <p:pic>
        <p:nvPicPr>
          <p:cNvPr id="3" name="Picture 2">
            <a:extLst>
              <a:ext uri="{FF2B5EF4-FFF2-40B4-BE49-F238E27FC236}">
                <a16:creationId xmlns:a16="http://schemas.microsoft.com/office/drawing/2014/main" id="{1CA86FCE-D07F-772C-2220-6005D16781F9}"/>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rcRect b="-4"/>
          <a:stretch/>
        </p:blipFill>
        <p:spPr>
          <a:xfrm>
            <a:off x="9652000" y="4998720"/>
            <a:ext cx="2540000" cy="1858560"/>
          </a:xfrm>
          <a:prstGeom prst="rect">
            <a:avLst/>
          </a:prstGeom>
        </p:spPr>
      </p:pic>
      <p:pic>
        <p:nvPicPr>
          <p:cNvPr id="5" name="Picture 4">
            <a:extLst>
              <a:ext uri="{FF2B5EF4-FFF2-40B4-BE49-F238E27FC236}">
                <a16:creationId xmlns:a16="http://schemas.microsoft.com/office/drawing/2014/main" id="{7E93F2B5-CF0E-8B75-B0A7-BA22BB083EA1}"/>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834880" y="0"/>
            <a:ext cx="2357120" cy="1442720"/>
          </a:xfrm>
          <a:prstGeom prst="rect">
            <a:avLst/>
          </a:prstGeom>
        </p:spPr>
      </p:pic>
      <p:grpSp>
        <p:nvGrpSpPr>
          <p:cNvPr id="31" name="Group 30" descr="Warrington, England">
            <a:extLst>
              <a:ext uri="{FF2B5EF4-FFF2-40B4-BE49-F238E27FC236}">
                <a16:creationId xmlns:a16="http://schemas.microsoft.com/office/drawing/2014/main" id="{CEC4B313-77C2-4422-F7CB-3146EA08D7A0}"/>
              </a:ext>
            </a:extLst>
          </p:cNvPr>
          <p:cNvGrpSpPr/>
          <p:nvPr/>
        </p:nvGrpSpPr>
        <p:grpSpPr>
          <a:xfrm>
            <a:off x="5600868" y="5871068"/>
            <a:ext cx="3844275" cy="367408"/>
            <a:chOff x="7284582" y="3867397"/>
            <a:chExt cx="3844275" cy="367408"/>
          </a:xfrm>
        </p:grpSpPr>
        <p:sp>
          <p:nvSpPr>
            <p:cNvPr id="32" name="TextBox 31">
              <a:extLst>
                <a:ext uri="{FF2B5EF4-FFF2-40B4-BE49-F238E27FC236}">
                  <a16:creationId xmlns:a16="http://schemas.microsoft.com/office/drawing/2014/main" id="{AFA31328-85B1-DBE7-CE7C-F362DF161F7F}"/>
                </a:ext>
              </a:extLst>
            </p:cNvPr>
            <p:cNvSpPr txBox="1"/>
            <p:nvPr/>
          </p:nvSpPr>
          <p:spPr>
            <a:xfrm>
              <a:off x="7284582" y="3867397"/>
              <a:ext cx="3637418" cy="367408"/>
            </a:xfrm>
            <a:prstGeom prst="rect">
              <a:avLst/>
            </a:prstGeom>
            <a:noFill/>
          </p:spPr>
          <p:txBody>
            <a:bodyPr wrap="square">
              <a:spAutoFit/>
            </a:bodyPr>
            <a:lstStyle/>
            <a:p>
              <a:pPr algn="r">
                <a:lnSpc>
                  <a:spcPct val="150000"/>
                </a:lnSpc>
              </a:pPr>
              <a:r>
                <a:rPr lang="en-GB" sz="1300" spc="20" dirty="0">
                  <a:latin typeface="Linkpen 17a Print" panose="03050602060000000000" pitchFamily="66" charset="77"/>
                </a:rPr>
                <a:t>Warrington, England</a:t>
              </a:r>
            </a:p>
          </p:txBody>
        </p:sp>
        <p:pic>
          <p:nvPicPr>
            <p:cNvPr id="33" name="Picture 32">
              <a:extLst>
                <a:ext uri="{FF2B5EF4-FFF2-40B4-BE49-F238E27FC236}">
                  <a16:creationId xmlns:a16="http://schemas.microsoft.com/office/drawing/2014/main" id="{45906207-CB61-260B-BC19-3B7BA8F76BFB}"/>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0851003" y="3944867"/>
              <a:ext cx="324875" cy="230832"/>
            </a:xfrm>
            <a:prstGeom prst="rect">
              <a:avLst/>
            </a:prstGeom>
          </p:spPr>
        </p:pic>
      </p:grpSp>
    </p:spTree>
    <p:extLst>
      <p:ext uri="{BB962C8B-B14F-4D97-AF65-F5344CB8AC3E}">
        <p14:creationId xmlns:p14="http://schemas.microsoft.com/office/powerpoint/2010/main" val="251833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37C14FA-4566-DB1A-7188-935805874BD3}"/>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EAA1E4CB-5431-071B-CE29-3214E0D6F290}"/>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dirty="0"/>
              <a:t>Hitler and the Nazi’s surrender</a:t>
            </a:r>
          </a:p>
        </p:txBody>
      </p:sp>
      <p:grpSp>
        <p:nvGrpSpPr>
          <p:cNvPr id="8" name="Group 7" descr="Black and white photo of loads of people hanging off the side and top of an old fashioned car. And two people inside the front seats. ">
            <a:extLst>
              <a:ext uri="{FF2B5EF4-FFF2-40B4-BE49-F238E27FC236}">
                <a16:creationId xmlns:a16="http://schemas.microsoft.com/office/drawing/2014/main" id="{24ACD56B-CEAB-D6E9-CF59-12907AC6F6A3}"/>
              </a:ext>
            </a:extLst>
          </p:cNvPr>
          <p:cNvGrpSpPr/>
          <p:nvPr/>
        </p:nvGrpSpPr>
        <p:grpSpPr>
          <a:xfrm>
            <a:off x="463416" y="903299"/>
            <a:ext cx="7007125" cy="5178511"/>
            <a:chOff x="463416" y="903299"/>
            <a:chExt cx="7007125" cy="5178511"/>
          </a:xfrm>
        </p:grpSpPr>
        <p:pic>
          <p:nvPicPr>
            <p:cNvPr id="7" name="Picture 6" descr="Black and white photo of loads of people hanging off the side and top of an old fashioned car. And two people inside the front seats. ">
              <a:extLst>
                <a:ext uri="{FF2B5EF4-FFF2-40B4-BE49-F238E27FC236}">
                  <a16:creationId xmlns:a16="http://schemas.microsoft.com/office/drawing/2014/main" id="{B2AE4A95-5854-CC4D-84A9-5E552CFA6EF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47469" y="903299"/>
              <a:ext cx="6923072" cy="5146441"/>
            </a:xfrm>
            <a:prstGeom prst="rect">
              <a:avLst/>
            </a:prstGeom>
            <a:noFill/>
            <a:ln w="22225">
              <a:solidFill>
                <a:schemeClr val="tx1"/>
              </a:solidFill>
            </a:ln>
          </p:spPr>
        </p:pic>
        <p:sp>
          <p:nvSpPr>
            <p:cNvPr id="5" name="TextBox 4">
              <a:extLst>
                <a:ext uri="{FF2B5EF4-FFF2-40B4-BE49-F238E27FC236}">
                  <a16:creationId xmlns:a16="http://schemas.microsoft.com/office/drawing/2014/main" id="{95B216D7-D64E-4499-8B85-1215C006BE60}"/>
                </a:ext>
              </a:extLst>
            </p:cNvPr>
            <p:cNvSpPr txBox="1"/>
            <p:nvPr/>
          </p:nvSpPr>
          <p:spPr>
            <a:xfrm>
              <a:off x="463416" y="5866366"/>
              <a:ext cx="1056147" cy="215444"/>
            </a:xfrm>
            <a:prstGeom prst="rect">
              <a:avLst/>
            </a:prstGeom>
            <a:noFill/>
          </p:spPr>
          <p:txBody>
            <a:bodyPr wrap="square" rtlCol="0">
              <a:spAutoFit/>
            </a:bodyPr>
            <a:lstStyle/>
            <a:p>
              <a:r>
                <a:rPr lang="en-US" sz="800" dirty="0">
                  <a:solidFill>
                    <a:schemeClr val="bg1"/>
                  </a:solidFill>
                  <a:latin typeface="Calibri" panose="020F0502020204030204" pitchFamily="34" charset="0"/>
                  <a:cs typeface="Calibri" panose="020F0502020204030204" pitchFamily="34" charset="0"/>
                </a:rPr>
                <a:t> © IWM (HU 41808)</a:t>
              </a:r>
            </a:p>
          </p:txBody>
        </p:sp>
      </p:grpSp>
      <p:sp>
        <p:nvSpPr>
          <p:cNvPr id="4" name="TextBox 3">
            <a:extLst>
              <a:ext uri="{FF2B5EF4-FFF2-40B4-BE49-F238E27FC236}">
                <a16:creationId xmlns:a16="http://schemas.microsoft.com/office/drawing/2014/main" id="{B3418F31-0F12-B25B-7CBF-B91CB13B3096}"/>
              </a:ext>
            </a:extLst>
          </p:cNvPr>
          <p:cNvSpPr txBox="1"/>
          <p:nvPr/>
        </p:nvSpPr>
        <p:spPr>
          <a:xfrm>
            <a:off x="7670102" y="792971"/>
            <a:ext cx="3963796" cy="711733"/>
          </a:xfrm>
          <a:prstGeom prst="rect">
            <a:avLst/>
          </a:prstGeom>
          <a:noFill/>
        </p:spPr>
        <p:txBody>
          <a:bodyPr wrap="square" rtlCol="0">
            <a:spAutoFit/>
          </a:bodyPr>
          <a:lstStyle/>
          <a:p>
            <a:pPr>
              <a:lnSpc>
                <a:spcPct val="150000"/>
              </a:lnSpc>
            </a:pPr>
            <a:r>
              <a:rPr lang="en-US" sz="1400" spc="20" dirty="0">
                <a:latin typeface="Linkpen 17a Print" panose="03050602060000000000" pitchFamily="66" charset="77"/>
              </a:rPr>
              <a:t>On 8th May 1945 Hitler and the Nazis surrendered. </a:t>
            </a:r>
          </a:p>
        </p:txBody>
      </p:sp>
      <p:sp>
        <p:nvSpPr>
          <p:cNvPr id="6" name="TextBox 5">
            <a:extLst>
              <a:ext uri="{FF2B5EF4-FFF2-40B4-BE49-F238E27FC236}">
                <a16:creationId xmlns:a16="http://schemas.microsoft.com/office/drawing/2014/main" id="{5ED45CAF-1718-44FA-90AD-EAA682131BF0}"/>
              </a:ext>
            </a:extLst>
          </p:cNvPr>
          <p:cNvSpPr txBox="1"/>
          <p:nvPr/>
        </p:nvSpPr>
        <p:spPr>
          <a:xfrm>
            <a:off x="7670102" y="1603274"/>
            <a:ext cx="3037032" cy="1034899"/>
          </a:xfrm>
          <a:prstGeom prst="rect">
            <a:avLst/>
          </a:prstGeom>
          <a:noFill/>
        </p:spPr>
        <p:txBody>
          <a:bodyPr wrap="square" rtlCol="0">
            <a:spAutoFit/>
          </a:bodyPr>
          <a:lstStyle/>
          <a:p>
            <a:pPr>
              <a:lnSpc>
                <a:spcPct val="150000"/>
              </a:lnSpc>
            </a:pPr>
            <a:r>
              <a:rPr lang="en-US" sz="1400" spc="20" dirty="0">
                <a:latin typeface="Linkpen 17a Print" panose="03050602060000000000" pitchFamily="66" charset="77"/>
              </a:rPr>
              <a:t>That means they agreed to stop fighting and to end the war. </a:t>
            </a:r>
          </a:p>
        </p:txBody>
      </p:sp>
      <p:sp>
        <p:nvSpPr>
          <p:cNvPr id="2" name="TextBox 1">
            <a:extLst>
              <a:ext uri="{FF2B5EF4-FFF2-40B4-BE49-F238E27FC236}">
                <a16:creationId xmlns:a16="http://schemas.microsoft.com/office/drawing/2014/main" id="{42C0029C-12A7-3508-6AF0-C69B2EBFC162}"/>
              </a:ext>
            </a:extLst>
          </p:cNvPr>
          <p:cNvSpPr txBox="1"/>
          <p:nvPr/>
        </p:nvSpPr>
        <p:spPr>
          <a:xfrm>
            <a:off x="7664566" y="2682693"/>
            <a:ext cx="2744856" cy="711733"/>
          </a:xfrm>
          <a:prstGeom prst="rect">
            <a:avLst/>
          </a:prstGeom>
          <a:noFill/>
        </p:spPr>
        <p:txBody>
          <a:bodyPr wrap="square" rtlCol="0">
            <a:spAutoFit/>
          </a:bodyPr>
          <a:lstStyle/>
          <a:p>
            <a:pPr>
              <a:lnSpc>
                <a:spcPct val="150000"/>
              </a:lnSpc>
            </a:pPr>
            <a:r>
              <a:rPr lang="en-US" sz="1400" spc="20" dirty="0">
                <a:latin typeface="Linkpen 17a Print" panose="03050602060000000000" pitchFamily="66" charset="77"/>
              </a:rPr>
              <a:t>The terrible war was over in Europe.</a:t>
            </a:r>
          </a:p>
        </p:txBody>
      </p:sp>
      <p:pic>
        <p:nvPicPr>
          <p:cNvPr id="3" name="Picture 2">
            <a:extLst>
              <a:ext uri="{FF2B5EF4-FFF2-40B4-BE49-F238E27FC236}">
                <a16:creationId xmlns:a16="http://schemas.microsoft.com/office/drawing/2014/main" id="{66A4EDA9-BF78-D729-28B3-390463898BC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b="-4"/>
          <a:stretch/>
        </p:blipFill>
        <p:spPr>
          <a:xfrm>
            <a:off x="9652000" y="4998720"/>
            <a:ext cx="2540000" cy="1858560"/>
          </a:xfrm>
          <a:prstGeom prst="rect">
            <a:avLst/>
          </a:prstGeom>
        </p:spPr>
      </p:pic>
      <p:pic>
        <p:nvPicPr>
          <p:cNvPr id="15" name="Picture 14" descr="This became known in Britain as VE Day - Victory in Europe">
            <a:extLst>
              <a:ext uri="{FF2B5EF4-FFF2-40B4-BE49-F238E27FC236}">
                <a16:creationId xmlns:a16="http://schemas.microsoft.com/office/drawing/2014/main" id="{507CC131-BC34-7B0B-7389-7BD1C2912F20}"/>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739304" y="3591247"/>
            <a:ext cx="2436200" cy="2511657"/>
          </a:xfrm>
          <a:prstGeom prst="rect">
            <a:avLst/>
          </a:prstGeom>
        </p:spPr>
      </p:pic>
      <p:pic>
        <p:nvPicPr>
          <p:cNvPr id="13" name="Picture 12" descr="A cartoon of a person in military uniform">
            <a:extLst>
              <a:ext uri="{FF2B5EF4-FFF2-40B4-BE49-F238E27FC236}">
                <a16:creationId xmlns:a16="http://schemas.microsoft.com/office/drawing/2014/main" id="{19AC5D93-0D85-DD92-26B9-03ED79BC006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66743" y="1897156"/>
            <a:ext cx="1421801" cy="4719350"/>
          </a:xfrm>
          <a:prstGeom prst="rect">
            <a:avLst/>
          </a:prstGeom>
        </p:spPr>
      </p:pic>
      <p:pic>
        <p:nvPicPr>
          <p:cNvPr id="16" name="Picture 15">
            <a:extLst>
              <a:ext uri="{FF2B5EF4-FFF2-40B4-BE49-F238E27FC236}">
                <a16:creationId xmlns:a16="http://schemas.microsoft.com/office/drawing/2014/main" id="{F9CB238A-6E2F-835C-59A7-528F310933AA}"/>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flipH="1">
            <a:off x="0" y="-928"/>
            <a:ext cx="2357120" cy="1442720"/>
          </a:xfrm>
          <a:prstGeom prst="rect">
            <a:avLst/>
          </a:prstGeom>
        </p:spPr>
      </p:pic>
    </p:spTree>
    <p:extLst>
      <p:ext uri="{BB962C8B-B14F-4D97-AF65-F5344CB8AC3E}">
        <p14:creationId xmlns:p14="http://schemas.microsoft.com/office/powerpoint/2010/main" val="34626717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1"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1"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2" presetClass="entr" presetSubtype="1" fill="hold" nodeType="withEffect" p14:presetBounceEnd="50000">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14:bounceEnd="50000">
                                          <p:cBhvr additive="base">
                                            <p:cTn id="26" dur="10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6" grpId="1"/>
          <p:bldP spid="2"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1"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1"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2" presetClass="entr" presetSubtype="1"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ppt_x"/>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6" grpId="1"/>
          <p:bldP spid="2" grpId="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D8AC196-82CE-AEB2-79DC-BCF11AE1E7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4750542-E842-B8BF-F689-7884100D2676}"/>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dirty="0"/>
              <a:t>Why do we celebrate VE Day? The End</a:t>
            </a:r>
          </a:p>
        </p:txBody>
      </p:sp>
      <p:pic>
        <p:nvPicPr>
          <p:cNvPr id="3" name="Picture 2">
            <a:extLst>
              <a:ext uri="{FF2B5EF4-FFF2-40B4-BE49-F238E27FC236}">
                <a16:creationId xmlns:a16="http://schemas.microsoft.com/office/drawing/2014/main" id="{6305B6BF-03C3-E263-25B8-57AB56EEA27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b="-4"/>
          <a:stretch/>
        </p:blipFill>
        <p:spPr>
          <a:xfrm>
            <a:off x="9652000" y="4998720"/>
            <a:ext cx="2540000" cy="1858560"/>
          </a:xfrm>
          <a:prstGeom prst="rect">
            <a:avLst/>
          </a:prstGeom>
        </p:spPr>
      </p:pic>
      <p:pic>
        <p:nvPicPr>
          <p:cNvPr id="2" name="Picture 1" descr="A flag with confetti">
            <a:extLst>
              <a:ext uri="{FF2B5EF4-FFF2-40B4-BE49-F238E27FC236}">
                <a16:creationId xmlns:a16="http://schemas.microsoft.com/office/drawing/2014/main" id="{D3261738-D151-3923-7F50-993AA529CC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2256" y="-636372"/>
            <a:ext cx="13556512" cy="7623937"/>
          </a:xfrm>
          <a:prstGeom prst="rect">
            <a:avLst/>
          </a:prstGeom>
        </p:spPr>
      </p:pic>
      <p:pic>
        <p:nvPicPr>
          <p:cNvPr id="8" name="Picture 7" descr="Why do we celebrate VE Day? ">
            <a:extLst>
              <a:ext uri="{FF2B5EF4-FFF2-40B4-BE49-F238E27FC236}">
                <a16:creationId xmlns:a16="http://schemas.microsoft.com/office/drawing/2014/main" id="{6D2FD545-E864-8BA3-3A5F-56728D7BC66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0" y="457058"/>
            <a:ext cx="12192000" cy="1865376"/>
          </a:xfrm>
          <a:prstGeom prst="rect">
            <a:avLst/>
          </a:prstGeom>
        </p:spPr>
      </p:pic>
    </p:spTree>
    <p:extLst>
      <p:ext uri="{BB962C8B-B14F-4D97-AF65-F5344CB8AC3E}">
        <p14:creationId xmlns:p14="http://schemas.microsoft.com/office/powerpoint/2010/main" val="285653472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15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1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14:presetBounceEnd="50000">
                                      <p:stCondLst>
                                        <p:cond delay="300"/>
                                      </p:stCondLst>
                                      <p:childTnLst>
                                        <p:set>
                                          <p:cBhvr>
                                            <p:cTn id="10" dur="1" fill="hold">
                                              <p:stCondLst>
                                                <p:cond delay="0"/>
                                              </p:stCondLst>
                                            </p:cTn>
                                            <p:tgtEl>
                                              <p:spTgt spid="2"/>
                                            </p:tgtEl>
                                            <p:attrNameLst>
                                              <p:attrName>style.visibility</p:attrName>
                                            </p:attrNameLst>
                                          </p:cBhvr>
                                          <p:to>
                                            <p:strVal val="visible"/>
                                          </p:to>
                                        </p:set>
                                        <p:anim calcmode="lin" valueType="num" p14:bounceEnd="50000">
                                          <p:cBhvr additive="base">
                                            <p:cTn id="11" dur="12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12" dur="12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500" fill="hold"/>
                                            <p:tgtEl>
                                              <p:spTgt spid="8"/>
                                            </p:tgtEl>
                                            <p:attrNameLst>
                                              <p:attrName>ppt_x</p:attrName>
                                            </p:attrNameLst>
                                          </p:cBhvr>
                                          <p:tavLst>
                                            <p:tav tm="0">
                                              <p:val>
                                                <p:strVal val="0-#ppt_w/2"/>
                                              </p:val>
                                            </p:tav>
                                            <p:tav tm="100000">
                                              <p:val>
                                                <p:strVal val="#ppt_x"/>
                                              </p:val>
                                            </p:tav>
                                          </p:tavLst>
                                        </p:anim>
                                        <p:anim calcmode="lin" valueType="num">
                                          <p:cBhvr additive="base">
                                            <p:cTn id="8" dur="1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3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00" fill="hold"/>
                                            <p:tgtEl>
                                              <p:spTgt spid="2"/>
                                            </p:tgtEl>
                                            <p:attrNameLst>
                                              <p:attrName>ppt_x</p:attrName>
                                            </p:attrNameLst>
                                          </p:cBhvr>
                                          <p:tavLst>
                                            <p:tav tm="0">
                                              <p:val>
                                                <p:strVal val="#ppt_x"/>
                                              </p:val>
                                            </p:tav>
                                            <p:tav tm="100000">
                                              <p:val>
                                                <p:strVal val="#ppt_x"/>
                                              </p:val>
                                            </p:tav>
                                          </p:tavLst>
                                        </p:anim>
                                        <p:anim calcmode="lin" valueType="num">
                                          <p:cBhvr additive="base">
                                            <p:cTn id="12" dur="12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DF198CB-1E20-1A54-680B-8F357AD7F4B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B746B373-667E-99AA-C92B-2BDB3459514E}"/>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dirty="0"/>
              <a:t>What do you think might be happening in this photo?</a:t>
            </a:r>
          </a:p>
        </p:txBody>
      </p:sp>
      <p:grpSp>
        <p:nvGrpSpPr>
          <p:cNvPr id="4" name="Group 3" descr="Black and white photo of loads of people hanging off the side and top of an old fashioned car. And two people inside the front seats. ">
            <a:extLst>
              <a:ext uri="{FF2B5EF4-FFF2-40B4-BE49-F238E27FC236}">
                <a16:creationId xmlns:a16="http://schemas.microsoft.com/office/drawing/2014/main" id="{C04FE2AE-7443-F9D6-52B8-53F7F7CB575C}"/>
              </a:ext>
            </a:extLst>
          </p:cNvPr>
          <p:cNvGrpSpPr/>
          <p:nvPr/>
        </p:nvGrpSpPr>
        <p:grpSpPr>
          <a:xfrm>
            <a:off x="561377" y="1050129"/>
            <a:ext cx="6922180" cy="4912581"/>
            <a:chOff x="561377" y="1050129"/>
            <a:chExt cx="6922180" cy="4912581"/>
          </a:xfrm>
        </p:grpSpPr>
        <p:pic>
          <p:nvPicPr>
            <p:cNvPr id="13" name="Picture 12" descr="Black and white photo of loads of people hanging off the side and top of an old fashioned car. And two people inside the front seats. ">
              <a:extLst>
                <a:ext uri="{FF2B5EF4-FFF2-40B4-BE49-F238E27FC236}">
                  <a16:creationId xmlns:a16="http://schemas.microsoft.com/office/drawing/2014/main" id="{F20DE09E-6E68-1373-DBD9-8E5D4E4E23D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0157" y="1050129"/>
              <a:ext cx="6843400" cy="4875923"/>
            </a:xfrm>
            <a:prstGeom prst="rect">
              <a:avLst/>
            </a:prstGeom>
            <a:noFill/>
            <a:ln w="22225">
              <a:solidFill>
                <a:schemeClr val="tx1"/>
              </a:solidFill>
            </a:ln>
          </p:spPr>
        </p:pic>
        <p:sp>
          <p:nvSpPr>
            <p:cNvPr id="2" name="TextBox 1">
              <a:extLst>
                <a:ext uri="{FF2B5EF4-FFF2-40B4-BE49-F238E27FC236}">
                  <a16:creationId xmlns:a16="http://schemas.microsoft.com/office/drawing/2014/main" id="{7FC1C9F4-8B75-5A0B-A0E8-9F2A36A764E8}"/>
                </a:ext>
              </a:extLst>
            </p:cNvPr>
            <p:cNvSpPr txBox="1"/>
            <p:nvPr/>
          </p:nvSpPr>
          <p:spPr>
            <a:xfrm>
              <a:off x="561377" y="5747266"/>
              <a:ext cx="2306320" cy="215444"/>
            </a:xfrm>
            <a:prstGeom prst="rect">
              <a:avLst/>
            </a:prstGeom>
            <a:noFill/>
          </p:spPr>
          <p:txBody>
            <a:bodyPr wrap="square" rtlCol="0">
              <a:spAutoFit/>
            </a:bodyPr>
            <a:lstStyle/>
            <a:p>
              <a:r>
                <a:rPr lang="en-US" sz="800" dirty="0">
                  <a:solidFill>
                    <a:schemeClr val="bg1">
                      <a:lumMod val="50000"/>
                    </a:schemeClr>
                  </a:solidFill>
                  <a:latin typeface="Calibri" panose="020F0502020204030204" pitchFamily="34" charset="0"/>
                  <a:cs typeface="Calibri" panose="020F0502020204030204" pitchFamily="34" charset="0"/>
                </a:rPr>
                <a:t> © IWM (HU 41808)</a:t>
              </a:r>
            </a:p>
          </p:txBody>
        </p:sp>
      </p:grpSp>
      <p:pic>
        <p:nvPicPr>
          <p:cNvPr id="31" name="Picture 30" descr="What do you think might be happening in this photo?">
            <a:extLst>
              <a:ext uri="{FF2B5EF4-FFF2-40B4-BE49-F238E27FC236}">
                <a16:creationId xmlns:a16="http://schemas.microsoft.com/office/drawing/2014/main" id="{A28D2848-49B0-68E9-76DD-48C85EEFDA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78512" y="1194304"/>
            <a:ext cx="3722696" cy="1185440"/>
          </a:xfrm>
          <a:prstGeom prst="rect">
            <a:avLst/>
          </a:prstGeom>
        </p:spPr>
      </p:pic>
      <p:pic>
        <p:nvPicPr>
          <p:cNvPr id="3" name="Picture 2">
            <a:extLst>
              <a:ext uri="{FF2B5EF4-FFF2-40B4-BE49-F238E27FC236}">
                <a16:creationId xmlns:a16="http://schemas.microsoft.com/office/drawing/2014/main" id="{63A70DAF-7190-B50D-5F45-2FAE35E7C816}"/>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b="-4"/>
          <a:stretch/>
        </p:blipFill>
        <p:spPr>
          <a:xfrm>
            <a:off x="9652000" y="4998720"/>
            <a:ext cx="2540000" cy="1858560"/>
          </a:xfrm>
          <a:prstGeom prst="rect">
            <a:avLst/>
          </a:prstGeom>
        </p:spPr>
      </p:pic>
      <p:pic>
        <p:nvPicPr>
          <p:cNvPr id="5" name="Picture 4">
            <a:extLst>
              <a:ext uri="{FF2B5EF4-FFF2-40B4-BE49-F238E27FC236}">
                <a16:creationId xmlns:a16="http://schemas.microsoft.com/office/drawing/2014/main" id="{E610D346-01DA-5503-94BE-45069A3D3F2F}"/>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834880" y="0"/>
            <a:ext cx="2357120" cy="1442720"/>
          </a:xfrm>
          <a:prstGeom prst="rect">
            <a:avLst/>
          </a:prstGeom>
        </p:spPr>
      </p:pic>
      <p:pic>
        <p:nvPicPr>
          <p:cNvPr id="24" name="Picture 23" descr="What sort of people can you see?">
            <a:extLst>
              <a:ext uri="{FF2B5EF4-FFF2-40B4-BE49-F238E27FC236}">
                <a16:creationId xmlns:a16="http://schemas.microsoft.com/office/drawing/2014/main" id="{541A9A33-AD5F-C920-B405-9A3A0E21EFD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54531">
            <a:off x="7798572" y="2701673"/>
            <a:ext cx="3682578" cy="975517"/>
          </a:xfrm>
          <a:prstGeom prst="rect">
            <a:avLst/>
          </a:prstGeom>
        </p:spPr>
      </p:pic>
      <p:pic>
        <p:nvPicPr>
          <p:cNvPr id="26" name="Picture 25" descr="How do you think they're feeling and why?">
            <a:extLst>
              <a:ext uri="{FF2B5EF4-FFF2-40B4-BE49-F238E27FC236}">
                <a16:creationId xmlns:a16="http://schemas.microsoft.com/office/drawing/2014/main" id="{AF248CA6-E892-4BA0-B1C8-B933937B0E7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39299" y="3948935"/>
            <a:ext cx="4414216" cy="1036487"/>
          </a:xfrm>
          <a:prstGeom prst="rect">
            <a:avLst/>
          </a:prstGeom>
        </p:spPr>
      </p:pic>
      <p:pic>
        <p:nvPicPr>
          <p:cNvPr id="28" name="Picture 27" descr="What do their clothes tell you about tem?">
            <a:extLst>
              <a:ext uri="{FF2B5EF4-FFF2-40B4-BE49-F238E27FC236}">
                <a16:creationId xmlns:a16="http://schemas.microsoft.com/office/drawing/2014/main" id="{E84B5C24-317E-3E6D-C39F-F8B21C3005A9}"/>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rot="200939">
            <a:off x="5639528" y="5340382"/>
            <a:ext cx="3975231" cy="975517"/>
          </a:xfrm>
          <a:prstGeom prst="rect">
            <a:avLst/>
          </a:prstGeom>
        </p:spPr>
      </p:pic>
    </p:spTree>
    <p:extLst>
      <p:ext uri="{BB962C8B-B14F-4D97-AF65-F5344CB8AC3E}">
        <p14:creationId xmlns:p14="http://schemas.microsoft.com/office/powerpoint/2010/main" val="87148439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2" presetClass="entr" presetSubtype="2" fill="hold" nodeType="afterEffect" p14:presetBounceEnd="50000">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14:bounceEnd="50000">
                                          <p:cBhvr additive="base">
                                            <p:cTn id="15" dur="1000" fill="hold"/>
                                            <p:tgtEl>
                                              <p:spTgt spid="24"/>
                                            </p:tgtEl>
                                            <p:attrNameLst>
                                              <p:attrName>ppt_x</p:attrName>
                                            </p:attrNameLst>
                                          </p:cBhvr>
                                          <p:tavLst>
                                            <p:tav tm="0">
                                              <p:val>
                                                <p:strVal val="1+#ppt_w/2"/>
                                              </p:val>
                                            </p:tav>
                                            <p:tav tm="100000">
                                              <p:val>
                                                <p:strVal val="#ppt_x"/>
                                              </p:val>
                                            </p:tav>
                                          </p:tavLst>
                                        </p:anim>
                                        <p:anim calcmode="lin" valueType="num" p14:bounceEnd="50000">
                                          <p:cBhvr additive="base">
                                            <p:cTn id="16" dur="10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 presetClass="entr" presetSubtype="2" fill="hold" nodeType="afterEffect" p14:presetBounceEnd="50000">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14:bounceEnd="50000">
                                          <p:cBhvr additive="base">
                                            <p:cTn id="20" dur="1000" fill="hold"/>
                                            <p:tgtEl>
                                              <p:spTgt spid="26"/>
                                            </p:tgtEl>
                                            <p:attrNameLst>
                                              <p:attrName>ppt_x</p:attrName>
                                            </p:attrNameLst>
                                          </p:cBhvr>
                                          <p:tavLst>
                                            <p:tav tm="0">
                                              <p:val>
                                                <p:strVal val="1+#ppt_w/2"/>
                                              </p:val>
                                            </p:tav>
                                            <p:tav tm="100000">
                                              <p:val>
                                                <p:strVal val="#ppt_x"/>
                                              </p:val>
                                            </p:tav>
                                          </p:tavLst>
                                        </p:anim>
                                        <p:anim calcmode="lin" valueType="num" p14:bounceEnd="50000">
                                          <p:cBhvr additive="base">
                                            <p:cTn id="21" dur="1000" fill="hold"/>
                                            <p:tgtEl>
                                              <p:spTgt spid="26"/>
                                            </p:tgtEl>
                                            <p:attrNameLst>
                                              <p:attrName>ppt_y</p:attrName>
                                            </p:attrNameLst>
                                          </p:cBhvr>
                                          <p:tavLst>
                                            <p:tav tm="0">
                                              <p:val>
                                                <p:strVal val="#ppt_y"/>
                                              </p:val>
                                            </p:tav>
                                            <p:tav tm="100000">
                                              <p:val>
                                                <p:strVal val="#ppt_y"/>
                                              </p:val>
                                            </p:tav>
                                          </p:tavLst>
                                        </p:anim>
                                      </p:childTnLst>
                                    </p:cTn>
                                  </p:par>
                                </p:childTnLst>
                              </p:cTn>
                            </p:par>
                            <p:par>
                              <p:cTn id="22" fill="hold">
                                <p:stCondLst>
                                  <p:cond delay="3000"/>
                                </p:stCondLst>
                                <p:childTnLst>
                                  <p:par>
                                    <p:cTn id="23" presetID="2" presetClass="entr" presetSubtype="4" fill="hold" nodeType="afterEffect" p14:presetBounceEnd="50000">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14:bounceEnd="50000">
                                          <p:cBhvr additive="base">
                                            <p:cTn id="25" dur="1000" fill="hold"/>
                                            <p:tgtEl>
                                              <p:spTgt spid="28"/>
                                            </p:tgtEl>
                                            <p:attrNameLst>
                                              <p:attrName>ppt_x</p:attrName>
                                            </p:attrNameLst>
                                          </p:cBhvr>
                                          <p:tavLst>
                                            <p:tav tm="0">
                                              <p:val>
                                                <p:strVal val="#ppt_x"/>
                                              </p:val>
                                            </p:tav>
                                            <p:tav tm="100000">
                                              <p:val>
                                                <p:strVal val="#ppt_x"/>
                                              </p:val>
                                            </p:tav>
                                          </p:tavLst>
                                        </p:anim>
                                        <p:anim calcmode="lin" valueType="num" p14:bounceEnd="50000">
                                          <p:cBhvr additive="base">
                                            <p:cTn id="26"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000" fill="hold"/>
                                            <p:tgtEl>
                                              <p:spTgt spid="24"/>
                                            </p:tgtEl>
                                            <p:attrNameLst>
                                              <p:attrName>ppt_x</p:attrName>
                                            </p:attrNameLst>
                                          </p:cBhvr>
                                          <p:tavLst>
                                            <p:tav tm="0">
                                              <p:val>
                                                <p:strVal val="1+#ppt_w/2"/>
                                              </p:val>
                                            </p:tav>
                                            <p:tav tm="100000">
                                              <p:val>
                                                <p:strVal val="#ppt_x"/>
                                              </p:val>
                                            </p:tav>
                                          </p:tavLst>
                                        </p:anim>
                                        <p:anim calcmode="lin" valueType="num">
                                          <p:cBhvr additive="base">
                                            <p:cTn id="16" dur="10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 presetClass="entr" presetSubtype="2"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1000" fill="hold"/>
                                            <p:tgtEl>
                                              <p:spTgt spid="26"/>
                                            </p:tgtEl>
                                            <p:attrNameLst>
                                              <p:attrName>ppt_x</p:attrName>
                                            </p:attrNameLst>
                                          </p:cBhvr>
                                          <p:tavLst>
                                            <p:tav tm="0">
                                              <p:val>
                                                <p:strVal val="1+#ppt_w/2"/>
                                              </p:val>
                                            </p:tav>
                                            <p:tav tm="100000">
                                              <p:val>
                                                <p:strVal val="#ppt_x"/>
                                              </p:val>
                                            </p:tav>
                                          </p:tavLst>
                                        </p:anim>
                                        <p:anim calcmode="lin" valueType="num">
                                          <p:cBhvr additive="base">
                                            <p:cTn id="21" dur="1000" fill="hold"/>
                                            <p:tgtEl>
                                              <p:spTgt spid="26"/>
                                            </p:tgtEl>
                                            <p:attrNameLst>
                                              <p:attrName>ppt_y</p:attrName>
                                            </p:attrNameLst>
                                          </p:cBhvr>
                                          <p:tavLst>
                                            <p:tav tm="0">
                                              <p:val>
                                                <p:strVal val="#ppt_y"/>
                                              </p:val>
                                            </p:tav>
                                            <p:tav tm="100000">
                                              <p:val>
                                                <p:strVal val="#ppt_y"/>
                                              </p:val>
                                            </p:tav>
                                          </p:tavLst>
                                        </p:anim>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1000" fill="hold"/>
                                            <p:tgtEl>
                                              <p:spTgt spid="28"/>
                                            </p:tgtEl>
                                            <p:attrNameLst>
                                              <p:attrName>ppt_x</p:attrName>
                                            </p:attrNameLst>
                                          </p:cBhvr>
                                          <p:tavLst>
                                            <p:tav tm="0">
                                              <p:val>
                                                <p:strVal val="#ppt_x"/>
                                              </p:val>
                                            </p:tav>
                                            <p:tav tm="100000">
                                              <p:val>
                                                <p:strVal val="#ppt_x"/>
                                              </p:val>
                                            </p:tav>
                                          </p:tavLst>
                                        </p:anim>
                                        <p:anim calcmode="lin" valueType="num">
                                          <p:cBhvr additive="base">
                                            <p:cTn id="26"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23228A4-B5B9-D8AD-9D96-485E3BBDF5B1}"/>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027DBE52-5931-D59B-3B85-6A13FCA463C2}"/>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dirty="0"/>
              <a:t>8</a:t>
            </a:r>
            <a:r>
              <a:rPr lang="en-GB" baseline="30000" dirty="0"/>
              <a:t>th</a:t>
            </a:r>
            <a:r>
              <a:rPr lang="en-GB" dirty="0"/>
              <a:t> May 1945 – People celebrating VE Day in London</a:t>
            </a:r>
          </a:p>
        </p:txBody>
      </p:sp>
      <p:grpSp>
        <p:nvGrpSpPr>
          <p:cNvPr id="8" name="Group 7" descr="Black and white photo of loads of people hanging off the side and top of an old fashioned car. And two people inside the front seats. ">
            <a:extLst>
              <a:ext uri="{FF2B5EF4-FFF2-40B4-BE49-F238E27FC236}">
                <a16:creationId xmlns:a16="http://schemas.microsoft.com/office/drawing/2014/main" id="{79C9495A-2A27-4528-CF57-6A106DE60513}"/>
              </a:ext>
            </a:extLst>
          </p:cNvPr>
          <p:cNvGrpSpPr/>
          <p:nvPr/>
        </p:nvGrpSpPr>
        <p:grpSpPr>
          <a:xfrm>
            <a:off x="561377" y="1050129"/>
            <a:ext cx="6922180" cy="4912581"/>
            <a:chOff x="561377" y="1050129"/>
            <a:chExt cx="6922180" cy="4912581"/>
          </a:xfrm>
        </p:grpSpPr>
        <p:pic>
          <p:nvPicPr>
            <p:cNvPr id="7" name="Picture 6" descr="Black and white photo of loads of people hanging off the side and top of an old fashioned car. And two people inside the front seats. ">
              <a:extLst>
                <a:ext uri="{FF2B5EF4-FFF2-40B4-BE49-F238E27FC236}">
                  <a16:creationId xmlns:a16="http://schemas.microsoft.com/office/drawing/2014/main" id="{2049E131-4175-F2FC-67F5-79CC0FCCB3A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0157" y="1050129"/>
              <a:ext cx="6843400" cy="4875923"/>
            </a:xfrm>
            <a:prstGeom prst="rect">
              <a:avLst/>
            </a:prstGeom>
            <a:noFill/>
            <a:ln w="22225">
              <a:solidFill>
                <a:schemeClr val="tx1"/>
              </a:solidFill>
            </a:ln>
          </p:spPr>
        </p:pic>
        <p:sp>
          <p:nvSpPr>
            <p:cNvPr id="2" name="TextBox 1">
              <a:extLst>
                <a:ext uri="{FF2B5EF4-FFF2-40B4-BE49-F238E27FC236}">
                  <a16:creationId xmlns:a16="http://schemas.microsoft.com/office/drawing/2014/main" id="{69735FFE-0947-337B-5BDD-266B240072DE}"/>
                </a:ext>
              </a:extLst>
            </p:cNvPr>
            <p:cNvSpPr txBox="1"/>
            <p:nvPr/>
          </p:nvSpPr>
          <p:spPr>
            <a:xfrm>
              <a:off x="561377" y="5747266"/>
              <a:ext cx="2306320" cy="215444"/>
            </a:xfrm>
            <a:prstGeom prst="rect">
              <a:avLst/>
            </a:prstGeom>
            <a:noFill/>
          </p:spPr>
          <p:txBody>
            <a:bodyPr wrap="square" rtlCol="0">
              <a:spAutoFit/>
            </a:bodyPr>
            <a:lstStyle/>
            <a:p>
              <a:r>
                <a:rPr lang="en-US" sz="800" dirty="0">
                  <a:solidFill>
                    <a:schemeClr val="bg1">
                      <a:lumMod val="50000"/>
                    </a:schemeClr>
                  </a:solidFill>
                  <a:latin typeface="Calibri" panose="020F0502020204030204" pitchFamily="34" charset="0"/>
                  <a:cs typeface="Calibri" panose="020F0502020204030204" pitchFamily="34" charset="0"/>
                </a:rPr>
                <a:t> © IWM (HU 41808)</a:t>
              </a:r>
            </a:p>
          </p:txBody>
        </p:sp>
      </p:grpSp>
      <p:pic>
        <p:nvPicPr>
          <p:cNvPr id="10" name="Picture 9" descr="8th May 1945 – People celebrating VE Day in London">
            <a:extLst>
              <a:ext uri="{FF2B5EF4-FFF2-40B4-BE49-F238E27FC236}">
                <a16:creationId xmlns:a16="http://schemas.microsoft.com/office/drawing/2014/main" id="{1A643A2D-2313-576A-0531-1E6EAE6385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11394" y="1470394"/>
            <a:ext cx="3859946" cy="1321112"/>
          </a:xfrm>
          <a:prstGeom prst="rect">
            <a:avLst/>
          </a:prstGeom>
        </p:spPr>
      </p:pic>
      <p:pic>
        <p:nvPicPr>
          <p:cNvPr id="3" name="Picture 2">
            <a:extLst>
              <a:ext uri="{FF2B5EF4-FFF2-40B4-BE49-F238E27FC236}">
                <a16:creationId xmlns:a16="http://schemas.microsoft.com/office/drawing/2014/main" id="{843DBF52-0D2B-F29C-C90D-7845BE905DDB}"/>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b="-4"/>
          <a:stretch/>
        </p:blipFill>
        <p:spPr>
          <a:xfrm>
            <a:off x="9652000" y="4998720"/>
            <a:ext cx="2540000" cy="1858560"/>
          </a:xfrm>
          <a:prstGeom prst="rect">
            <a:avLst/>
          </a:prstGeom>
        </p:spPr>
      </p:pic>
      <p:pic>
        <p:nvPicPr>
          <p:cNvPr id="5" name="Picture 4">
            <a:extLst>
              <a:ext uri="{FF2B5EF4-FFF2-40B4-BE49-F238E27FC236}">
                <a16:creationId xmlns:a16="http://schemas.microsoft.com/office/drawing/2014/main" id="{FF65DD27-C70C-BCB3-6135-739A439629F6}"/>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834880" y="0"/>
            <a:ext cx="2357120" cy="1442720"/>
          </a:xfrm>
          <a:prstGeom prst="rect">
            <a:avLst/>
          </a:prstGeom>
        </p:spPr>
      </p:pic>
      <p:sp>
        <p:nvSpPr>
          <p:cNvPr id="4" name="TextBox 3">
            <a:extLst>
              <a:ext uri="{FF2B5EF4-FFF2-40B4-BE49-F238E27FC236}">
                <a16:creationId xmlns:a16="http://schemas.microsoft.com/office/drawing/2014/main" id="{EE6CA7A7-1A3F-0215-8955-9C1FC2537D52}"/>
              </a:ext>
            </a:extLst>
          </p:cNvPr>
          <p:cNvSpPr txBox="1"/>
          <p:nvPr/>
        </p:nvSpPr>
        <p:spPr>
          <a:xfrm>
            <a:off x="7675638" y="3013879"/>
            <a:ext cx="3963796" cy="388568"/>
          </a:xfrm>
          <a:prstGeom prst="rect">
            <a:avLst/>
          </a:prstGeom>
          <a:noFill/>
        </p:spPr>
        <p:txBody>
          <a:bodyPr wrap="square" rtlCol="0">
            <a:spAutoFit/>
          </a:bodyPr>
          <a:lstStyle/>
          <a:p>
            <a:pPr>
              <a:lnSpc>
                <a:spcPct val="150000"/>
              </a:lnSpc>
            </a:pPr>
            <a:r>
              <a:rPr lang="en-US" sz="1400" spc="20" dirty="0">
                <a:latin typeface="Linkpen 17a Print" panose="03050602060000000000" pitchFamily="66" charset="77"/>
              </a:rPr>
              <a:t>VE stands for Victory in Europe.</a:t>
            </a:r>
          </a:p>
        </p:txBody>
      </p:sp>
      <p:sp>
        <p:nvSpPr>
          <p:cNvPr id="6" name="TextBox 5">
            <a:extLst>
              <a:ext uri="{FF2B5EF4-FFF2-40B4-BE49-F238E27FC236}">
                <a16:creationId xmlns:a16="http://schemas.microsoft.com/office/drawing/2014/main" id="{626C0199-ABE9-48FC-6D47-F935F9C88042}"/>
              </a:ext>
            </a:extLst>
          </p:cNvPr>
          <p:cNvSpPr txBox="1"/>
          <p:nvPr/>
        </p:nvSpPr>
        <p:spPr>
          <a:xfrm>
            <a:off x="7675638" y="3582962"/>
            <a:ext cx="3963796" cy="1681229"/>
          </a:xfrm>
          <a:prstGeom prst="rect">
            <a:avLst/>
          </a:prstGeom>
          <a:noFill/>
        </p:spPr>
        <p:txBody>
          <a:bodyPr wrap="square" rtlCol="0">
            <a:spAutoFit/>
          </a:bodyPr>
          <a:lstStyle/>
          <a:p>
            <a:pPr>
              <a:lnSpc>
                <a:spcPct val="150000"/>
              </a:lnSpc>
            </a:pPr>
            <a:r>
              <a:rPr lang="en-US" sz="1400" spc="20" dirty="0">
                <a:latin typeface="Linkpen 17a Print" panose="03050602060000000000" pitchFamily="66" charset="77"/>
              </a:rPr>
              <a:t>On this day, the Allied armies accepted the unconditional surrender of Nazi Germany's armed forces – ending World War 2 </a:t>
            </a:r>
          </a:p>
          <a:p>
            <a:pPr>
              <a:lnSpc>
                <a:spcPct val="150000"/>
              </a:lnSpc>
            </a:pPr>
            <a:r>
              <a:rPr lang="en-US" sz="1400" spc="20" dirty="0">
                <a:latin typeface="Linkpen 17a Print" panose="03050602060000000000" pitchFamily="66" charset="77"/>
              </a:rPr>
              <a:t>in Europe.</a:t>
            </a:r>
          </a:p>
        </p:txBody>
      </p:sp>
    </p:spTree>
    <p:extLst>
      <p:ext uri="{BB962C8B-B14F-4D97-AF65-F5344CB8AC3E}">
        <p14:creationId xmlns:p14="http://schemas.microsoft.com/office/powerpoint/2010/main" val="286543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1"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C982A77-878E-3516-69B4-EA2EEFDF710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9872AA6-1246-9C67-47D9-AA4B0A9DEEC3}"/>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dirty="0"/>
              <a:t>What was World War 2?</a:t>
            </a:r>
          </a:p>
        </p:txBody>
      </p:sp>
      <p:pic>
        <p:nvPicPr>
          <p:cNvPr id="11" name="Picture 10" descr="What was World War 2?">
            <a:extLst>
              <a:ext uri="{FF2B5EF4-FFF2-40B4-BE49-F238E27FC236}">
                <a16:creationId xmlns:a16="http://schemas.microsoft.com/office/drawing/2014/main" id="{A4FED288-9B52-C240-C8A5-F20DD48499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0" y="199898"/>
            <a:ext cx="6504432" cy="765920"/>
          </a:xfrm>
          <a:prstGeom prst="rect">
            <a:avLst/>
          </a:prstGeom>
        </p:spPr>
      </p:pic>
      <p:pic>
        <p:nvPicPr>
          <p:cNvPr id="16" name="Picture 15" descr="Timeline showing start of WW2">
            <a:extLst>
              <a:ext uri="{FF2B5EF4-FFF2-40B4-BE49-F238E27FC236}">
                <a16:creationId xmlns:a16="http://schemas.microsoft.com/office/drawing/2014/main" id="{B913A99F-E228-5A9B-9BEF-96BCFD9B11FA}"/>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12095" y="1186403"/>
            <a:ext cx="11575099" cy="1401989"/>
          </a:xfrm>
          <a:prstGeom prst="rect">
            <a:avLst/>
          </a:prstGeom>
        </p:spPr>
      </p:pic>
      <p:grpSp>
        <p:nvGrpSpPr>
          <p:cNvPr id="7" name="Group 6" descr="A black and white photograph of Adolph Hitler.">
            <a:extLst>
              <a:ext uri="{FF2B5EF4-FFF2-40B4-BE49-F238E27FC236}">
                <a16:creationId xmlns:a16="http://schemas.microsoft.com/office/drawing/2014/main" id="{255F5EE0-E469-A26A-A44B-DB4FA59381D6}"/>
              </a:ext>
            </a:extLst>
          </p:cNvPr>
          <p:cNvGrpSpPr/>
          <p:nvPr/>
        </p:nvGrpSpPr>
        <p:grpSpPr>
          <a:xfrm>
            <a:off x="857870" y="2738061"/>
            <a:ext cx="4884562" cy="3399508"/>
            <a:chOff x="5838583" y="1243680"/>
            <a:chExt cx="5947113" cy="4139011"/>
          </a:xfrm>
        </p:grpSpPr>
        <p:pic>
          <p:nvPicPr>
            <p:cNvPr id="8" name="Picture 7" descr="A person in a military uniform&#10;&#10;Description automatically generated">
              <a:extLst>
                <a:ext uri="{FF2B5EF4-FFF2-40B4-BE49-F238E27FC236}">
                  <a16:creationId xmlns:a16="http://schemas.microsoft.com/office/drawing/2014/main" id="{83A7F0BD-20E4-6D5B-C0DD-DBE4A4AA0E2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38583" y="1285103"/>
              <a:ext cx="5895812" cy="4097588"/>
            </a:xfrm>
            <a:prstGeom prst="rect">
              <a:avLst/>
            </a:prstGeom>
            <a:ln w="22225">
              <a:solidFill>
                <a:schemeClr val="tx1"/>
              </a:solidFill>
            </a:ln>
          </p:spPr>
        </p:pic>
        <p:sp>
          <p:nvSpPr>
            <p:cNvPr id="9" name="TextBox 8">
              <a:extLst>
                <a:ext uri="{FF2B5EF4-FFF2-40B4-BE49-F238E27FC236}">
                  <a16:creationId xmlns:a16="http://schemas.microsoft.com/office/drawing/2014/main" id="{D0C23C1E-ACE8-56C6-A80F-2DEEF05EA0C5}"/>
                </a:ext>
              </a:extLst>
            </p:cNvPr>
            <p:cNvSpPr txBox="1"/>
            <p:nvPr/>
          </p:nvSpPr>
          <p:spPr>
            <a:xfrm>
              <a:off x="9648633" y="1243680"/>
              <a:ext cx="2137063" cy="262310"/>
            </a:xfrm>
            <a:prstGeom prst="rect">
              <a:avLst/>
            </a:prstGeom>
            <a:noFill/>
          </p:spPr>
          <p:txBody>
            <a:bodyPr wrap="square">
              <a:spAutoFit/>
            </a:bodyPr>
            <a:lstStyle/>
            <a:p>
              <a:pPr algn="r"/>
              <a:r>
                <a:rPr lang="en-GB" sz="800" b="0" i="0" dirty="0">
                  <a:solidFill>
                    <a:schemeClr val="bg1">
                      <a:lumMod val="50000"/>
                    </a:schemeClr>
                  </a:solidFill>
                  <a:effectLst/>
                  <a:latin typeface="Calibri" panose="020F0502020204030204" pitchFamily="34" charset="0"/>
                  <a:cs typeface="Calibri" panose="020F0502020204030204" pitchFamily="34" charset="0"/>
                </a:rPr>
                <a:t>© IWM (MOI) FLM 1531</a:t>
              </a:r>
              <a:endParaRPr lang="en-GB" sz="800" dirty="0">
                <a:solidFill>
                  <a:schemeClr val="bg1">
                    <a:lumMod val="50000"/>
                  </a:schemeClr>
                </a:solidFill>
                <a:latin typeface="Calibri" panose="020F0502020204030204" pitchFamily="34" charset="0"/>
                <a:cs typeface="Calibri" panose="020F0502020204030204" pitchFamily="34" charset="0"/>
              </a:endParaRPr>
            </a:p>
          </p:txBody>
        </p:sp>
      </p:grpSp>
      <p:sp>
        <p:nvSpPr>
          <p:cNvPr id="2" name="TextBox 1">
            <a:extLst>
              <a:ext uri="{FF2B5EF4-FFF2-40B4-BE49-F238E27FC236}">
                <a16:creationId xmlns:a16="http://schemas.microsoft.com/office/drawing/2014/main" id="{9D9AFD85-6C6F-1911-2CFF-07CB0E6C3CA5}"/>
              </a:ext>
            </a:extLst>
          </p:cNvPr>
          <p:cNvSpPr txBox="1"/>
          <p:nvPr/>
        </p:nvSpPr>
        <p:spPr>
          <a:xfrm>
            <a:off x="5956854" y="2772083"/>
            <a:ext cx="5304124" cy="711733"/>
          </a:xfrm>
          <a:prstGeom prst="rect">
            <a:avLst/>
          </a:prstGeom>
          <a:noFill/>
        </p:spPr>
        <p:txBody>
          <a:bodyPr wrap="square" rtlCol="0">
            <a:spAutoFit/>
          </a:bodyPr>
          <a:lstStyle/>
          <a:p>
            <a:pPr>
              <a:lnSpc>
                <a:spcPct val="150000"/>
              </a:lnSpc>
            </a:pPr>
            <a:r>
              <a:rPr lang="en-US" sz="1400" spc="20" dirty="0">
                <a:latin typeface="Linkpen 17a Print" panose="03050602060000000000" pitchFamily="66" charset="77"/>
              </a:rPr>
              <a:t>World War 2 was a global conflict that took place from 1939 to 1945. </a:t>
            </a:r>
          </a:p>
        </p:txBody>
      </p:sp>
      <p:pic>
        <p:nvPicPr>
          <p:cNvPr id="5" name="Picture 4">
            <a:extLst>
              <a:ext uri="{FF2B5EF4-FFF2-40B4-BE49-F238E27FC236}">
                <a16:creationId xmlns:a16="http://schemas.microsoft.com/office/drawing/2014/main" id="{F5FDEFE7-54D2-68CD-EDA4-A512320A8E40}"/>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9834880" y="0"/>
            <a:ext cx="2357120" cy="1442720"/>
          </a:xfrm>
          <a:prstGeom prst="rect">
            <a:avLst/>
          </a:prstGeom>
        </p:spPr>
      </p:pic>
      <p:sp>
        <p:nvSpPr>
          <p:cNvPr id="10" name="TextBox 9">
            <a:extLst>
              <a:ext uri="{FF2B5EF4-FFF2-40B4-BE49-F238E27FC236}">
                <a16:creationId xmlns:a16="http://schemas.microsoft.com/office/drawing/2014/main" id="{47DD1AE7-AD7D-E4EA-FF09-BF240A1736B7}"/>
              </a:ext>
            </a:extLst>
          </p:cNvPr>
          <p:cNvSpPr txBox="1"/>
          <p:nvPr/>
        </p:nvSpPr>
        <p:spPr>
          <a:xfrm>
            <a:off x="5956854" y="3638176"/>
            <a:ext cx="5587682" cy="711733"/>
          </a:xfrm>
          <a:prstGeom prst="rect">
            <a:avLst/>
          </a:prstGeom>
          <a:noFill/>
        </p:spPr>
        <p:txBody>
          <a:bodyPr wrap="square" rtlCol="0">
            <a:spAutoFit/>
          </a:bodyPr>
          <a:lstStyle/>
          <a:p>
            <a:pPr>
              <a:lnSpc>
                <a:spcPct val="150000"/>
              </a:lnSpc>
            </a:pPr>
            <a:r>
              <a:rPr lang="en-US" sz="1400" spc="20" dirty="0">
                <a:latin typeface="Linkpen 17a Print" panose="03050602060000000000" pitchFamily="66" charset="77"/>
              </a:rPr>
              <a:t>It involved many countries around the world, including Britain. </a:t>
            </a:r>
          </a:p>
        </p:txBody>
      </p:sp>
      <p:sp>
        <p:nvSpPr>
          <p:cNvPr id="14" name="TextBox 13">
            <a:extLst>
              <a:ext uri="{FF2B5EF4-FFF2-40B4-BE49-F238E27FC236}">
                <a16:creationId xmlns:a16="http://schemas.microsoft.com/office/drawing/2014/main" id="{0500E509-AF5B-276B-D129-E133E4734B2A}"/>
              </a:ext>
            </a:extLst>
          </p:cNvPr>
          <p:cNvSpPr txBox="1"/>
          <p:nvPr/>
        </p:nvSpPr>
        <p:spPr>
          <a:xfrm>
            <a:off x="5956854" y="4504269"/>
            <a:ext cx="5587682" cy="1034899"/>
          </a:xfrm>
          <a:prstGeom prst="rect">
            <a:avLst/>
          </a:prstGeom>
          <a:noFill/>
        </p:spPr>
        <p:txBody>
          <a:bodyPr wrap="square" rtlCol="0">
            <a:spAutoFit/>
          </a:bodyPr>
          <a:lstStyle/>
          <a:p>
            <a:pPr>
              <a:lnSpc>
                <a:spcPct val="150000"/>
              </a:lnSpc>
            </a:pPr>
            <a:r>
              <a:rPr lang="en-US" sz="1400" spc="20" dirty="0">
                <a:latin typeface="Linkpen 17a Print" panose="03050602060000000000" pitchFamily="66" charset="77"/>
              </a:rPr>
              <a:t>The war began when Germany, led by </a:t>
            </a:r>
          </a:p>
          <a:p>
            <a:pPr>
              <a:lnSpc>
                <a:spcPct val="150000"/>
              </a:lnSpc>
            </a:pPr>
            <a:r>
              <a:rPr lang="en-US" sz="1400" spc="20" dirty="0">
                <a:latin typeface="Linkpen 17a Print" panose="03050602060000000000" pitchFamily="66" charset="77"/>
              </a:rPr>
              <a:t>Adolf Hitler, invaded Poland in </a:t>
            </a:r>
          </a:p>
          <a:p>
            <a:pPr>
              <a:lnSpc>
                <a:spcPct val="150000"/>
              </a:lnSpc>
            </a:pPr>
            <a:r>
              <a:rPr lang="en-US" sz="1400" spc="20" dirty="0">
                <a:latin typeface="Linkpen 17a Print" panose="03050602060000000000" pitchFamily="66" charset="77"/>
              </a:rPr>
              <a:t>September 1939. </a:t>
            </a:r>
          </a:p>
        </p:txBody>
      </p:sp>
      <p:pic>
        <p:nvPicPr>
          <p:cNvPr id="3" name="Picture 2">
            <a:extLst>
              <a:ext uri="{FF2B5EF4-FFF2-40B4-BE49-F238E27FC236}">
                <a16:creationId xmlns:a16="http://schemas.microsoft.com/office/drawing/2014/main" id="{7D5D5DEB-A4EB-4059-FA10-635B5B69B1BD}"/>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rcRect b="-4"/>
          <a:stretch/>
        </p:blipFill>
        <p:spPr>
          <a:xfrm>
            <a:off x="9652000" y="4998720"/>
            <a:ext cx="2540000" cy="1858560"/>
          </a:xfrm>
          <a:prstGeom prst="rect">
            <a:avLst/>
          </a:prstGeom>
        </p:spPr>
      </p:pic>
    </p:spTree>
    <p:extLst>
      <p:ext uri="{BB962C8B-B14F-4D97-AF65-F5344CB8AC3E}">
        <p14:creationId xmlns:p14="http://schemas.microsoft.com/office/powerpoint/2010/main" val="149577194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50000">
                                          <p:cBhvr additive="base">
                                            <p:cTn id="7" dur="1000" fill="hold"/>
                                            <p:tgtEl>
                                              <p:spTgt spid="11"/>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3000"/>
                                </p:stCondLst>
                                <p:childTnLst>
                                  <p:par>
                                    <p:cTn id="26" presetID="10"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4"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84CBD87-A90B-A07E-F91B-4C531EDC4544}"/>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5E0B47D-404E-45BE-FFBA-372817B188E0}"/>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dirty="0"/>
              <a:t>What was World War 2? Part 2</a:t>
            </a:r>
          </a:p>
        </p:txBody>
      </p:sp>
      <p:pic>
        <p:nvPicPr>
          <p:cNvPr id="11" name="Picture 10" descr="What was World War 2?">
            <a:extLst>
              <a:ext uri="{FF2B5EF4-FFF2-40B4-BE49-F238E27FC236}">
                <a16:creationId xmlns:a16="http://schemas.microsoft.com/office/drawing/2014/main" id="{2061DAEC-F517-824E-FD2E-549992EE9A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2000" y="199898"/>
            <a:ext cx="6504432" cy="765920"/>
          </a:xfrm>
          <a:prstGeom prst="rect">
            <a:avLst/>
          </a:prstGeom>
        </p:spPr>
      </p:pic>
      <p:sp>
        <p:nvSpPr>
          <p:cNvPr id="2" name="TextBox 1">
            <a:extLst>
              <a:ext uri="{FF2B5EF4-FFF2-40B4-BE49-F238E27FC236}">
                <a16:creationId xmlns:a16="http://schemas.microsoft.com/office/drawing/2014/main" id="{AD50F73D-AC9A-2F9F-7BF6-3E75D5AC9792}"/>
              </a:ext>
            </a:extLst>
          </p:cNvPr>
          <p:cNvSpPr txBox="1"/>
          <p:nvPr/>
        </p:nvSpPr>
        <p:spPr>
          <a:xfrm>
            <a:off x="543606" y="1111237"/>
            <a:ext cx="8807658" cy="388568"/>
          </a:xfrm>
          <a:prstGeom prst="rect">
            <a:avLst/>
          </a:prstGeom>
          <a:noFill/>
        </p:spPr>
        <p:txBody>
          <a:bodyPr wrap="square" rtlCol="0">
            <a:spAutoFit/>
          </a:bodyPr>
          <a:lstStyle/>
          <a:p>
            <a:pPr>
              <a:lnSpc>
                <a:spcPct val="150000"/>
              </a:lnSpc>
            </a:pPr>
            <a:r>
              <a:rPr lang="en-US" sz="1400" spc="20" dirty="0">
                <a:latin typeface="Linkpen 17a Print" panose="03050602060000000000" pitchFamily="66" charset="77"/>
              </a:rPr>
              <a:t>The invasion of Poland sparked a series of alliances and declarations of war. </a:t>
            </a:r>
          </a:p>
        </p:txBody>
      </p:sp>
      <p:pic>
        <p:nvPicPr>
          <p:cNvPr id="5" name="Picture 4">
            <a:extLst>
              <a:ext uri="{FF2B5EF4-FFF2-40B4-BE49-F238E27FC236}">
                <a16:creationId xmlns:a16="http://schemas.microsoft.com/office/drawing/2014/main" id="{75EDE6CD-2EB3-573D-741B-E36F79779FF5}"/>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834880" y="0"/>
            <a:ext cx="2357120" cy="1442720"/>
          </a:xfrm>
          <a:prstGeom prst="rect">
            <a:avLst/>
          </a:prstGeom>
        </p:spPr>
      </p:pic>
      <p:pic>
        <p:nvPicPr>
          <p:cNvPr id="3" name="Picture 2">
            <a:extLst>
              <a:ext uri="{FF2B5EF4-FFF2-40B4-BE49-F238E27FC236}">
                <a16:creationId xmlns:a16="http://schemas.microsoft.com/office/drawing/2014/main" id="{3547AAE1-FC05-8141-E033-3CF8482C79D4}"/>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b="-4"/>
          <a:stretch/>
        </p:blipFill>
        <p:spPr>
          <a:xfrm>
            <a:off x="9652000" y="4998720"/>
            <a:ext cx="2540000" cy="1858560"/>
          </a:xfrm>
          <a:prstGeom prst="rect">
            <a:avLst/>
          </a:prstGeom>
        </p:spPr>
      </p:pic>
      <p:sp>
        <p:nvSpPr>
          <p:cNvPr id="4" name="TextBox 3">
            <a:extLst>
              <a:ext uri="{FF2B5EF4-FFF2-40B4-BE49-F238E27FC236}">
                <a16:creationId xmlns:a16="http://schemas.microsoft.com/office/drawing/2014/main" id="{E862EDC8-3F9B-D52E-6342-44863A92B392}"/>
              </a:ext>
            </a:extLst>
          </p:cNvPr>
          <p:cNvSpPr txBox="1"/>
          <p:nvPr/>
        </p:nvSpPr>
        <p:spPr>
          <a:xfrm>
            <a:off x="543606" y="1625007"/>
            <a:ext cx="6015690" cy="388568"/>
          </a:xfrm>
          <a:prstGeom prst="rect">
            <a:avLst/>
          </a:prstGeom>
          <a:noFill/>
        </p:spPr>
        <p:txBody>
          <a:bodyPr wrap="square" rtlCol="0">
            <a:spAutoFit/>
          </a:bodyPr>
          <a:lstStyle/>
          <a:p>
            <a:pPr>
              <a:lnSpc>
                <a:spcPct val="150000"/>
              </a:lnSpc>
            </a:pPr>
            <a:r>
              <a:rPr lang="en-US" sz="1400" spc="20" dirty="0">
                <a:latin typeface="Linkpen 17a Print" panose="03050602060000000000" pitchFamily="66" charset="77"/>
              </a:rPr>
              <a:t>Many nations were drawn into the conflict. </a:t>
            </a:r>
          </a:p>
        </p:txBody>
      </p:sp>
      <p:sp>
        <p:nvSpPr>
          <p:cNvPr id="6" name="TextBox 5">
            <a:extLst>
              <a:ext uri="{FF2B5EF4-FFF2-40B4-BE49-F238E27FC236}">
                <a16:creationId xmlns:a16="http://schemas.microsoft.com/office/drawing/2014/main" id="{FFA6640E-DF29-0DF2-1D7D-9A3085CA7C9D}"/>
              </a:ext>
            </a:extLst>
          </p:cNvPr>
          <p:cNvSpPr txBox="1"/>
          <p:nvPr/>
        </p:nvSpPr>
        <p:spPr>
          <a:xfrm>
            <a:off x="543606" y="2135072"/>
            <a:ext cx="11006350" cy="711733"/>
          </a:xfrm>
          <a:prstGeom prst="rect">
            <a:avLst/>
          </a:prstGeom>
          <a:noFill/>
        </p:spPr>
        <p:txBody>
          <a:bodyPr wrap="square" rtlCol="0">
            <a:spAutoFit/>
          </a:bodyPr>
          <a:lstStyle/>
          <a:p>
            <a:pPr>
              <a:lnSpc>
                <a:spcPct val="150000"/>
              </a:lnSpc>
            </a:pPr>
            <a:r>
              <a:rPr lang="en-US" sz="1400" spc="20" dirty="0">
                <a:latin typeface="Linkpen 17a Print" panose="03050602060000000000" pitchFamily="66" charset="77"/>
              </a:rPr>
              <a:t>The war was fought between two major alliances: the Allies, which included Britain, the United States, and the Soviet Union, and the Axis powers, led by Germany, Italy, and Japan.</a:t>
            </a:r>
          </a:p>
        </p:txBody>
      </p:sp>
      <p:pic>
        <p:nvPicPr>
          <p:cNvPr id="12" name="Picture 11" descr="An image of a world map with blue highlighted Allies forces, red highlighted Axis Powers, and pale grey highlighted neutral countries and territories.&#10;&#10;The key on the right indicated red is 'Axis Powers (another colonies), Blue is 'Allies (and their colonies0', and pale grey is 'Neutral countries and territories'.">
            <a:extLst>
              <a:ext uri="{FF2B5EF4-FFF2-40B4-BE49-F238E27FC236}">
                <a16:creationId xmlns:a16="http://schemas.microsoft.com/office/drawing/2014/main" id="{7B9A7644-EC25-12DC-FECA-0AE6861DD70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3168" y="2871189"/>
            <a:ext cx="10586788" cy="3632992"/>
          </a:xfrm>
          <a:prstGeom prst="rect">
            <a:avLst/>
          </a:prstGeom>
        </p:spPr>
      </p:pic>
    </p:spTree>
    <p:extLst>
      <p:ext uri="{BB962C8B-B14F-4D97-AF65-F5344CB8AC3E}">
        <p14:creationId xmlns:p14="http://schemas.microsoft.com/office/powerpoint/2010/main" val="397989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B4197A1-0486-498F-7EA5-FDBC0CC841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AB8BBE-CE32-7472-18D1-E9E79977B180}"/>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dirty="0"/>
              <a:t>Britain’s role in WW2</a:t>
            </a:r>
          </a:p>
        </p:txBody>
      </p:sp>
      <p:pic>
        <p:nvPicPr>
          <p:cNvPr id="6" name="Picture 5" descr="Britain’s role in WW2">
            <a:extLst>
              <a:ext uri="{FF2B5EF4-FFF2-40B4-BE49-F238E27FC236}">
                <a16:creationId xmlns:a16="http://schemas.microsoft.com/office/drawing/2014/main" id="{A600CB73-EA61-2598-74A4-AEB6DE0783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5047" y="199898"/>
            <a:ext cx="7411755" cy="765920"/>
          </a:xfrm>
          <a:prstGeom prst="rect">
            <a:avLst/>
          </a:prstGeom>
        </p:spPr>
      </p:pic>
      <p:pic>
        <p:nvPicPr>
          <p:cNvPr id="3" name="Picture 2">
            <a:extLst>
              <a:ext uri="{FF2B5EF4-FFF2-40B4-BE49-F238E27FC236}">
                <a16:creationId xmlns:a16="http://schemas.microsoft.com/office/drawing/2014/main" id="{9D8E6C64-FEF7-C01A-1A25-B88767882CF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b="-4"/>
          <a:stretch/>
        </p:blipFill>
        <p:spPr>
          <a:xfrm>
            <a:off x="9652000" y="4998720"/>
            <a:ext cx="2540000" cy="1858560"/>
          </a:xfrm>
          <a:prstGeom prst="rect">
            <a:avLst/>
          </a:prstGeom>
        </p:spPr>
      </p:pic>
      <p:pic>
        <p:nvPicPr>
          <p:cNvPr id="5" name="Picture 4">
            <a:extLst>
              <a:ext uri="{FF2B5EF4-FFF2-40B4-BE49-F238E27FC236}">
                <a16:creationId xmlns:a16="http://schemas.microsoft.com/office/drawing/2014/main" id="{54D33D8C-B343-0485-A76E-5970F37B5A8D}"/>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834880" y="0"/>
            <a:ext cx="2357120" cy="1442720"/>
          </a:xfrm>
          <a:prstGeom prst="rect">
            <a:avLst/>
          </a:prstGeom>
        </p:spPr>
      </p:pic>
      <p:grpSp>
        <p:nvGrpSpPr>
          <p:cNvPr id="8" name="Group 7" descr="A black and white photograph of a group Neville Chamberlain and a group of men infant of a microphone.">
            <a:extLst>
              <a:ext uri="{FF2B5EF4-FFF2-40B4-BE49-F238E27FC236}">
                <a16:creationId xmlns:a16="http://schemas.microsoft.com/office/drawing/2014/main" id="{A38034E4-5183-7B6A-CBC3-D93949B7C92F}"/>
              </a:ext>
            </a:extLst>
          </p:cNvPr>
          <p:cNvGrpSpPr/>
          <p:nvPr/>
        </p:nvGrpSpPr>
        <p:grpSpPr>
          <a:xfrm>
            <a:off x="755794" y="1420235"/>
            <a:ext cx="4740165" cy="3564537"/>
            <a:chOff x="688029" y="1174908"/>
            <a:chExt cx="4740165" cy="3564537"/>
          </a:xfrm>
        </p:grpSpPr>
        <p:pic>
          <p:nvPicPr>
            <p:cNvPr id="9" name="Picture 8" descr="A person in a black coat holding a piece of paper&#10;&#10;Description automatically generated">
              <a:extLst>
                <a:ext uri="{FF2B5EF4-FFF2-40B4-BE49-F238E27FC236}">
                  <a16:creationId xmlns:a16="http://schemas.microsoft.com/office/drawing/2014/main" id="{0E504CA6-FFAD-64CE-EF37-F140DD2A823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0400" y="1215261"/>
              <a:ext cx="4667794" cy="3524184"/>
            </a:xfrm>
            <a:prstGeom prst="rect">
              <a:avLst/>
            </a:prstGeom>
            <a:ln w="22225">
              <a:solidFill>
                <a:schemeClr val="tx1"/>
              </a:solidFill>
            </a:ln>
          </p:spPr>
        </p:pic>
        <p:sp>
          <p:nvSpPr>
            <p:cNvPr id="10" name="TextBox 9">
              <a:extLst>
                <a:ext uri="{FF2B5EF4-FFF2-40B4-BE49-F238E27FC236}">
                  <a16:creationId xmlns:a16="http://schemas.microsoft.com/office/drawing/2014/main" id="{6C166F4C-70E4-CC95-D7D7-628F854C5C7A}"/>
                </a:ext>
              </a:extLst>
            </p:cNvPr>
            <p:cNvSpPr txBox="1"/>
            <p:nvPr/>
          </p:nvSpPr>
          <p:spPr>
            <a:xfrm>
              <a:off x="688029" y="1174908"/>
              <a:ext cx="1833101" cy="215444"/>
            </a:xfrm>
            <a:prstGeom prst="rect">
              <a:avLst/>
            </a:prstGeom>
            <a:noFill/>
          </p:spPr>
          <p:txBody>
            <a:bodyPr wrap="square">
              <a:spAutoFit/>
            </a:bodyPr>
            <a:lstStyle/>
            <a:p>
              <a:r>
                <a:rPr lang="en-GB" sz="800" b="0" i="0" dirty="0">
                  <a:solidFill>
                    <a:schemeClr val="bg1">
                      <a:lumMod val="75000"/>
                    </a:schemeClr>
                  </a:solidFill>
                  <a:effectLst/>
                  <a:latin typeface="Calibri" panose="020F0502020204030204" pitchFamily="34" charset="0"/>
                  <a:cs typeface="Calibri" panose="020F0502020204030204" pitchFamily="34" charset="0"/>
                </a:rPr>
                <a:t>© IWM HU 4255</a:t>
              </a:r>
              <a:endParaRPr lang="en-GB" sz="800" dirty="0">
                <a:solidFill>
                  <a:schemeClr val="bg1">
                    <a:lumMod val="75000"/>
                  </a:schemeClr>
                </a:solidFill>
                <a:latin typeface="Calibri" panose="020F0502020204030204" pitchFamily="34" charset="0"/>
                <a:cs typeface="Calibri" panose="020F0502020204030204" pitchFamily="34" charset="0"/>
              </a:endParaRPr>
            </a:p>
          </p:txBody>
        </p:sp>
      </p:grpSp>
      <p:sp>
        <p:nvSpPr>
          <p:cNvPr id="12" name="TextBox 11">
            <a:extLst>
              <a:ext uri="{FF2B5EF4-FFF2-40B4-BE49-F238E27FC236}">
                <a16:creationId xmlns:a16="http://schemas.microsoft.com/office/drawing/2014/main" id="{75E5BF5D-A5F7-C319-6718-73039B1A333F}"/>
              </a:ext>
            </a:extLst>
          </p:cNvPr>
          <p:cNvSpPr txBox="1"/>
          <p:nvPr/>
        </p:nvSpPr>
        <p:spPr>
          <a:xfrm>
            <a:off x="5706971" y="1339945"/>
            <a:ext cx="5919701" cy="711733"/>
          </a:xfrm>
          <a:prstGeom prst="rect">
            <a:avLst/>
          </a:prstGeom>
          <a:noFill/>
        </p:spPr>
        <p:txBody>
          <a:bodyPr wrap="square" rtlCol="0">
            <a:spAutoFit/>
          </a:bodyPr>
          <a:lstStyle/>
          <a:p>
            <a:pPr>
              <a:lnSpc>
                <a:spcPct val="150000"/>
              </a:lnSpc>
            </a:pPr>
            <a:r>
              <a:rPr lang="en-US" sz="1400" spc="20" dirty="0">
                <a:latin typeface="Linkpen 17a Print" panose="03050602060000000000" pitchFamily="66" charset="77"/>
              </a:rPr>
              <a:t>In the years leading up to World War II, tensions were rising across Europe. </a:t>
            </a:r>
          </a:p>
        </p:txBody>
      </p:sp>
      <p:sp>
        <p:nvSpPr>
          <p:cNvPr id="13" name="TextBox 12">
            <a:extLst>
              <a:ext uri="{FF2B5EF4-FFF2-40B4-BE49-F238E27FC236}">
                <a16:creationId xmlns:a16="http://schemas.microsoft.com/office/drawing/2014/main" id="{D66D14F0-A5A1-39D7-AC03-B23D7D23F8CD}"/>
              </a:ext>
            </a:extLst>
          </p:cNvPr>
          <p:cNvSpPr txBox="1"/>
          <p:nvPr/>
        </p:nvSpPr>
        <p:spPr>
          <a:xfrm>
            <a:off x="5706971" y="2218523"/>
            <a:ext cx="5919701" cy="1358064"/>
          </a:xfrm>
          <a:prstGeom prst="rect">
            <a:avLst/>
          </a:prstGeom>
          <a:noFill/>
        </p:spPr>
        <p:txBody>
          <a:bodyPr wrap="square" rtlCol="0">
            <a:spAutoFit/>
          </a:bodyPr>
          <a:lstStyle/>
          <a:p>
            <a:pPr>
              <a:lnSpc>
                <a:spcPct val="150000"/>
              </a:lnSpc>
            </a:pPr>
            <a:r>
              <a:rPr lang="en-US" sz="1400" spc="20" dirty="0">
                <a:latin typeface="Linkpen 17a Print" panose="03050602060000000000" pitchFamily="66" charset="77"/>
              </a:rPr>
              <a:t>Adolf Hitler, the leader of Germany, had been expanding his power and influence by taking over </a:t>
            </a:r>
            <a:r>
              <a:rPr lang="en-US" sz="1400" spc="20" dirty="0" err="1">
                <a:latin typeface="Linkpen 17a Print" panose="03050602060000000000" pitchFamily="66" charset="77"/>
              </a:rPr>
              <a:t>neighbouring</a:t>
            </a:r>
            <a:r>
              <a:rPr lang="en-US" sz="1400" spc="20" dirty="0">
                <a:latin typeface="Linkpen 17a Print" panose="03050602060000000000" pitchFamily="66" charset="77"/>
              </a:rPr>
              <a:t> territories such as Austria and the Czechoslovak Republic. </a:t>
            </a:r>
          </a:p>
        </p:txBody>
      </p:sp>
      <p:sp>
        <p:nvSpPr>
          <p:cNvPr id="14" name="TextBox 13">
            <a:extLst>
              <a:ext uri="{FF2B5EF4-FFF2-40B4-BE49-F238E27FC236}">
                <a16:creationId xmlns:a16="http://schemas.microsoft.com/office/drawing/2014/main" id="{2C0FBB46-97EE-BBA2-1DA8-3FB4CFDEDAAD}"/>
              </a:ext>
            </a:extLst>
          </p:cNvPr>
          <p:cNvSpPr txBox="1"/>
          <p:nvPr/>
        </p:nvSpPr>
        <p:spPr>
          <a:xfrm>
            <a:off x="5706971" y="3743432"/>
            <a:ext cx="5915858" cy="1358064"/>
          </a:xfrm>
          <a:prstGeom prst="rect">
            <a:avLst/>
          </a:prstGeom>
          <a:noFill/>
        </p:spPr>
        <p:txBody>
          <a:bodyPr wrap="square" rtlCol="0">
            <a:spAutoFit/>
          </a:bodyPr>
          <a:lstStyle/>
          <a:p>
            <a:pPr>
              <a:lnSpc>
                <a:spcPct val="150000"/>
              </a:lnSpc>
            </a:pPr>
            <a:r>
              <a:rPr lang="en-US" sz="1400" spc="20" dirty="0">
                <a:latin typeface="Linkpen 17a Print" panose="03050602060000000000" pitchFamily="66" charset="77"/>
              </a:rPr>
              <a:t>The British government, under Prime Minister Neville Chamberlain, hoped to avoid another war, so agreed to let Germany take this land if they promised not to take any more. </a:t>
            </a:r>
          </a:p>
        </p:txBody>
      </p:sp>
      <p:grpSp>
        <p:nvGrpSpPr>
          <p:cNvPr id="20" name="Group 19" descr="Neville Chamberlain in 1938">
            <a:extLst>
              <a:ext uri="{FF2B5EF4-FFF2-40B4-BE49-F238E27FC236}">
                <a16:creationId xmlns:a16="http://schemas.microsoft.com/office/drawing/2014/main" id="{26FD2FB9-7968-CDB6-06B4-628B2394BB35}"/>
              </a:ext>
            </a:extLst>
          </p:cNvPr>
          <p:cNvGrpSpPr/>
          <p:nvPr/>
        </p:nvGrpSpPr>
        <p:grpSpPr>
          <a:xfrm>
            <a:off x="828167" y="5216267"/>
            <a:ext cx="9315778" cy="711733"/>
            <a:chOff x="828167" y="5216267"/>
            <a:chExt cx="9315778" cy="711733"/>
          </a:xfrm>
        </p:grpSpPr>
        <p:sp>
          <p:nvSpPr>
            <p:cNvPr id="15" name="TextBox 14">
              <a:extLst>
                <a:ext uri="{FF2B5EF4-FFF2-40B4-BE49-F238E27FC236}">
                  <a16:creationId xmlns:a16="http://schemas.microsoft.com/office/drawing/2014/main" id="{D39B39E1-B136-D15C-82F6-703321307C16}"/>
                </a:ext>
              </a:extLst>
            </p:cNvPr>
            <p:cNvSpPr txBox="1"/>
            <p:nvPr/>
          </p:nvSpPr>
          <p:spPr>
            <a:xfrm>
              <a:off x="1057273" y="5216267"/>
              <a:ext cx="9086672" cy="711733"/>
            </a:xfrm>
            <a:prstGeom prst="rect">
              <a:avLst/>
            </a:prstGeom>
            <a:noFill/>
          </p:spPr>
          <p:txBody>
            <a:bodyPr wrap="square" rtlCol="0">
              <a:spAutoFit/>
            </a:bodyPr>
            <a:lstStyle/>
            <a:p>
              <a:pPr>
                <a:lnSpc>
                  <a:spcPct val="150000"/>
                </a:lnSpc>
              </a:pPr>
              <a:r>
                <a:rPr lang="en-US" sz="1400" spc="20" dirty="0">
                  <a:latin typeface="Linkpen 17a Print" panose="03050602060000000000" pitchFamily="66" charset="77"/>
                </a:rPr>
                <a:t>Neville Chamberlain, in 1938, holding a piece of paper that he and Adolf Hitler had signed. On it was the quote, “a desire never to go to war again.”</a:t>
              </a:r>
            </a:p>
          </p:txBody>
        </p:sp>
        <p:pic>
          <p:nvPicPr>
            <p:cNvPr id="19" name="Picture 18">
              <a:extLst>
                <a:ext uri="{FF2B5EF4-FFF2-40B4-BE49-F238E27FC236}">
                  <a16:creationId xmlns:a16="http://schemas.microsoft.com/office/drawing/2014/main" id="{FF6DA651-3745-6AF8-F43A-4731D6AEDB11}"/>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6200000">
              <a:off x="781145" y="5281995"/>
              <a:ext cx="324875" cy="230832"/>
            </a:xfrm>
            <a:prstGeom prst="rect">
              <a:avLst/>
            </a:prstGeom>
          </p:spPr>
        </p:pic>
      </p:grpSp>
    </p:spTree>
    <p:extLst>
      <p:ext uri="{BB962C8B-B14F-4D97-AF65-F5344CB8AC3E}">
        <p14:creationId xmlns:p14="http://schemas.microsoft.com/office/powerpoint/2010/main" val="200092096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000">
                                          <p:cBhvr additive="base">
                                            <p:cTn id="7" dur="1000" fill="hold"/>
                                            <p:tgtEl>
                                              <p:spTgt spid="6"/>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1500"/>
                                </p:stCondLst>
                                <p:childTnLst>
                                  <p:par>
                                    <p:cTn id="14" presetID="10" presetClass="entr" presetSubtype="0" fill="hold" grpId="1"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2000"/>
                                </p:stCondLst>
                                <p:childTnLst>
                                  <p:par>
                                    <p:cTn id="18" presetID="10" presetClass="entr" presetSubtype="0" fill="hold" grpId="1"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2500"/>
                                </p:stCondLst>
                                <p:childTnLst>
                                  <p:par>
                                    <p:cTn id="22" presetID="10" presetClass="entr" presetSubtype="0" fill="hold" grpId="1"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13" grpId="1"/>
          <p:bldP spid="14"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par>
                              <p:cTn id="13" fill="hold">
                                <p:stCondLst>
                                  <p:cond delay="1500"/>
                                </p:stCondLst>
                                <p:childTnLst>
                                  <p:par>
                                    <p:cTn id="14" presetID="10" presetClass="entr" presetSubtype="0" fill="hold" grpId="1"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2000"/>
                                </p:stCondLst>
                                <p:childTnLst>
                                  <p:par>
                                    <p:cTn id="18" presetID="10" presetClass="entr" presetSubtype="0" fill="hold" grpId="1"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par>
                              <p:cTn id="21" fill="hold">
                                <p:stCondLst>
                                  <p:cond delay="2500"/>
                                </p:stCondLst>
                                <p:childTnLst>
                                  <p:par>
                                    <p:cTn id="22" presetID="10" presetClass="entr" presetSubtype="0" fill="hold" grpId="1"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13" grpId="1"/>
          <p:bldP spid="14" grpId="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84DDC77-7954-6DC7-B505-35AF5241B4AE}"/>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CAE9FB57-1FDC-C422-E021-77ACA26FB7F9}"/>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dirty="0"/>
              <a:t>Britain’s role in WW2 – part 2</a:t>
            </a:r>
          </a:p>
        </p:txBody>
      </p:sp>
      <p:pic>
        <p:nvPicPr>
          <p:cNvPr id="5" name="Picture 4">
            <a:extLst>
              <a:ext uri="{FF2B5EF4-FFF2-40B4-BE49-F238E27FC236}">
                <a16:creationId xmlns:a16="http://schemas.microsoft.com/office/drawing/2014/main" id="{A2F030BD-276F-694C-536B-56515BA34EA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834880" y="0"/>
            <a:ext cx="2357120" cy="1442720"/>
          </a:xfrm>
          <a:prstGeom prst="rect">
            <a:avLst/>
          </a:prstGeom>
        </p:spPr>
      </p:pic>
      <p:pic>
        <p:nvPicPr>
          <p:cNvPr id="6" name="Picture 5" descr="Britain’s role in WW2">
            <a:extLst>
              <a:ext uri="{FF2B5EF4-FFF2-40B4-BE49-F238E27FC236}">
                <a16:creationId xmlns:a16="http://schemas.microsoft.com/office/drawing/2014/main" id="{F5EB48AE-3656-E32E-7768-707E5647A2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5047" y="199898"/>
            <a:ext cx="7411755" cy="765920"/>
          </a:xfrm>
          <a:prstGeom prst="rect">
            <a:avLst/>
          </a:prstGeom>
        </p:spPr>
      </p:pic>
      <p:sp>
        <p:nvSpPr>
          <p:cNvPr id="12" name="TextBox 11">
            <a:extLst>
              <a:ext uri="{FF2B5EF4-FFF2-40B4-BE49-F238E27FC236}">
                <a16:creationId xmlns:a16="http://schemas.microsoft.com/office/drawing/2014/main" id="{99D6934D-29FA-A358-62D6-1B11CD776802}"/>
              </a:ext>
            </a:extLst>
          </p:cNvPr>
          <p:cNvSpPr txBox="1"/>
          <p:nvPr/>
        </p:nvSpPr>
        <p:spPr>
          <a:xfrm>
            <a:off x="551685" y="1232141"/>
            <a:ext cx="10959619" cy="388568"/>
          </a:xfrm>
          <a:prstGeom prst="rect">
            <a:avLst/>
          </a:prstGeom>
          <a:noFill/>
        </p:spPr>
        <p:txBody>
          <a:bodyPr wrap="square" rtlCol="0">
            <a:spAutoFit/>
          </a:bodyPr>
          <a:lstStyle/>
          <a:p>
            <a:pPr>
              <a:lnSpc>
                <a:spcPct val="150000"/>
              </a:lnSpc>
            </a:pPr>
            <a:r>
              <a:rPr lang="en-US" sz="1400" spc="20" dirty="0">
                <a:latin typeface="Linkpen 17a Print" panose="03050602060000000000" pitchFamily="66" charset="77"/>
              </a:rPr>
              <a:t>On September the 3rd 1939, Germany invaded Poland. </a:t>
            </a:r>
          </a:p>
        </p:txBody>
      </p:sp>
      <p:sp>
        <p:nvSpPr>
          <p:cNvPr id="2" name="TextBox 1">
            <a:extLst>
              <a:ext uri="{FF2B5EF4-FFF2-40B4-BE49-F238E27FC236}">
                <a16:creationId xmlns:a16="http://schemas.microsoft.com/office/drawing/2014/main" id="{995F663D-64A6-D96B-92B5-C9EF24B025AB}"/>
              </a:ext>
            </a:extLst>
          </p:cNvPr>
          <p:cNvSpPr txBox="1"/>
          <p:nvPr/>
        </p:nvSpPr>
        <p:spPr>
          <a:xfrm>
            <a:off x="567167" y="1761647"/>
            <a:ext cx="3622061" cy="1034899"/>
          </a:xfrm>
          <a:prstGeom prst="rect">
            <a:avLst/>
          </a:prstGeom>
          <a:noFill/>
        </p:spPr>
        <p:txBody>
          <a:bodyPr wrap="square" rtlCol="0">
            <a:spAutoFit/>
          </a:bodyPr>
          <a:lstStyle/>
          <a:p>
            <a:pPr>
              <a:lnSpc>
                <a:spcPct val="150000"/>
              </a:lnSpc>
            </a:pPr>
            <a:r>
              <a:rPr lang="en-US" sz="1400" spc="20" dirty="0">
                <a:latin typeface="Linkpen 17a Print" panose="03050602060000000000" pitchFamily="66" charset="77"/>
              </a:rPr>
              <a:t>The British government sent a letter demanding that Germany withdraw its troops from Poland. </a:t>
            </a:r>
          </a:p>
        </p:txBody>
      </p:sp>
      <p:sp>
        <p:nvSpPr>
          <p:cNvPr id="4" name="TextBox 3">
            <a:extLst>
              <a:ext uri="{FF2B5EF4-FFF2-40B4-BE49-F238E27FC236}">
                <a16:creationId xmlns:a16="http://schemas.microsoft.com/office/drawing/2014/main" id="{63DF6351-222B-8A79-1DAC-F9EA00140263}"/>
              </a:ext>
            </a:extLst>
          </p:cNvPr>
          <p:cNvSpPr txBox="1"/>
          <p:nvPr/>
        </p:nvSpPr>
        <p:spPr>
          <a:xfrm>
            <a:off x="551685" y="2916218"/>
            <a:ext cx="3770916" cy="1681229"/>
          </a:xfrm>
          <a:prstGeom prst="rect">
            <a:avLst/>
          </a:prstGeom>
          <a:noFill/>
        </p:spPr>
        <p:txBody>
          <a:bodyPr wrap="square" rtlCol="0">
            <a:spAutoFit/>
          </a:bodyPr>
          <a:lstStyle/>
          <a:p>
            <a:pPr>
              <a:lnSpc>
                <a:spcPct val="150000"/>
              </a:lnSpc>
            </a:pPr>
            <a:r>
              <a:rPr lang="en-US" sz="1400" spc="20" dirty="0">
                <a:latin typeface="Linkpen 17a Print" panose="03050602060000000000" pitchFamily="66" charset="77"/>
              </a:rPr>
              <a:t>It warned that if they did not, Britain would ‘fulfil its obligations to Poland’. This was quickly rejected and Britain declared war on Germany.</a:t>
            </a:r>
          </a:p>
        </p:txBody>
      </p:sp>
      <p:sp>
        <p:nvSpPr>
          <p:cNvPr id="7" name="TextBox 6">
            <a:extLst>
              <a:ext uri="{FF2B5EF4-FFF2-40B4-BE49-F238E27FC236}">
                <a16:creationId xmlns:a16="http://schemas.microsoft.com/office/drawing/2014/main" id="{9A2ECAC5-CBB5-C7B2-7D1B-FFB036FAD432}"/>
              </a:ext>
            </a:extLst>
          </p:cNvPr>
          <p:cNvSpPr txBox="1"/>
          <p:nvPr/>
        </p:nvSpPr>
        <p:spPr>
          <a:xfrm>
            <a:off x="551684" y="4717119"/>
            <a:ext cx="3696489" cy="1034899"/>
          </a:xfrm>
          <a:prstGeom prst="rect">
            <a:avLst/>
          </a:prstGeom>
          <a:noFill/>
        </p:spPr>
        <p:txBody>
          <a:bodyPr wrap="square" rtlCol="0">
            <a:spAutoFit/>
          </a:bodyPr>
          <a:lstStyle/>
          <a:p>
            <a:pPr>
              <a:lnSpc>
                <a:spcPct val="150000"/>
              </a:lnSpc>
            </a:pPr>
            <a:r>
              <a:rPr lang="en-US" sz="1400" spc="20" dirty="0">
                <a:latin typeface="Linkpen 17a Print" panose="03050602060000000000" pitchFamily="66" charset="77"/>
              </a:rPr>
              <a:t>Just over 20 years after the end of World War 1, Britain was at war once again.</a:t>
            </a:r>
          </a:p>
        </p:txBody>
      </p:sp>
      <p:grpSp>
        <p:nvGrpSpPr>
          <p:cNvPr id="11" name="Group 10" descr="A news paper that had the headline &quot;War Declared By Britain and France&quot; dated September 4th 1939.">
            <a:extLst>
              <a:ext uri="{FF2B5EF4-FFF2-40B4-BE49-F238E27FC236}">
                <a16:creationId xmlns:a16="http://schemas.microsoft.com/office/drawing/2014/main" id="{BBB171F1-357F-8762-18B5-75F37191AC1C}"/>
              </a:ext>
            </a:extLst>
          </p:cNvPr>
          <p:cNvGrpSpPr/>
          <p:nvPr/>
        </p:nvGrpSpPr>
        <p:grpSpPr>
          <a:xfrm>
            <a:off x="4343867" y="1772845"/>
            <a:ext cx="6387979" cy="4228231"/>
            <a:chOff x="4777365" y="2348026"/>
            <a:chExt cx="5773134" cy="3821261"/>
          </a:xfrm>
        </p:grpSpPr>
        <p:pic>
          <p:nvPicPr>
            <p:cNvPr id="16" name="Picture 15" descr="A photograph of a newspaper from Daily Herald with the headline 'War Declared By Britain and France'.">
              <a:extLst>
                <a:ext uri="{FF2B5EF4-FFF2-40B4-BE49-F238E27FC236}">
                  <a16:creationId xmlns:a16="http://schemas.microsoft.com/office/drawing/2014/main" id="{96CDFE27-470C-97C1-987B-2ED64A876C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77365" y="2389414"/>
              <a:ext cx="5718581" cy="3779873"/>
            </a:xfrm>
            <a:prstGeom prst="rect">
              <a:avLst/>
            </a:prstGeom>
            <a:ln w="22225">
              <a:solidFill>
                <a:schemeClr val="tx1"/>
              </a:solidFill>
            </a:ln>
          </p:spPr>
        </p:pic>
        <p:sp>
          <p:nvSpPr>
            <p:cNvPr id="19" name="TextBox 18">
              <a:extLst>
                <a:ext uri="{FF2B5EF4-FFF2-40B4-BE49-F238E27FC236}">
                  <a16:creationId xmlns:a16="http://schemas.microsoft.com/office/drawing/2014/main" id="{42041CD0-34ED-45AB-8C02-FAC0B4F68055}"/>
                </a:ext>
              </a:extLst>
            </p:cNvPr>
            <p:cNvSpPr txBox="1"/>
            <p:nvPr/>
          </p:nvSpPr>
          <p:spPr>
            <a:xfrm>
              <a:off x="8717398" y="2348026"/>
              <a:ext cx="1833101" cy="194707"/>
            </a:xfrm>
            <a:prstGeom prst="rect">
              <a:avLst/>
            </a:prstGeom>
            <a:noFill/>
          </p:spPr>
          <p:txBody>
            <a:bodyPr wrap="square">
              <a:spAutoFit/>
            </a:bodyPr>
            <a:lstStyle/>
            <a:p>
              <a:pPr algn="r"/>
              <a:r>
                <a:rPr lang="en-GB" sz="800" b="0" i="0" dirty="0">
                  <a:solidFill>
                    <a:schemeClr val="bg2">
                      <a:lumMod val="50000"/>
                    </a:schemeClr>
                  </a:solidFill>
                  <a:effectLst/>
                  <a:latin typeface="Calibri" panose="020F0502020204030204" pitchFamily="34" charset="0"/>
                  <a:cs typeface="Calibri" panose="020F0502020204030204" pitchFamily="34" charset="0"/>
                </a:rPr>
                <a:t>© British Newspaper Archive</a:t>
              </a:r>
              <a:endParaRPr lang="en-GB" sz="800" dirty="0">
                <a:solidFill>
                  <a:schemeClr val="bg2">
                    <a:lumMod val="50000"/>
                  </a:schemeClr>
                </a:solidFill>
                <a:latin typeface="Calibri" panose="020F0502020204030204" pitchFamily="34" charset="0"/>
                <a:cs typeface="Calibri" panose="020F0502020204030204" pitchFamily="34" charset="0"/>
              </a:endParaRPr>
            </a:p>
          </p:txBody>
        </p:sp>
      </p:grpSp>
      <p:pic>
        <p:nvPicPr>
          <p:cNvPr id="21" name="Picture 20" descr="A cartoon of a person in a military uniform">
            <a:extLst>
              <a:ext uri="{FF2B5EF4-FFF2-40B4-BE49-F238E27FC236}">
                <a16:creationId xmlns:a16="http://schemas.microsoft.com/office/drawing/2014/main" id="{1B74E540-B7A0-3AFB-E157-50D5CDDB37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63249" y="1681876"/>
            <a:ext cx="1608871" cy="4638775"/>
          </a:xfrm>
          <a:prstGeom prst="rect">
            <a:avLst/>
          </a:prstGeom>
        </p:spPr>
      </p:pic>
      <p:pic>
        <p:nvPicPr>
          <p:cNvPr id="3" name="Picture 2">
            <a:extLst>
              <a:ext uri="{FF2B5EF4-FFF2-40B4-BE49-F238E27FC236}">
                <a16:creationId xmlns:a16="http://schemas.microsoft.com/office/drawing/2014/main" id="{C610ACAF-8144-E6A8-14BB-15EC7726ABFE}"/>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rcRect b="-4"/>
          <a:stretch/>
        </p:blipFill>
        <p:spPr>
          <a:xfrm>
            <a:off x="9652000" y="4998720"/>
            <a:ext cx="2540000" cy="1858560"/>
          </a:xfrm>
          <a:prstGeom prst="rect">
            <a:avLst/>
          </a:prstGeom>
        </p:spPr>
      </p:pic>
    </p:spTree>
    <p:extLst>
      <p:ext uri="{BB962C8B-B14F-4D97-AF65-F5344CB8AC3E}">
        <p14:creationId xmlns:p14="http://schemas.microsoft.com/office/powerpoint/2010/main" val="409431241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2" presetClass="entr" presetSubtype="1" fill="hold" nodeType="withEffect" p14:presetBounceEnd="50000">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14:bounceEnd="50000">
                                          <p:cBhvr additive="base">
                                            <p:cTn id="14" dur="1000" fill="hold"/>
                                            <p:tgtEl>
                                              <p:spTgt spid="21"/>
                                            </p:tgtEl>
                                            <p:attrNameLst>
                                              <p:attrName>ppt_x</p:attrName>
                                            </p:attrNameLst>
                                          </p:cBhvr>
                                          <p:tavLst>
                                            <p:tav tm="0">
                                              <p:val>
                                                <p:strVal val="#ppt_x"/>
                                              </p:val>
                                            </p:tav>
                                            <p:tav tm="100000">
                                              <p:val>
                                                <p:strVal val="#ppt_x"/>
                                              </p:val>
                                            </p:tav>
                                          </p:tavLst>
                                        </p:anim>
                                        <p:anim calcmode="lin" valueType="num" p14:bounceEnd="50000">
                                          <p:cBhvr additive="base">
                                            <p:cTn id="15" dur="1000" fill="hold"/>
                                            <p:tgtEl>
                                              <p:spTgt spid="21"/>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4"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2" presetClass="entr" presetSubtype="1"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1000" fill="hold"/>
                                            <p:tgtEl>
                                              <p:spTgt spid="21"/>
                                            </p:tgtEl>
                                            <p:attrNameLst>
                                              <p:attrName>ppt_x</p:attrName>
                                            </p:attrNameLst>
                                          </p:cBhvr>
                                          <p:tavLst>
                                            <p:tav tm="0">
                                              <p:val>
                                                <p:strVal val="#ppt_x"/>
                                              </p:val>
                                            </p:tav>
                                            <p:tav tm="100000">
                                              <p:val>
                                                <p:strVal val="#ppt_x"/>
                                              </p:val>
                                            </p:tav>
                                          </p:tavLst>
                                        </p:anim>
                                        <p:anim calcmode="lin" valueType="num">
                                          <p:cBhvr additive="base">
                                            <p:cTn id="15" dur="1000" fill="hold"/>
                                            <p:tgtEl>
                                              <p:spTgt spid="21"/>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4" grpId="0"/>
          <p:bldP spid="7"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15E2E5D-CA5A-48E1-A9EF-E939EB769DEE}"/>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E9260E10-CE07-A732-0A20-E6154070D02A}"/>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dirty="0"/>
              <a:t>Evacuation in Britain</a:t>
            </a:r>
          </a:p>
        </p:txBody>
      </p:sp>
      <p:pic>
        <p:nvPicPr>
          <p:cNvPr id="4" name="Picture 3" descr="Evacuation in Britain">
            <a:extLst>
              <a:ext uri="{FF2B5EF4-FFF2-40B4-BE49-F238E27FC236}">
                <a16:creationId xmlns:a16="http://schemas.microsoft.com/office/drawing/2014/main" id="{58AC9108-4562-6488-639B-05509A5299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8199" y="199898"/>
            <a:ext cx="5875274" cy="765316"/>
          </a:xfrm>
          <a:prstGeom prst="rect">
            <a:avLst/>
          </a:prstGeom>
        </p:spPr>
      </p:pic>
      <p:grpSp>
        <p:nvGrpSpPr>
          <p:cNvPr id="6" name="Group 5" descr="A group of childrens taining next to a train with gas masks and suitcases">
            <a:extLst>
              <a:ext uri="{FF2B5EF4-FFF2-40B4-BE49-F238E27FC236}">
                <a16:creationId xmlns:a16="http://schemas.microsoft.com/office/drawing/2014/main" id="{07E2C342-37BD-B781-16AC-BF888B13950E}"/>
              </a:ext>
            </a:extLst>
          </p:cNvPr>
          <p:cNvGrpSpPr/>
          <p:nvPr/>
        </p:nvGrpSpPr>
        <p:grpSpPr>
          <a:xfrm>
            <a:off x="548118" y="1145076"/>
            <a:ext cx="5841145" cy="4567848"/>
            <a:chOff x="548118" y="1145076"/>
            <a:chExt cx="5841145" cy="4567848"/>
          </a:xfrm>
        </p:grpSpPr>
        <p:pic>
          <p:nvPicPr>
            <p:cNvPr id="7" name="Content Placeholder 4" descr="A black and white photo of lots of children dressed in overcoats, hand, scarves, holding bags and suitcases on a station platform with a train in the background. ">
              <a:extLst>
                <a:ext uri="{FF2B5EF4-FFF2-40B4-BE49-F238E27FC236}">
                  <a16:creationId xmlns:a16="http://schemas.microsoft.com/office/drawing/2014/main" id="{C3C52FBA-6C3A-29E0-4BB4-151441A073F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37952" y="1191739"/>
              <a:ext cx="5751311" cy="4521185"/>
            </a:xfrm>
            <a:prstGeom prst="rect">
              <a:avLst/>
            </a:prstGeom>
            <a:ln w="22225">
              <a:solidFill>
                <a:schemeClr val="tx1"/>
              </a:solidFill>
            </a:ln>
          </p:spPr>
        </p:pic>
        <p:sp>
          <p:nvSpPr>
            <p:cNvPr id="2" name="TextBox 1">
              <a:extLst>
                <a:ext uri="{FF2B5EF4-FFF2-40B4-BE49-F238E27FC236}">
                  <a16:creationId xmlns:a16="http://schemas.microsoft.com/office/drawing/2014/main" id="{12B4C907-D4C0-8187-7C16-F76B44DF2672}"/>
                </a:ext>
              </a:extLst>
            </p:cNvPr>
            <p:cNvSpPr txBox="1"/>
            <p:nvPr/>
          </p:nvSpPr>
          <p:spPr>
            <a:xfrm>
              <a:off x="548118" y="1145076"/>
              <a:ext cx="2306320" cy="215444"/>
            </a:xfrm>
            <a:prstGeom prst="rect">
              <a:avLst/>
            </a:prstGeom>
            <a:noFill/>
          </p:spPr>
          <p:txBody>
            <a:bodyPr wrap="square" rtlCol="0">
              <a:spAutoFit/>
            </a:bodyPr>
            <a:lstStyle/>
            <a:p>
              <a:r>
                <a:rPr lang="en-US" sz="800" dirty="0">
                  <a:solidFill>
                    <a:schemeClr val="bg1">
                      <a:lumMod val="85000"/>
                    </a:schemeClr>
                  </a:solidFill>
                  <a:latin typeface="Calibri" panose="020F0502020204030204" pitchFamily="34" charset="0"/>
                  <a:cs typeface="Calibri" panose="020F0502020204030204" pitchFamily="34" charset="0"/>
                </a:rPr>
                <a:t>© IWM (D 2587)</a:t>
              </a:r>
            </a:p>
          </p:txBody>
        </p:sp>
      </p:grpSp>
      <p:pic>
        <p:nvPicPr>
          <p:cNvPr id="26" name="Picture 25" descr="What do you think is happening in this picture?">
            <a:extLst>
              <a:ext uri="{FF2B5EF4-FFF2-40B4-BE49-F238E27FC236}">
                <a16:creationId xmlns:a16="http://schemas.microsoft.com/office/drawing/2014/main" id="{D8259E21-A634-1448-837E-057012BAFA0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53304">
            <a:off x="5530180" y="503075"/>
            <a:ext cx="4104947" cy="848568"/>
          </a:xfrm>
          <a:prstGeom prst="rect">
            <a:avLst/>
          </a:prstGeom>
        </p:spPr>
      </p:pic>
      <p:pic>
        <p:nvPicPr>
          <p:cNvPr id="3" name="Picture 2">
            <a:extLst>
              <a:ext uri="{FF2B5EF4-FFF2-40B4-BE49-F238E27FC236}">
                <a16:creationId xmlns:a16="http://schemas.microsoft.com/office/drawing/2014/main" id="{67114812-4EED-3DD0-F22F-1B24282A0FFC}"/>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rcRect b="-4"/>
          <a:stretch/>
        </p:blipFill>
        <p:spPr>
          <a:xfrm>
            <a:off x="9652000" y="4998720"/>
            <a:ext cx="2540000" cy="1858560"/>
          </a:xfrm>
          <a:prstGeom prst="rect">
            <a:avLst/>
          </a:prstGeom>
        </p:spPr>
      </p:pic>
      <p:pic>
        <p:nvPicPr>
          <p:cNvPr id="5" name="Picture 4">
            <a:extLst>
              <a:ext uri="{FF2B5EF4-FFF2-40B4-BE49-F238E27FC236}">
                <a16:creationId xmlns:a16="http://schemas.microsoft.com/office/drawing/2014/main" id="{4F5D7188-A98D-A2C7-4AC1-0A9DE825FC7E}"/>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834880" y="0"/>
            <a:ext cx="2357120" cy="1442720"/>
          </a:xfrm>
          <a:prstGeom prst="rect">
            <a:avLst/>
          </a:prstGeom>
        </p:spPr>
      </p:pic>
      <p:pic>
        <p:nvPicPr>
          <p:cNvPr id="27" name="Picture 26" descr="What are the chidren carrying with them?">
            <a:extLst>
              <a:ext uri="{FF2B5EF4-FFF2-40B4-BE49-F238E27FC236}">
                <a16:creationId xmlns:a16="http://schemas.microsoft.com/office/drawing/2014/main" id="{99841532-C96D-3BB5-0891-93F4C4BE611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1480000">
            <a:off x="8169821" y="1551031"/>
            <a:ext cx="3542771" cy="848568"/>
          </a:xfrm>
          <a:prstGeom prst="rect">
            <a:avLst/>
          </a:prstGeom>
        </p:spPr>
      </p:pic>
      <p:pic>
        <p:nvPicPr>
          <p:cNvPr id="28" name="Picture 27" descr="Where do youthink they're going?">
            <a:extLst>
              <a:ext uri="{FF2B5EF4-FFF2-40B4-BE49-F238E27FC236}">
                <a16:creationId xmlns:a16="http://schemas.microsoft.com/office/drawing/2014/main" id="{C483711C-3458-0C10-F3EE-A56FE1EF894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69149">
            <a:off x="6686812" y="2559105"/>
            <a:ext cx="3129094" cy="848568"/>
          </a:xfrm>
          <a:prstGeom prst="rect">
            <a:avLst/>
          </a:prstGeom>
        </p:spPr>
      </p:pic>
      <p:sp>
        <p:nvSpPr>
          <p:cNvPr id="30" name="TextBox 29">
            <a:extLst>
              <a:ext uri="{FF2B5EF4-FFF2-40B4-BE49-F238E27FC236}">
                <a16:creationId xmlns:a16="http://schemas.microsoft.com/office/drawing/2014/main" id="{B5BA6712-5D4F-460D-E57A-3DDAFDC91AEC}"/>
              </a:ext>
            </a:extLst>
          </p:cNvPr>
          <p:cNvSpPr txBox="1"/>
          <p:nvPr/>
        </p:nvSpPr>
        <p:spPr>
          <a:xfrm>
            <a:off x="6533615" y="3533268"/>
            <a:ext cx="5308882" cy="1034899"/>
          </a:xfrm>
          <a:prstGeom prst="rect">
            <a:avLst/>
          </a:prstGeom>
          <a:noFill/>
        </p:spPr>
        <p:txBody>
          <a:bodyPr wrap="square" rtlCol="0">
            <a:spAutoFit/>
          </a:bodyPr>
          <a:lstStyle/>
          <a:p>
            <a:pPr>
              <a:lnSpc>
                <a:spcPct val="150000"/>
              </a:lnSpc>
            </a:pPr>
            <a:r>
              <a:rPr lang="en-US" sz="1400" spc="20" dirty="0">
                <a:latin typeface="Linkpen 17a Print" panose="03050602060000000000" pitchFamily="66" charset="77"/>
              </a:rPr>
              <a:t>During the War, over a million children and mothers with babies, living in cities, were sent to live with host families in the countryside.</a:t>
            </a:r>
          </a:p>
        </p:txBody>
      </p:sp>
      <p:sp>
        <p:nvSpPr>
          <p:cNvPr id="31" name="TextBox 30">
            <a:extLst>
              <a:ext uri="{FF2B5EF4-FFF2-40B4-BE49-F238E27FC236}">
                <a16:creationId xmlns:a16="http://schemas.microsoft.com/office/drawing/2014/main" id="{DF37ED94-4526-96C0-8C86-2281AF5620FB}"/>
              </a:ext>
            </a:extLst>
          </p:cNvPr>
          <p:cNvSpPr txBox="1"/>
          <p:nvPr/>
        </p:nvSpPr>
        <p:spPr>
          <a:xfrm>
            <a:off x="548118" y="5806626"/>
            <a:ext cx="7282855" cy="388568"/>
          </a:xfrm>
          <a:prstGeom prst="rect">
            <a:avLst/>
          </a:prstGeom>
          <a:noFill/>
        </p:spPr>
        <p:txBody>
          <a:bodyPr wrap="square" rtlCol="0">
            <a:spAutoFit/>
          </a:bodyPr>
          <a:lstStyle/>
          <a:p>
            <a:pPr>
              <a:lnSpc>
                <a:spcPct val="150000"/>
              </a:lnSpc>
            </a:pPr>
            <a:r>
              <a:rPr lang="en-US" sz="1400" spc="20" dirty="0">
                <a:latin typeface="Linkpen 17a Print" panose="03050602060000000000" pitchFamily="66" charset="77"/>
              </a:rPr>
              <a:t>Most evacuated children had returned home well before VE day. </a:t>
            </a:r>
          </a:p>
        </p:txBody>
      </p:sp>
      <p:pic>
        <p:nvPicPr>
          <p:cNvPr id="29" name="Picture 28" descr="Why do you think this might have been?">
            <a:extLst>
              <a:ext uri="{FF2B5EF4-FFF2-40B4-BE49-F238E27FC236}">
                <a16:creationId xmlns:a16="http://schemas.microsoft.com/office/drawing/2014/main" id="{0DB7809A-C1DB-B539-CC37-DBB89125FC4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064995" y="4703430"/>
            <a:ext cx="3542771" cy="848568"/>
          </a:xfrm>
          <a:prstGeom prst="rect">
            <a:avLst/>
          </a:prstGeom>
        </p:spPr>
      </p:pic>
    </p:spTree>
    <p:extLst>
      <p:ext uri="{BB962C8B-B14F-4D97-AF65-F5344CB8AC3E}">
        <p14:creationId xmlns:p14="http://schemas.microsoft.com/office/powerpoint/2010/main" val="141171852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5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50000">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1500"/>
                                </p:stCondLst>
                                <p:childTnLst>
                                  <p:par>
                                    <p:cTn id="14" presetID="2" presetClass="entr" presetSubtype="2" fill="hold" nodeType="afterEffect" p14:presetBounceEnd="50000">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14:bounceEnd="50000">
                                          <p:cBhvr additive="base">
                                            <p:cTn id="16" dur="1000" fill="hold"/>
                                            <p:tgtEl>
                                              <p:spTgt spid="26"/>
                                            </p:tgtEl>
                                            <p:attrNameLst>
                                              <p:attrName>ppt_x</p:attrName>
                                            </p:attrNameLst>
                                          </p:cBhvr>
                                          <p:tavLst>
                                            <p:tav tm="0">
                                              <p:val>
                                                <p:strVal val="1+#ppt_w/2"/>
                                              </p:val>
                                            </p:tav>
                                            <p:tav tm="100000">
                                              <p:val>
                                                <p:strVal val="#ppt_x"/>
                                              </p:val>
                                            </p:tav>
                                          </p:tavLst>
                                        </p:anim>
                                        <p:anim calcmode="lin" valueType="num" p14:bounceEnd="50000">
                                          <p:cBhvr additive="base">
                                            <p:cTn id="17" dur="1000" fill="hold"/>
                                            <p:tgtEl>
                                              <p:spTgt spid="26"/>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2" fill="hold" nodeType="afterEffect" p14:presetBounceEnd="50000">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14:bounceEnd="50000">
                                          <p:cBhvr additive="base">
                                            <p:cTn id="21" dur="1000" fill="hold"/>
                                            <p:tgtEl>
                                              <p:spTgt spid="27"/>
                                            </p:tgtEl>
                                            <p:attrNameLst>
                                              <p:attrName>ppt_x</p:attrName>
                                            </p:attrNameLst>
                                          </p:cBhvr>
                                          <p:tavLst>
                                            <p:tav tm="0">
                                              <p:val>
                                                <p:strVal val="1+#ppt_w/2"/>
                                              </p:val>
                                            </p:tav>
                                            <p:tav tm="100000">
                                              <p:val>
                                                <p:strVal val="#ppt_x"/>
                                              </p:val>
                                            </p:tav>
                                          </p:tavLst>
                                        </p:anim>
                                        <p:anim calcmode="lin" valueType="num" p14:bounceEnd="50000">
                                          <p:cBhvr additive="base">
                                            <p:cTn id="22" dur="1000" fill="hold"/>
                                            <p:tgtEl>
                                              <p:spTgt spid="27"/>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2" presetClass="entr" presetSubtype="2" fill="hold" nodeType="afterEffect" p14:presetBounceEnd="50000">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14:bounceEnd="50000">
                                          <p:cBhvr additive="base">
                                            <p:cTn id="26" dur="1000" fill="hold"/>
                                            <p:tgtEl>
                                              <p:spTgt spid="28"/>
                                            </p:tgtEl>
                                            <p:attrNameLst>
                                              <p:attrName>ppt_x</p:attrName>
                                            </p:attrNameLst>
                                          </p:cBhvr>
                                          <p:tavLst>
                                            <p:tav tm="0">
                                              <p:val>
                                                <p:strVal val="1+#ppt_w/2"/>
                                              </p:val>
                                            </p:tav>
                                            <p:tav tm="100000">
                                              <p:val>
                                                <p:strVal val="#ppt_x"/>
                                              </p:val>
                                            </p:tav>
                                          </p:tavLst>
                                        </p:anim>
                                        <p:anim calcmode="lin" valueType="num" p14:bounceEnd="50000">
                                          <p:cBhvr additive="base">
                                            <p:cTn id="27" dur="1000" fill="hold"/>
                                            <p:tgtEl>
                                              <p:spTgt spid="28"/>
                                            </p:tgtEl>
                                            <p:attrNameLst>
                                              <p:attrName>ppt_y</p:attrName>
                                            </p:attrNameLst>
                                          </p:cBhvr>
                                          <p:tavLst>
                                            <p:tav tm="0">
                                              <p:val>
                                                <p:strVal val="#ppt_y"/>
                                              </p:val>
                                            </p:tav>
                                            <p:tav tm="100000">
                                              <p:val>
                                                <p:strVal val="#ppt_y"/>
                                              </p:val>
                                            </p:tav>
                                          </p:tavLst>
                                        </p:anim>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par>
                              <p:cTn id="32" fill="hold">
                                <p:stCondLst>
                                  <p:cond delay="5000"/>
                                </p:stCondLst>
                                <p:childTnLst>
                                  <p:par>
                                    <p:cTn id="33" presetID="2" presetClass="entr" presetSubtype="4" fill="hold" nodeType="afterEffect" p14:presetBounceEnd="50000">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14:bounceEnd="50000">
                                          <p:cBhvr additive="base">
                                            <p:cTn id="35" dur="1000" fill="hold"/>
                                            <p:tgtEl>
                                              <p:spTgt spid="29"/>
                                            </p:tgtEl>
                                            <p:attrNameLst>
                                              <p:attrName>ppt_x</p:attrName>
                                            </p:attrNameLst>
                                          </p:cBhvr>
                                          <p:tavLst>
                                            <p:tav tm="0">
                                              <p:val>
                                                <p:strVal val="#ppt_x"/>
                                              </p:val>
                                            </p:tav>
                                            <p:tav tm="100000">
                                              <p:val>
                                                <p:strVal val="#ppt_x"/>
                                              </p:val>
                                            </p:tav>
                                          </p:tavLst>
                                        </p:anim>
                                        <p:anim calcmode="lin" valueType="num" p14:bounceEnd="50000">
                                          <p:cBhvr additive="base">
                                            <p:cTn id="36" dur="1000" fill="hold"/>
                                            <p:tgtEl>
                                              <p:spTgt spid="29"/>
                                            </p:tgtEl>
                                            <p:attrNameLst>
                                              <p:attrName>ppt_y</p:attrName>
                                            </p:attrNameLst>
                                          </p:cBhvr>
                                          <p:tavLst>
                                            <p:tav tm="0">
                                              <p:val>
                                                <p:strVal val="1+#ppt_h/2"/>
                                              </p:val>
                                            </p:tav>
                                            <p:tav tm="100000">
                                              <p:val>
                                                <p:strVal val="#ppt_y"/>
                                              </p:val>
                                            </p:tav>
                                          </p:tavLst>
                                        </p:anim>
                                      </p:childTnLst>
                                    </p:cTn>
                                  </p:par>
                                </p:childTnLst>
                              </p:cTn>
                            </p:par>
                            <p:par>
                              <p:cTn id="37" fill="hold">
                                <p:stCondLst>
                                  <p:cond delay="6000"/>
                                </p:stCondLst>
                                <p:childTnLst>
                                  <p:par>
                                    <p:cTn id="38" presetID="10" presetClass="entr" presetSubtype="0"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1000" fill="hold"/>
                                            <p:tgtEl>
                                              <p:spTgt spid="26"/>
                                            </p:tgtEl>
                                            <p:attrNameLst>
                                              <p:attrName>ppt_x</p:attrName>
                                            </p:attrNameLst>
                                          </p:cBhvr>
                                          <p:tavLst>
                                            <p:tav tm="0">
                                              <p:val>
                                                <p:strVal val="1+#ppt_w/2"/>
                                              </p:val>
                                            </p:tav>
                                            <p:tav tm="100000">
                                              <p:val>
                                                <p:strVal val="#ppt_x"/>
                                              </p:val>
                                            </p:tav>
                                          </p:tavLst>
                                        </p:anim>
                                        <p:anim calcmode="lin" valueType="num">
                                          <p:cBhvr additive="base">
                                            <p:cTn id="17" dur="1000" fill="hold"/>
                                            <p:tgtEl>
                                              <p:spTgt spid="26"/>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2"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1000" fill="hold"/>
                                            <p:tgtEl>
                                              <p:spTgt spid="27"/>
                                            </p:tgtEl>
                                            <p:attrNameLst>
                                              <p:attrName>ppt_x</p:attrName>
                                            </p:attrNameLst>
                                          </p:cBhvr>
                                          <p:tavLst>
                                            <p:tav tm="0">
                                              <p:val>
                                                <p:strVal val="1+#ppt_w/2"/>
                                              </p:val>
                                            </p:tav>
                                            <p:tav tm="100000">
                                              <p:val>
                                                <p:strVal val="#ppt_x"/>
                                              </p:val>
                                            </p:tav>
                                          </p:tavLst>
                                        </p:anim>
                                        <p:anim calcmode="lin" valueType="num">
                                          <p:cBhvr additive="base">
                                            <p:cTn id="22" dur="1000" fill="hold"/>
                                            <p:tgtEl>
                                              <p:spTgt spid="27"/>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2" presetClass="entr" presetSubtype="2" fill="hold"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1000" fill="hold"/>
                                            <p:tgtEl>
                                              <p:spTgt spid="28"/>
                                            </p:tgtEl>
                                            <p:attrNameLst>
                                              <p:attrName>ppt_x</p:attrName>
                                            </p:attrNameLst>
                                          </p:cBhvr>
                                          <p:tavLst>
                                            <p:tav tm="0">
                                              <p:val>
                                                <p:strVal val="1+#ppt_w/2"/>
                                              </p:val>
                                            </p:tav>
                                            <p:tav tm="100000">
                                              <p:val>
                                                <p:strVal val="#ppt_x"/>
                                              </p:val>
                                            </p:tav>
                                          </p:tavLst>
                                        </p:anim>
                                        <p:anim calcmode="lin" valueType="num">
                                          <p:cBhvr additive="base">
                                            <p:cTn id="27" dur="1000" fill="hold"/>
                                            <p:tgtEl>
                                              <p:spTgt spid="28"/>
                                            </p:tgtEl>
                                            <p:attrNameLst>
                                              <p:attrName>ppt_y</p:attrName>
                                            </p:attrNameLst>
                                          </p:cBhvr>
                                          <p:tavLst>
                                            <p:tav tm="0">
                                              <p:val>
                                                <p:strVal val="#ppt_y"/>
                                              </p:val>
                                            </p:tav>
                                            <p:tav tm="100000">
                                              <p:val>
                                                <p:strVal val="#ppt_y"/>
                                              </p:val>
                                            </p:tav>
                                          </p:tavLst>
                                        </p:anim>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par>
                              <p:cTn id="32" fill="hold">
                                <p:stCondLst>
                                  <p:cond delay="5000"/>
                                </p:stCondLst>
                                <p:childTnLst>
                                  <p:par>
                                    <p:cTn id="33" presetID="2" presetClass="entr" presetSubtype="4"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1000" fill="hold"/>
                                            <p:tgtEl>
                                              <p:spTgt spid="29"/>
                                            </p:tgtEl>
                                            <p:attrNameLst>
                                              <p:attrName>ppt_x</p:attrName>
                                            </p:attrNameLst>
                                          </p:cBhvr>
                                          <p:tavLst>
                                            <p:tav tm="0">
                                              <p:val>
                                                <p:strVal val="#ppt_x"/>
                                              </p:val>
                                            </p:tav>
                                            <p:tav tm="100000">
                                              <p:val>
                                                <p:strVal val="#ppt_x"/>
                                              </p:val>
                                            </p:tav>
                                          </p:tavLst>
                                        </p:anim>
                                        <p:anim calcmode="lin" valueType="num">
                                          <p:cBhvr additive="base">
                                            <p:cTn id="36" dur="1000" fill="hold"/>
                                            <p:tgtEl>
                                              <p:spTgt spid="29"/>
                                            </p:tgtEl>
                                            <p:attrNameLst>
                                              <p:attrName>ppt_y</p:attrName>
                                            </p:attrNameLst>
                                          </p:cBhvr>
                                          <p:tavLst>
                                            <p:tav tm="0">
                                              <p:val>
                                                <p:strVal val="1+#ppt_h/2"/>
                                              </p:val>
                                            </p:tav>
                                            <p:tav tm="100000">
                                              <p:val>
                                                <p:strVal val="#ppt_y"/>
                                              </p:val>
                                            </p:tav>
                                          </p:tavLst>
                                        </p:anim>
                                      </p:childTnLst>
                                    </p:cTn>
                                  </p:par>
                                </p:childTnLst>
                              </p:cTn>
                            </p:par>
                            <p:par>
                              <p:cTn id="37" fill="hold">
                                <p:stCondLst>
                                  <p:cond delay="6000"/>
                                </p:stCondLst>
                                <p:childTnLst>
                                  <p:par>
                                    <p:cTn id="38" presetID="10" presetClass="entr" presetSubtype="0"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F2A27DE-94E2-0A48-C773-F9E531AE5AD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3439D2-DF74-E827-9262-E832352E3E54}"/>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dirty="0"/>
              <a:t>Preparing for attacks</a:t>
            </a:r>
          </a:p>
        </p:txBody>
      </p:sp>
      <p:pic>
        <p:nvPicPr>
          <p:cNvPr id="14" name="Picture 13" descr="To prepare for the threat of attacks from the air, air raid shelters were  built">
            <a:extLst>
              <a:ext uri="{FF2B5EF4-FFF2-40B4-BE49-F238E27FC236}">
                <a16:creationId xmlns:a16="http://schemas.microsoft.com/office/drawing/2014/main" id="{6B5F42DD-20E7-0787-D71A-136392A768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1049" y="502099"/>
            <a:ext cx="9374074" cy="705575"/>
          </a:xfrm>
          <a:prstGeom prst="rect">
            <a:avLst/>
          </a:prstGeom>
        </p:spPr>
      </p:pic>
      <p:sp>
        <p:nvSpPr>
          <p:cNvPr id="10" name="TextBox 9">
            <a:extLst>
              <a:ext uri="{FF2B5EF4-FFF2-40B4-BE49-F238E27FC236}">
                <a16:creationId xmlns:a16="http://schemas.microsoft.com/office/drawing/2014/main" id="{5D26597B-A8DC-33B2-5BAA-A65F7126E3D0}"/>
              </a:ext>
            </a:extLst>
          </p:cNvPr>
          <p:cNvSpPr txBox="1"/>
          <p:nvPr/>
        </p:nvSpPr>
        <p:spPr>
          <a:xfrm>
            <a:off x="482445" y="1530839"/>
            <a:ext cx="3314444" cy="1267655"/>
          </a:xfrm>
          <a:prstGeom prst="rect">
            <a:avLst/>
          </a:prstGeom>
          <a:noFill/>
        </p:spPr>
        <p:txBody>
          <a:bodyPr wrap="square" rtlCol="0">
            <a:spAutoFit/>
          </a:bodyPr>
          <a:lstStyle/>
          <a:p>
            <a:pPr>
              <a:lnSpc>
                <a:spcPct val="150000"/>
              </a:lnSpc>
            </a:pPr>
            <a:r>
              <a:rPr lang="en-US" sz="1300" spc="20" dirty="0">
                <a:latin typeface="Linkpen 17a Print" panose="03050602060000000000" pitchFamily="66" charset="77"/>
              </a:rPr>
              <a:t>Anderson shelters were designed to be built in people’s gardens and covered in soil for extra protection.</a:t>
            </a:r>
          </a:p>
        </p:txBody>
      </p:sp>
      <p:grpSp>
        <p:nvGrpSpPr>
          <p:cNvPr id="13" name="Group 12" descr="Blacka nd white photo of an air raid shter being built">
            <a:extLst>
              <a:ext uri="{FF2B5EF4-FFF2-40B4-BE49-F238E27FC236}">
                <a16:creationId xmlns:a16="http://schemas.microsoft.com/office/drawing/2014/main" id="{0895172E-CEB9-CB5B-AED0-A7F706C7BAF7}"/>
              </a:ext>
            </a:extLst>
          </p:cNvPr>
          <p:cNvGrpSpPr/>
          <p:nvPr/>
        </p:nvGrpSpPr>
        <p:grpSpPr>
          <a:xfrm>
            <a:off x="474950" y="2950677"/>
            <a:ext cx="3486583" cy="2977323"/>
            <a:chOff x="474950" y="2950677"/>
            <a:chExt cx="3486583" cy="2977323"/>
          </a:xfrm>
        </p:grpSpPr>
        <p:pic>
          <p:nvPicPr>
            <p:cNvPr id="2" name="Picture 1" descr="A black and white photograph of metal shelters made of corrugated metal.">
              <a:extLst>
                <a:ext uri="{FF2B5EF4-FFF2-40B4-BE49-F238E27FC236}">
                  <a16:creationId xmlns:a16="http://schemas.microsoft.com/office/drawing/2014/main" id="{BB671073-4E64-DE43-EE45-03F2BD9F276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5807" y="3003161"/>
              <a:ext cx="3405726" cy="2924839"/>
            </a:xfrm>
            <a:prstGeom prst="rect">
              <a:avLst/>
            </a:prstGeom>
            <a:ln w="22225">
              <a:solidFill>
                <a:schemeClr val="tx1"/>
              </a:solidFill>
            </a:ln>
          </p:spPr>
        </p:pic>
        <p:sp>
          <p:nvSpPr>
            <p:cNvPr id="9" name="TextBox 8">
              <a:extLst>
                <a:ext uri="{FF2B5EF4-FFF2-40B4-BE49-F238E27FC236}">
                  <a16:creationId xmlns:a16="http://schemas.microsoft.com/office/drawing/2014/main" id="{9D5C2301-4F1E-BDAB-E43E-B06F51B0E8CF}"/>
                </a:ext>
              </a:extLst>
            </p:cNvPr>
            <p:cNvSpPr txBox="1"/>
            <p:nvPr/>
          </p:nvSpPr>
          <p:spPr>
            <a:xfrm>
              <a:off x="474950" y="2950677"/>
              <a:ext cx="2306320" cy="215444"/>
            </a:xfrm>
            <a:prstGeom prst="rect">
              <a:avLst/>
            </a:prstGeom>
            <a:noFill/>
          </p:spPr>
          <p:txBody>
            <a:bodyPr wrap="square" rtlCol="0">
              <a:spAutoFit/>
            </a:bodyPr>
            <a:lstStyle/>
            <a:p>
              <a:r>
                <a:rPr lang="en-US" sz="800" dirty="0">
                  <a:solidFill>
                    <a:schemeClr val="bg1">
                      <a:lumMod val="85000"/>
                    </a:schemeClr>
                  </a:solidFill>
                  <a:latin typeface="Calibri" panose="020F0502020204030204" pitchFamily="34" charset="0"/>
                  <a:cs typeface="Calibri" panose="020F0502020204030204" pitchFamily="34" charset="0"/>
                </a:rPr>
                <a:t>© IWM (D 2053</a:t>
              </a:r>
            </a:p>
          </p:txBody>
        </p:sp>
      </p:grpSp>
      <p:pic>
        <p:nvPicPr>
          <p:cNvPr id="6" name="Picture 5" descr="A black and white photograph of a metal cage shelter inside a house.">
            <a:extLst>
              <a:ext uri="{FF2B5EF4-FFF2-40B4-BE49-F238E27FC236}">
                <a16:creationId xmlns:a16="http://schemas.microsoft.com/office/drawing/2014/main" id="{8AAC260D-07C8-C05C-605A-50B81E05CE0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140675" y="1540741"/>
            <a:ext cx="3405725" cy="2924839"/>
          </a:xfrm>
          <a:prstGeom prst="rect">
            <a:avLst/>
          </a:prstGeom>
          <a:ln w="22225">
            <a:solidFill>
              <a:schemeClr val="tx1"/>
            </a:solidFill>
          </a:ln>
        </p:spPr>
      </p:pic>
      <p:sp>
        <p:nvSpPr>
          <p:cNvPr id="11" name="TextBox 10">
            <a:extLst>
              <a:ext uri="{FF2B5EF4-FFF2-40B4-BE49-F238E27FC236}">
                <a16:creationId xmlns:a16="http://schemas.microsoft.com/office/drawing/2014/main" id="{16642A56-CDD1-B5B7-7067-CDC5386DC0FE}"/>
              </a:ext>
            </a:extLst>
          </p:cNvPr>
          <p:cNvSpPr txBox="1"/>
          <p:nvPr/>
        </p:nvSpPr>
        <p:spPr>
          <a:xfrm>
            <a:off x="4185127" y="4578195"/>
            <a:ext cx="3405725" cy="1567737"/>
          </a:xfrm>
          <a:prstGeom prst="rect">
            <a:avLst/>
          </a:prstGeom>
          <a:noFill/>
        </p:spPr>
        <p:txBody>
          <a:bodyPr wrap="square" rtlCol="0">
            <a:spAutoFit/>
          </a:bodyPr>
          <a:lstStyle/>
          <a:p>
            <a:pPr>
              <a:lnSpc>
                <a:spcPct val="150000"/>
              </a:lnSpc>
            </a:pPr>
            <a:r>
              <a:rPr lang="en-US" sz="1300" spc="20" dirty="0">
                <a:latin typeface="Linkpen 17a Print" panose="03050602060000000000" pitchFamily="66" charset="77"/>
              </a:rPr>
              <a:t>Morrison shelters were not as popular as Anderson shelters. They were a metal cage that would protect the people inside if the building collapsed.</a:t>
            </a:r>
          </a:p>
        </p:txBody>
      </p:sp>
      <p:sp>
        <p:nvSpPr>
          <p:cNvPr id="12" name="TextBox 11">
            <a:extLst>
              <a:ext uri="{FF2B5EF4-FFF2-40B4-BE49-F238E27FC236}">
                <a16:creationId xmlns:a16="http://schemas.microsoft.com/office/drawing/2014/main" id="{EF04B543-D335-F212-B796-6E73EBF4FA33}"/>
              </a:ext>
            </a:extLst>
          </p:cNvPr>
          <p:cNvSpPr txBox="1"/>
          <p:nvPr/>
        </p:nvSpPr>
        <p:spPr>
          <a:xfrm>
            <a:off x="7725543" y="1530839"/>
            <a:ext cx="3910649" cy="1267655"/>
          </a:xfrm>
          <a:prstGeom prst="rect">
            <a:avLst/>
          </a:prstGeom>
          <a:noFill/>
        </p:spPr>
        <p:txBody>
          <a:bodyPr wrap="square" rtlCol="0">
            <a:spAutoFit/>
          </a:bodyPr>
          <a:lstStyle/>
          <a:p>
            <a:pPr>
              <a:lnSpc>
                <a:spcPct val="150000"/>
              </a:lnSpc>
            </a:pPr>
            <a:r>
              <a:rPr lang="en-US" sz="1300" spc="20" dirty="0">
                <a:latin typeface="Linkpen 17a Print" panose="03050602060000000000" pitchFamily="66" charset="77"/>
              </a:rPr>
              <a:t>Many towns and cities had public air raid shelters that could provide a place of refuge for hundreds or even thousands of people.</a:t>
            </a:r>
          </a:p>
        </p:txBody>
      </p:sp>
      <p:pic>
        <p:nvPicPr>
          <p:cNvPr id="8" name="Picture 7" descr="An air raid shelter with blankets and chairs in a tunnel">
            <a:extLst>
              <a:ext uri="{FF2B5EF4-FFF2-40B4-BE49-F238E27FC236}">
                <a16:creationId xmlns:a16="http://schemas.microsoft.com/office/drawing/2014/main" id="{75F8019D-9554-93C7-243B-8C456B9E605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25543" y="3003161"/>
            <a:ext cx="3910649" cy="2924839"/>
          </a:xfrm>
          <a:prstGeom prst="rect">
            <a:avLst/>
          </a:prstGeom>
          <a:ln w="22225">
            <a:solidFill>
              <a:schemeClr val="tx1"/>
            </a:solidFill>
          </a:ln>
        </p:spPr>
      </p:pic>
      <p:pic>
        <p:nvPicPr>
          <p:cNvPr id="5" name="Picture 4">
            <a:extLst>
              <a:ext uri="{FF2B5EF4-FFF2-40B4-BE49-F238E27FC236}">
                <a16:creationId xmlns:a16="http://schemas.microsoft.com/office/drawing/2014/main" id="{D83C48E3-5533-1660-08C2-71B03AB33186}"/>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834880" y="0"/>
            <a:ext cx="2357120" cy="1442720"/>
          </a:xfrm>
          <a:prstGeom prst="rect">
            <a:avLst/>
          </a:prstGeom>
        </p:spPr>
      </p:pic>
      <p:pic>
        <p:nvPicPr>
          <p:cNvPr id="3" name="Picture 2">
            <a:extLst>
              <a:ext uri="{FF2B5EF4-FFF2-40B4-BE49-F238E27FC236}">
                <a16:creationId xmlns:a16="http://schemas.microsoft.com/office/drawing/2014/main" id="{17675CA4-A9CD-FFFF-71AD-3E7FF7B8B064}"/>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rcRect b="-4"/>
          <a:stretch/>
        </p:blipFill>
        <p:spPr>
          <a:xfrm>
            <a:off x="9652000" y="4998720"/>
            <a:ext cx="2540000" cy="1858560"/>
          </a:xfrm>
          <a:prstGeom prst="rect">
            <a:avLst/>
          </a:prstGeom>
        </p:spPr>
      </p:pic>
    </p:spTree>
    <p:extLst>
      <p:ext uri="{BB962C8B-B14F-4D97-AF65-F5344CB8AC3E}">
        <p14:creationId xmlns:p14="http://schemas.microsoft.com/office/powerpoint/2010/main" val="184190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426</TotalTime>
  <Words>882</Words>
  <Application>Microsoft Office PowerPoint</Application>
  <PresentationFormat>Widescreen</PresentationFormat>
  <Paragraphs>79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Linkpen 17a Print</vt:lpstr>
      <vt:lpstr>Aptos</vt:lpstr>
      <vt:lpstr>Arial</vt:lpstr>
      <vt:lpstr>Aptos Display</vt:lpstr>
      <vt:lpstr>Office Theme</vt:lpstr>
      <vt:lpstr>Why do we celebrate VE Day?</vt:lpstr>
      <vt:lpstr>What do you think might be happening in this photo?</vt:lpstr>
      <vt:lpstr>8th May 1945 – People celebrating VE Day in London</vt:lpstr>
      <vt:lpstr>What was World War 2?</vt:lpstr>
      <vt:lpstr>What was World War 2? Part 2</vt:lpstr>
      <vt:lpstr>Britain’s role in WW2</vt:lpstr>
      <vt:lpstr>Britain’s role in WW2 – part 2</vt:lpstr>
      <vt:lpstr>Evacuation in Britain</vt:lpstr>
      <vt:lpstr>Preparing for attacks</vt:lpstr>
      <vt:lpstr>Air raid wardens</vt:lpstr>
      <vt:lpstr>A change of Prime Minister</vt:lpstr>
      <vt:lpstr>Around the world</vt:lpstr>
      <vt:lpstr>Hitler and the Nazi’s surrender</vt:lpstr>
      <vt:lpstr>Why do we celebrate VE Day? 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Teacher's Pet Classroom Resources</dc:creator>
  <cp:lastModifiedBy>McHarg, Catherine</cp:lastModifiedBy>
  <cp:revision>46</cp:revision>
  <dcterms:created xsi:type="dcterms:W3CDTF">2025-03-19T08:52:25Z</dcterms:created>
  <dcterms:modified xsi:type="dcterms:W3CDTF">2025-03-25T13:43:53Z</dcterms:modified>
</cp:coreProperties>
</file>