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14"/>
  </p:notesMasterIdLst>
  <p:sldIdLst>
    <p:sldId id="256" r:id="rId2"/>
    <p:sldId id="257" r:id="rId3"/>
    <p:sldId id="259" r:id="rId4"/>
    <p:sldId id="260" r:id="rId5"/>
    <p:sldId id="261" r:id="rId6"/>
    <p:sldId id="262" r:id="rId7"/>
    <p:sldId id="263" r:id="rId8"/>
    <p:sldId id="264" r:id="rId9"/>
    <p:sldId id="265" r:id="rId10"/>
    <p:sldId id="266" r:id="rId11"/>
    <p:sldId id="267" r:id="rId12"/>
    <p:sldId id="268" r:id="rId13"/>
  </p:sldIdLst>
  <p:sldSz cx="12192000" cy="6858000"/>
  <p:notesSz cx="6858000" cy="9144000"/>
  <p:embeddedFontLst>
    <p:embeddedFont>
      <p:font typeface="Calibri" panose="020F0502020204030204" pitchFamily="34" charset="0"/>
      <p:regular r:id="rId15"/>
      <p:bold r:id="rId16"/>
      <p:italic r:id="rId17"/>
      <p:boldItalic r:id="rId18"/>
    </p:embeddedFont>
    <p:embeddedFont>
      <p:font typeface="Calibri Light" panose="020F0302020204030204" pitchFamily="34" charset="0"/>
      <p:regular r:id="rId19"/>
      <p:italic r:id="rId20"/>
    </p:embeddedFont>
    <p:embeddedFont>
      <p:font typeface="Linkpen 17a Print" panose="020B0604020202020204" charset="0"/>
      <p:regular r:id="rId21"/>
      <p:bold r:id="rId22"/>
      <p:italic r:id="rId23"/>
      <p:boldItalic r:id="rId24"/>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5E43"/>
    <a:srgbClr val="FAB7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555"/>
    <p:restoredTop sz="96327"/>
  </p:normalViewPr>
  <p:slideViewPr>
    <p:cSldViewPr snapToGrid="0">
      <p:cViewPr varScale="1">
        <p:scale>
          <a:sx n="114" d="100"/>
          <a:sy n="114" d="100"/>
        </p:scale>
        <p:origin x="324" y="120"/>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0.fntdata"/><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font" Target="fonts/font9.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font" Target="fonts/font8.fntdata"/><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56D431-3AFF-D042-BAF7-467E79A7F2AF}" type="datetimeFigureOut">
              <a:rPr lang="en-US" smtClean="0"/>
              <a:t>1/9/2024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112612-FB7B-5D44-AE10-6DD738522394}" type="slidenum">
              <a:rPr lang="en-US" smtClean="0"/>
              <a:t>‹#›</a:t>
            </a:fld>
            <a:endParaRPr lang="en-US"/>
          </a:p>
        </p:txBody>
      </p:sp>
    </p:spTree>
    <p:extLst>
      <p:ext uri="{BB962C8B-B14F-4D97-AF65-F5344CB8AC3E}">
        <p14:creationId xmlns:p14="http://schemas.microsoft.com/office/powerpoint/2010/main" val="8696577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112612-FB7B-5D44-AE10-6DD738522394}" type="slidenum">
              <a:rPr lang="en-US" smtClean="0"/>
              <a:t>1</a:t>
            </a:fld>
            <a:endParaRPr lang="en-US"/>
          </a:p>
        </p:txBody>
      </p:sp>
    </p:spTree>
    <p:extLst>
      <p:ext uri="{BB962C8B-B14F-4D97-AF65-F5344CB8AC3E}">
        <p14:creationId xmlns:p14="http://schemas.microsoft.com/office/powerpoint/2010/main" val="20250327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112612-FB7B-5D44-AE10-6DD738522394}" type="slidenum">
              <a:rPr lang="en-US" smtClean="0"/>
              <a:t>10</a:t>
            </a:fld>
            <a:endParaRPr lang="en-US"/>
          </a:p>
        </p:txBody>
      </p:sp>
    </p:spTree>
    <p:extLst>
      <p:ext uri="{BB962C8B-B14F-4D97-AF65-F5344CB8AC3E}">
        <p14:creationId xmlns:p14="http://schemas.microsoft.com/office/powerpoint/2010/main" val="41136488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112612-FB7B-5D44-AE10-6DD738522394}" type="slidenum">
              <a:rPr lang="en-US" smtClean="0"/>
              <a:t>11</a:t>
            </a:fld>
            <a:endParaRPr lang="en-US"/>
          </a:p>
        </p:txBody>
      </p:sp>
    </p:spTree>
    <p:extLst>
      <p:ext uri="{BB962C8B-B14F-4D97-AF65-F5344CB8AC3E}">
        <p14:creationId xmlns:p14="http://schemas.microsoft.com/office/powerpoint/2010/main" val="34375240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112612-FB7B-5D44-AE10-6DD738522394}" type="slidenum">
              <a:rPr lang="en-US" smtClean="0"/>
              <a:t>12</a:t>
            </a:fld>
            <a:endParaRPr lang="en-US"/>
          </a:p>
        </p:txBody>
      </p:sp>
    </p:spTree>
    <p:extLst>
      <p:ext uri="{BB962C8B-B14F-4D97-AF65-F5344CB8AC3E}">
        <p14:creationId xmlns:p14="http://schemas.microsoft.com/office/powerpoint/2010/main" val="21697137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112612-FB7B-5D44-AE10-6DD738522394}" type="slidenum">
              <a:rPr lang="en-US" smtClean="0"/>
              <a:t>2</a:t>
            </a:fld>
            <a:endParaRPr lang="en-US"/>
          </a:p>
        </p:txBody>
      </p:sp>
    </p:spTree>
    <p:extLst>
      <p:ext uri="{BB962C8B-B14F-4D97-AF65-F5344CB8AC3E}">
        <p14:creationId xmlns:p14="http://schemas.microsoft.com/office/powerpoint/2010/main" val="7724035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112612-FB7B-5D44-AE10-6DD738522394}" type="slidenum">
              <a:rPr lang="en-US" smtClean="0"/>
              <a:t>3</a:t>
            </a:fld>
            <a:endParaRPr lang="en-US"/>
          </a:p>
        </p:txBody>
      </p:sp>
    </p:spTree>
    <p:extLst>
      <p:ext uri="{BB962C8B-B14F-4D97-AF65-F5344CB8AC3E}">
        <p14:creationId xmlns:p14="http://schemas.microsoft.com/office/powerpoint/2010/main" val="17678296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112612-FB7B-5D44-AE10-6DD738522394}" type="slidenum">
              <a:rPr lang="en-US" smtClean="0"/>
              <a:t>4</a:t>
            </a:fld>
            <a:endParaRPr lang="en-US"/>
          </a:p>
        </p:txBody>
      </p:sp>
    </p:spTree>
    <p:extLst>
      <p:ext uri="{BB962C8B-B14F-4D97-AF65-F5344CB8AC3E}">
        <p14:creationId xmlns:p14="http://schemas.microsoft.com/office/powerpoint/2010/main" val="42918539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112612-FB7B-5D44-AE10-6DD738522394}" type="slidenum">
              <a:rPr lang="en-US" smtClean="0"/>
              <a:t>5</a:t>
            </a:fld>
            <a:endParaRPr lang="en-US"/>
          </a:p>
        </p:txBody>
      </p:sp>
    </p:spTree>
    <p:extLst>
      <p:ext uri="{BB962C8B-B14F-4D97-AF65-F5344CB8AC3E}">
        <p14:creationId xmlns:p14="http://schemas.microsoft.com/office/powerpoint/2010/main" val="42326000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112612-FB7B-5D44-AE10-6DD738522394}" type="slidenum">
              <a:rPr lang="en-US" smtClean="0"/>
              <a:t>6</a:t>
            </a:fld>
            <a:endParaRPr lang="en-US"/>
          </a:p>
        </p:txBody>
      </p:sp>
    </p:spTree>
    <p:extLst>
      <p:ext uri="{BB962C8B-B14F-4D97-AF65-F5344CB8AC3E}">
        <p14:creationId xmlns:p14="http://schemas.microsoft.com/office/powerpoint/2010/main" val="11733483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112612-FB7B-5D44-AE10-6DD738522394}" type="slidenum">
              <a:rPr lang="en-US" smtClean="0"/>
              <a:t>7</a:t>
            </a:fld>
            <a:endParaRPr lang="en-US"/>
          </a:p>
        </p:txBody>
      </p:sp>
    </p:spTree>
    <p:extLst>
      <p:ext uri="{BB962C8B-B14F-4D97-AF65-F5344CB8AC3E}">
        <p14:creationId xmlns:p14="http://schemas.microsoft.com/office/powerpoint/2010/main" val="13994657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112612-FB7B-5D44-AE10-6DD738522394}" type="slidenum">
              <a:rPr lang="en-US" smtClean="0"/>
              <a:t>8</a:t>
            </a:fld>
            <a:endParaRPr lang="en-US"/>
          </a:p>
        </p:txBody>
      </p:sp>
    </p:spTree>
    <p:extLst>
      <p:ext uri="{BB962C8B-B14F-4D97-AF65-F5344CB8AC3E}">
        <p14:creationId xmlns:p14="http://schemas.microsoft.com/office/powerpoint/2010/main" val="16511332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112612-FB7B-5D44-AE10-6DD738522394}" type="slidenum">
              <a:rPr lang="en-US" smtClean="0"/>
              <a:t>9</a:t>
            </a:fld>
            <a:endParaRPr lang="en-US"/>
          </a:p>
        </p:txBody>
      </p:sp>
    </p:spTree>
    <p:extLst>
      <p:ext uri="{BB962C8B-B14F-4D97-AF65-F5344CB8AC3E}">
        <p14:creationId xmlns:p14="http://schemas.microsoft.com/office/powerpoint/2010/main" val="37159466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1/9/2024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1/9/2024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1/9/2024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1/9/2024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jp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45BA425-5354-2DE4-5618-B3825A114E38}"/>
              </a:ext>
            </a:extLst>
          </p:cNvPr>
          <p:cNvSpPr>
            <a:spLocks noGrp="1"/>
          </p:cNvSpPr>
          <p:nvPr>
            <p:ph type="ctrTitle"/>
          </p:nvPr>
        </p:nvSpPr>
        <p:spPr>
          <a:xfrm>
            <a:off x="1524000" y="-1443790"/>
            <a:ext cx="9144000" cy="1110173"/>
          </a:xfrm>
        </p:spPr>
        <p:txBody>
          <a:bodyPr/>
          <a:lstStyle/>
          <a:p>
            <a:r>
              <a:rPr lang="en-US" dirty="0"/>
              <a:t>The Rivers and Early Trade</a:t>
            </a:r>
          </a:p>
        </p:txBody>
      </p:sp>
      <p:sp>
        <p:nvSpPr>
          <p:cNvPr id="5" name="Rectangle 4" descr="An illustration of a bridge with water running under it.">
            <a:extLst>
              <a:ext uri="{FF2B5EF4-FFF2-40B4-BE49-F238E27FC236}">
                <a16:creationId xmlns:a16="http://schemas.microsoft.com/office/drawing/2014/main" id="{33C98195-B2A9-23F4-98C3-5A39E864CBEC}"/>
              </a:ext>
            </a:extLst>
          </p:cNvPr>
          <p:cNvSpPr/>
          <p:nvPr/>
        </p:nvSpPr>
        <p:spPr>
          <a:xfrm>
            <a:off x="0" y="0"/>
            <a:ext cx="12192000" cy="685655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The Rivers and Early Trade">
            <a:extLst>
              <a:ext uri="{FF2B5EF4-FFF2-40B4-BE49-F238E27FC236}">
                <a16:creationId xmlns:a16="http://schemas.microsoft.com/office/drawing/2014/main" id="{010DC867-87C8-E427-DD50-9C1E5568531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1668162"/>
            <a:ext cx="12191999" cy="3546390"/>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634870" y="5476460"/>
            <a:ext cx="1557130" cy="1380097"/>
          </a:xfrm>
          <a:prstGeom prst="rect">
            <a:avLst/>
          </a:prstGeom>
        </p:spPr>
      </p:pic>
    </p:spTree>
    <p:extLst>
      <p:ext uri="{BB962C8B-B14F-4D97-AF65-F5344CB8AC3E}">
        <p14:creationId xmlns:p14="http://schemas.microsoft.com/office/powerpoint/2010/main" val="3950588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6B873150-51EF-B3FE-674B-4F7B4BDE825A}"/>
              </a:ext>
            </a:extLst>
          </p:cNvPr>
          <p:cNvSpPr>
            <a:spLocks noGrp="1"/>
          </p:cNvSpPr>
          <p:nvPr>
            <p:ph type="ctrTitle"/>
          </p:nvPr>
        </p:nvSpPr>
        <p:spPr>
          <a:xfrm>
            <a:off x="1490870" y="-1203159"/>
            <a:ext cx="9144000" cy="984537"/>
          </a:xfrm>
        </p:spPr>
        <p:txBody>
          <a:bodyPr/>
          <a:lstStyle/>
          <a:p>
            <a:r>
              <a:rPr lang="en-US" dirty="0"/>
              <a:t>Slave Trade</a:t>
            </a:r>
          </a:p>
        </p:txBody>
      </p:sp>
      <p:sp>
        <p:nvSpPr>
          <p:cNvPr id="12" name="TextBox 11">
            <a:extLst>
              <a:ext uri="{FF2B5EF4-FFF2-40B4-BE49-F238E27FC236}">
                <a16:creationId xmlns:a16="http://schemas.microsoft.com/office/drawing/2014/main" id="{8B654E31-2A2E-675F-D145-BD96F098FAB4}"/>
              </a:ext>
            </a:extLst>
          </p:cNvPr>
          <p:cNvSpPr txBox="1"/>
          <p:nvPr/>
        </p:nvSpPr>
        <p:spPr>
          <a:xfrm>
            <a:off x="435142" y="503852"/>
            <a:ext cx="11321716" cy="1154162"/>
          </a:xfrm>
          <a:prstGeom prst="rect">
            <a:avLst/>
          </a:prstGeom>
          <a:noFill/>
        </p:spPr>
        <p:txBody>
          <a:bodyPr wrap="square">
            <a:spAutoFit/>
          </a:bodyPr>
          <a:lstStyle/>
          <a:p>
            <a:pPr>
              <a:lnSpc>
                <a:spcPct val="150000"/>
              </a:lnSpc>
            </a:pPr>
            <a:r>
              <a:rPr lang="en-GB" sz="2400" dirty="0">
                <a:latin typeface="Linkpen 17a Print" panose="03050602060000000000" pitchFamily="66" charset="77"/>
              </a:rPr>
              <a:t>Bristol also became infamous for its trade in enslaved English people who were transported to large slave markets in Ireland.</a:t>
            </a:r>
          </a:p>
        </p:txBody>
      </p:sp>
      <p:pic>
        <p:nvPicPr>
          <p:cNvPr id="4" name="Picture 3" descr="An illustration of metal shackles.">
            <a:extLst>
              <a:ext uri="{FF2B5EF4-FFF2-40B4-BE49-F238E27FC236}">
                <a16:creationId xmlns:a16="http://schemas.microsoft.com/office/drawing/2014/main" id="{68A24620-F989-3715-2FF6-710FFFD503C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5142" y="1660613"/>
            <a:ext cx="11051225" cy="2598859"/>
          </a:xfrm>
          <a:prstGeom prst="rect">
            <a:avLst/>
          </a:prstGeom>
        </p:spPr>
      </p:pic>
      <p:sp>
        <p:nvSpPr>
          <p:cNvPr id="2" name="TextBox 1">
            <a:extLst>
              <a:ext uri="{FF2B5EF4-FFF2-40B4-BE49-F238E27FC236}">
                <a16:creationId xmlns:a16="http://schemas.microsoft.com/office/drawing/2014/main" id="{29A80BF6-C24C-6D0E-A1C6-69D363154EF5}"/>
              </a:ext>
            </a:extLst>
          </p:cNvPr>
          <p:cNvSpPr txBox="1"/>
          <p:nvPr/>
        </p:nvSpPr>
        <p:spPr>
          <a:xfrm>
            <a:off x="3387870" y="3904350"/>
            <a:ext cx="5787146" cy="2262158"/>
          </a:xfrm>
          <a:prstGeom prst="rect">
            <a:avLst/>
          </a:prstGeom>
          <a:noFill/>
        </p:spPr>
        <p:txBody>
          <a:bodyPr wrap="square">
            <a:spAutoFit/>
          </a:bodyPr>
          <a:lstStyle/>
          <a:p>
            <a:pPr>
              <a:lnSpc>
                <a:spcPct val="150000"/>
              </a:lnSpc>
            </a:pPr>
            <a:r>
              <a:rPr lang="en-GB" sz="2400" dirty="0">
                <a:latin typeface="Linkpen 17a Print" panose="03050602060000000000" pitchFamily="66" charset="77"/>
              </a:rPr>
              <a:t>This practice was banned by King William in 1102 although it continued in different forms for many years afterwards.</a:t>
            </a:r>
          </a:p>
        </p:txBody>
      </p:sp>
      <p:pic>
        <p:nvPicPr>
          <p:cNvPr id="11" name="Picture 10">
            <a:extLst>
              <a:ext uri="{FF2B5EF4-FFF2-40B4-BE49-F238E27FC236}">
                <a16:creationId xmlns:a16="http://schemas.microsoft.com/office/drawing/2014/main" id="{27A61916-ABC3-2727-79D9-EFB4C1F03873}"/>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634870" y="5476460"/>
            <a:ext cx="1557130" cy="1380097"/>
          </a:xfrm>
          <a:prstGeom prst="rect">
            <a:avLst/>
          </a:prstGeom>
        </p:spPr>
      </p:pic>
    </p:spTree>
    <p:extLst>
      <p:ext uri="{BB962C8B-B14F-4D97-AF65-F5344CB8AC3E}">
        <p14:creationId xmlns:p14="http://schemas.microsoft.com/office/powerpoint/2010/main" val="132031461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6B873150-51EF-B3FE-674B-4F7B4BDE825A}"/>
              </a:ext>
            </a:extLst>
          </p:cNvPr>
          <p:cNvSpPr>
            <a:spLocks noGrp="1"/>
          </p:cNvSpPr>
          <p:nvPr>
            <p:ph type="ctrTitle"/>
          </p:nvPr>
        </p:nvSpPr>
        <p:spPr>
          <a:xfrm>
            <a:off x="1490870" y="-1203159"/>
            <a:ext cx="9144000" cy="984537"/>
          </a:xfrm>
        </p:spPr>
        <p:txBody>
          <a:bodyPr/>
          <a:lstStyle/>
          <a:p>
            <a:r>
              <a:rPr lang="en-US" dirty="0"/>
              <a:t>World Trade</a:t>
            </a:r>
          </a:p>
        </p:txBody>
      </p:sp>
      <p:sp>
        <p:nvSpPr>
          <p:cNvPr id="12" name="TextBox 11">
            <a:extLst>
              <a:ext uri="{FF2B5EF4-FFF2-40B4-BE49-F238E27FC236}">
                <a16:creationId xmlns:a16="http://schemas.microsoft.com/office/drawing/2014/main" id="{8B654E31-2A2E-675F-D145-BD96F098FAB4}"/>
              </a:ext>
            </a:extLst>
          </p:cNvPr>
          <p:cNvSpPr txBox="1"/>
          <p:nvPr/>
        </p:nvSpPr>
        <p:spPr>
          <a:xfrm>
            <a:off x="673137" y="2094657"/>
            <a:ext cx="3948968" cy="2262158"/>
          </a:xfrm>
          <a:prstGeom prst="rect">
            <a:avLst/>
          </a:prstGeom>
          <a:noFill/>
        </p:spPr>
        <p:txBody>
          <a:bodyPr wrap="square">
            <a:spAutoFit/>
          </a:bodyPr>
          <a:lstStyle/>
          <a:p>
            <a:pPr>
              <a:lnSpc>
                <a:spcPct val="150000"/>
              </a:lnSpc>
            </a:pPr>
            <a:r>
              <a:rPr lang="en-GB" sz="2400" dirty="0">
                <a:latin typeface="Linkpen 17a Print" panose="03050602060000000000" pitchFamily="66" charset="77"/>
              </a:rPr>
              <a:t>Bristol’s location made it perfectly suited for trade all over the world.</a:t>
            </a:r>
          </a:p>
        </p:txBody>
      </p:sp>
      <p:pic>
        <p:nvPicPr>
          <p:cNvPr id="4" name="Picture 3" descr="Globe showing lines going from Bristol to the west coast of Africa and the New World.&#10;">
            <a:extLst>
              <a:ext uri="{FF2B5EF4-FFF2-40B4-BE49-F238E27FC236}">
                <a16:creationId xmlns:a16="http://schemas.microsoft.com/office/drawing/2014/main" id="{EF26033F-2D96-36E3-C92B-B04794DBB8A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94122" y="558626"/>
            <a:ext cx="5740748" cy="5740748"/>
          </a:xfrm>
          <a:prstGeom prst="rect">
            <a:avLst/>
          </a:prstGeom>
        </p:spPr>
      </p:pic>
      <p:pic>
        <p:nvPicPr>
          <p:cNvPr id="11" name="Picture 10">
            <a:extLst>
              <a:ext uri="{FF2B5EF4-FFF2-40B4-BE49-F238E27FC236}">
                <a16:creationId xmlns:a16="http://schemas.microsoft.com/office/drawing/2014/main" id="{27A61916-ABC3-2727-79D9-EFB4C1F03873}"/>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634870" y="5476460"/>
            <a:ext cx="1557130" cy="1380097"/>
          </a:xfrm>
          <a:prstGeom prst="rect">
            <a:avLst/>
          </a:prstGeom>
        </p:spPr>
      </p:pic>
    </p:spTree>
    <p:extLst>
      <p:ext uri="{BB962C8B-B14F-4D97-AF65-F5344CB8AC3E}">
        <p14:creationId xmlns:p14="http://schemas.microsoft.com/office/powerpoint/2010/main" val="371280573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6B873150-51EF-B3FE-674B-4F7B4BDE825A}"/>
              </a:ext>
            </a:extLst>
          </p:cNvPr>
          <p:cNvSpPr>
            <a:spLocks noGrp="1"/>
          </p:cNvSpPr>
          <p:nvPr>
            <p:ph type="ctrTitle"/>
          </p:nvPr>
        </p:nvSpPr>
        <p:spPr>
          <a:xfrm>
            <a:off x="1490870" y="-1191219"/>
            <a:ext cx="9144000" cy="984537"/>
          </a:xfrm>
        </p:spPr>
        <p:txBody>
          <a:bodyPr/>
          <a:lstStyle/>
          <a:p>
            <a:r>
              <a:rPr lang="en-US" dirty="0"/>
              <a:t>Timeline</a:t>
            </a:r>
          </a:p>
        </p:txBody>
      </p:sp>
      <p:sp>
        <p:nvSpPr>
          <p:cNvPr id="2" name="Title 1">
            <a:extLst>
              <a:ext uri="{FF2B5EF4-FFF2-40B4-BE49-F238E27FC236}">
                <a16:creationId xmlns:a16="http://schemas.microsoft.com/office/drawing/2014/main" id="{9557931E-778A-C43C-96BD-E9FCD4F19A7F}"/>
              </a:ext>
            </a:extLst>
          </p:cNvPr>
          <p:cNvSpPr txBox="1">
            <a:spLocks/>
          </p:cNvSpPr>
          <p:nvPr/>
        </p:nvSpPr>
        <p:spPr>
          <a:xfrm>
            <a:off x="252663" y="545698"/>
            <a:ext cx="11658600"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dirty="0">
                <a:ln w="12700">
                  <a:noFill/>
                </a:ln>
                <a:latin typeface="Superclarendon Rg" panose="02060605060000020003" pitchFamily="18" charset="77"/>
              </a:rPr>
              <a:t>Timeline </a:t>
            </a:r>
          </a:p>
        </p:txBody>
      </p:sp>
      <p:sp>
        <p:nvSpPr>
          <p:cNvPr id="14" name="Rectangle 13" descr="Timeline going from AD 1200 to AD 1850.">
            <a:extLst>
              <a:ext uri="{FF2B5EF4-FFF2-40B4-BE49-F238E27FC236}">
                <a16:creationId xmlns:a16="http://schemas.microsoft.com/office/drawing/2014/main" id="{A530DB2F-F0B8-0997-46C6-1C73917D5BE2}"/>
              </a:ext>
            </a:extLst>
          </p:cNvPr>
          <p:cNvSpPr/>
          <p:nvPr/>
        </p:nvSpPr>
        <p:spPr>
          <a:xfrm>
            <a:off x="252663" y="1696453"/>
            <a:ext cx="11658600" cy="45283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label that says &quot;AD 1240s. St Augustine’s Reach was dug out.&quot;&#10;">
            <a:extLst>
              <a:ext uri="{FF2B5EF4-FFF2-40B4-BE49-F238E27FC236}">
                <a16:creationId xmlns:a16="http://schemas.microsoft.com/office/drawing/2014/main" id="{9EF9F8C1-0B48-53B2-1826-3F90EDB940F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3815" y="2189745"/>
            <a:ext cx="2148358" cy="2310062"/>
          </a:xfrm>
          <a:prstGeom prst="rect">
            <a:avLst/>
          </a:prstGeom>
        </p:spPr>
      </p:pic>
      <p:pic>
        <p:nvPicPr>
          <p:cNvPr id="6" name="Picture 5" descr="A label that says &quot;c.AD 1350. Bristol Bridge was rebuilt in stone.&quot;">
            <a:extLst>
              <a:ext uri="{FF2B5EF4-FFF2-40B4-BE49-F238E27FC236}">
                <a16:creationId xmlns:a16="http://schemas.microsoft.com/office/drawing/2014/main" id="{828C3CF1-8A45-6EA4-6B8E-B5B629BB120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075738" y="2189745"/>
            <a:ext cx="2021304" cy="2310062"/>
          </a:xfrm>
          <a:prstGeom prst="rect">
            <a:avLst/>
          </a:prstGeom>
        </p:spPr>
      </p:pic>
      <p:pic>
        <p:nvPicPr>
          <p:cNvPr id="8" name="Picture 7" descr="A label that says &quot;AD 1200s – AD 1800s. Trade developed in Bristol as it imported and exported goods to and from further afield.&quot;&#10;">
            <a:extLst>
              <a:ext uri="{FF2B5EF4-FFF2-40B4-BE49-F238E27FC236}">
                <a16:creationId xmlns:a16="http://schemas.microsoft.com/office/drawing/2014/main" id="{AAADD61C-C8BB-DE6C-91DB-D718B07002A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418122" y="3914690"/>
            <a:ext cx="9355756" cy="2310063"/>
          </a:xfrm>
          <a:prstGeom prst="rect">
            <a:avLst/>
          </a:prstGeom>
        </p:spPr>
      </p:pic>
      <p:pic>
        <p:nvPicPr>
          <p:cNvPr id="11" name="Picture 10">
            <a:extLst>
              <a:ext uri="{FF2B5EF4-FFF2-40B4-BE49-F238E27FC236}">
                <a16:creationId xmlns:a16="http://schemas.microsoft.com/office/drawing/2014/main" id="{27A61916-ABC3-2727-79D9-EFB4C1F03873}"/>
              </a:ext>
              <a:ext uri="{C183D7F6-B498-43B3-948B-1728B52AA6E4}">
                <adec:decorative xmlns:adec="http://schemas.microsoft.com/office/drawing/2017/decorative" val="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634870" y="5476460"/>
            <a:ext cx="1557130" cy="1380097"/>
          </a:xfrm>
          <a:prstGeom prst="rect">
            <a:avLst/>
          </a:prstGeom>
        </p:spPr>
      </p:pic>
    </p:spTree>
    <p:extLst>
      <p:ext uri="{BB962C8B-B14F-4D97-AF65-F5344CB8AC3E}">
        <p14:creationId xmlns:p14="http://schemas.microsoft.com/office/powerpoint/2010/main" val="158572733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6B873150-51EF-B3FE-674B-4F7B4BDE825A}"/>
              </a:ext>
            </a:extLst>
          </p:cNvPr>
          <p:cNvSpPr>
            <a:spLocks noGrp="1"/>
          </p:cNvSpPr>
          <p:nvPr>
            <p:ph type="ctrTitle"/>
          </p:nvPr>
        </p:nvSpPr>
        <p:spPr>
          <a:xfrm>
            <a:off x="1815814" y="-1206863"/>
            <a:ext cx="9144000" cy="1000274"/>
          </a:xfrm>
        </p:spPr>
        <p:txBody>
          <a:bodyPr/>
          <a:lstStyle/>
          <a:p>
            <a:r>
              <a:rPr lang="en-US" dirty="0"/>
              <a:t>River Avon and </a:t>
            </a:r>
            <a:r>
              <a:rPr lang="en-US" dirty="0" err="1"/>
              <a:t>Frome</a:t>
            </a:r>
            <a:endParaRPr lang="en-US" dirty="0"/>
          </a:p>
        </p:txBody>
      </p:sp>
      <p:sp>
        <p:nvSpPr>
          <p:cNvPr id="12" name="TextBox 11">
            <a:extLst>
              <a:ext uri="{FF2B5EF4-FFF2-40B4-BE49-F238E27FC236}">
                <a16:creationId xmlns:a16="http://schemas.microsoft.com/office/drawing/2014/main" id="{8B654E31-2A2E-675F-D145-BD96F098FAB4}"/>
              </a:ext>
            </a:extLst>
          </p:cNvPr>
          <p:cNvSpPr txBox="1"/>
          <p:nvPr/>
        </p:nvSpPr>
        <p:spPr>
          <a:xfrm>
            <a:off x="406591" y="417164"/>
            <a:ext cx="8893819" cy="692497"/>
          </a:xfrm>
          <a:prstGeom prst="rect">
            <a:avLst/>
          </a:prstGeom>
          <a:noFill/>
        </p:spPr>
        <p:txBody>
          <a:bodyPr wrap="square">
            <a:spAutoFit/>
          </a:bodyPr>
          <a:lstStyle/>
          <a:p>
            <a:pPr>
              <a:lnSpc>
                <a:spcPts val="2420"/>
              </a:lnSpc>
            </a:pPr>
            <a:r>
              <a:rPr lang="en-GB" sz="1600" dirty="0">
                <a:latin typeface="Linkpen 17a Print" panose="03050602060000000000" pitchFamily="66" charset="77"/>
              </a:rPr>
              <a:t>Bristol grew up on the banks of the Rivers Avon and Frome. </a:t>
            </a:r>
            <a:br>
              <a:rPr lang="en-GB" sz="1600" dirty="0">
                <a:latin typeface="Linkpen 17a Print" panose="03050602060000000000" pitchFamily="66" charset="77"/>
              </a:rPr>
            </a:br>
            <a:r>
              <a:rPr lang="en-GB" sz="1600" dirty="0">
                <a:latin typeface="Linkpen 17a Print" panose="03050602060000000000" pitchFamily="66" charset="77"/>
              </a:rPr>
              <a:t>The surrounding rivers gave it a defensive advantage in its early days. </a:t>
            </a:r>
          </a:p>
        </p:txBody>
      </p:sp>
      <p:pic>
        <p:nvPicPr>
          <p:cNvPr id="16" name="Picture 15" descr="An illustrated map of two rivers meeting. One is labeled River Frome and the other is labeled River Avon. Bristol Castle is between them.">
            <a:extLst>
              <a:ext uri="{FF2B5EF4-FFF2-40B4-BE49-F238E27FC236}">
                <a16:creationId xmlns:a16="http://schemas.microsoft.com/office/drawing/2014/main" id="{818F37A2-6BD5-2B9C-6830-74FBFDD3EE8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86522" y="1249288"/>
            <a:ext cx="6594976" cy="3906173"/>
          </a:xfrm>
          <a:prstGeom prst="rect">
            <a:avLst/>
          </a:prstGeom>
        </p:spPr>
      </p:pic>
      <p:sp>
        <p:nvSpPr>
          <p:cNvPr id="13" name="TextBox 12">
            <a:extLst>
              <a:ext uri="{FF2B5EF4-FFF2-40B4-BE49-F238E27FC236}">
                <a16:creationId xmlns:a16="http://schemas.microsoft.com/office/drawing/2014/main" id="{FAAD0447-5B1D-13A4-0594-01F68B84E838}"/>
              </a:ext>
            </a:extLst>
          </p:cNvPr>
          <p:cNvSpPr txBox="1"/>
          <p:nvPr/>
        </p:nvSpPr>
        <p:spPr>
          <a:xfrm>
            <a:off x="9460839" y="1347378"/>
            <a:ext cx="2346153" cy="1923604"/>
          </a:xfrm>
          <a:prstGeom prst="rect">
            <a:avLst/>
          </a:prstGeom>
          <a:noFill/>
        </p:spPr>
        <p:txBody>
          <a:bodyPr wrap="square">
            <a:spAutoFit/>
          </a:bodyPr>
          <a:lstStyle/>
          <a:p>
            <a:pPr>
              <a:lnSpc>
                <a:spcPts val="2420"/>
              </a:lnSpc>
            </a:pPr>
            <a:r>
              <a:rPr lang="en-GB" sz="1600" dirty="0">
                <a:latin typeface="Linkpen 17a Print" panose="03050602060000000000" pitchFamily="66" charset="77"/>
              </a:rPr>
              <a:t>There was a wooden bridge over the River Avon which allowed people to access the area.</a:t>
            </a:r>
          </a:p>
        </p:txBody>
      </p:sp>
      <p:sp>
        <p:nvSpPr>
          <p:cNvPr id="8" name="TextBox 7">
            <a:extLst>
              <a:ext uri="{FF2B5EF4-FFF2-40B4-BE49-F238E27FC236}">
                <a16:creationId xmlns:a16="http://schemas.microsoft.com/office/drawing/2014/main" id="{D865BA71-9D09-29EE-229D-D2C900EC273E}"/>
              </a:ext>
            </a:extLst>
          </p:cNvPr>
          <p:cNvSpPr txBox="1"/>
          <p:nvPr/>
        </p:nvSpPr>
        <p:spPr>
          <a:xfrm>
            <a:off x="385008" y="3062747"/>
            <a:ext cx="2722173" cy="1615827"/>
          </a:xfrm>
          <a:prstGeom prst="rect">
            <a:avLst/>
          </a:prstGeom>
          <a:noFill/>
        </p:spPr>
        <p:txBody>
          <a:bodyPr wrap="square">
            <a:spAutoFit/>
          </a:bodyPr>
          <a:lstStyle/>
          <a:p>
            <a:pPr>
              <a:lnSpc>
                <a:spcPts val="2420"/>
              </a:lnSpc>
            </a:pPr>
            <a:r>
              <a:rPr lang="en-GB" sz="1600" dirty="0">
                <a:latin typeface="Linkpen 17a Print" panose="03050602060000000000" pitchFamily="66" charset="77"/>
              </a:rPr>
              <a:t>The Norman castle was built using stone from France, transported by sea and along the rivers.</a:t>
            </a:r>
          </a:p>
        </p:txBody>
      </p:sp>
      <p:sp>
        <p:nvSpPr>
          <p:cNvPr id="14" name="TextBox 13">
            <a:extLst>
              <a:ext uri="{FF2B5EF4-FFF2-40B4-BE49-F238E27FC236}">
                <a16:creationId xmlns:a16="http://schemas.microsoft.com/office/drawing/2014/main" id="{8AE42117-3F5B-CC77-BDB0-851E38196340}"/>
              </a:ext>
            </a:extLst>
          </p:cNvPr>
          <p:cNvSpPr txBox="1"/>
          <p:nvPr/>
        </p:nvSpPr>
        <p:spPr>
          <a:xfrm>
            <a:off x="406591" y="5102418"/>
            <a:ext cx="10227325" cy="1000274"/>
          </a:xfrm>
          <a:prstGeom prst="rect">
            <a:avLst/>
          </a:prstGeom>
          <a:noFill/>
        </p:spPr>
        <p:txBody>
          <a:bodyPr wrap="square">
            <a:spAutoFit/>
          </a:bodyPr>
          <a:lstStyle/>
          <a:p>
            <a:pPr>
              <a:lnSpc>
                <a:spcPts val="2420"/>
              </a:lnSpc>
            </a:pPr>
            <a:r>
              <a:rPr lang="en-GB" sz="1600" dirty="0">
                <a:latin typeface="Linkpen 17a Print" panose="03050602060000000000" pitchFamily="66" charset="77"/>
              </a:rPr>
              <a:t>Its location close to the River Severn, which flows out into the sea, made it an ideal place for trading with the rest of the world. The River Avon’s high tides made it possible for large ships to get from the sea all the way to the centre of Bristol.</a:t>
            </a:r>
          </a:p>
        </p:txBody>
      </p:sp>
      <p:pic>
        <p:nvPicPr>
          <p:cNvPr id="11" name="Picture 10">
            <a:extLst>
              <a:ext uri="{FF2B5EF4-FFF2-40B4-BE49-F238E27FC236}">
                <a16:creationId xmlns:a16="http://schemas.microsoft.com/office/drawing/2014/main" id="{27A61916-ABC3-2727-79D9-EFB4C1F03873}"/>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634870" y="5476460"/>
            <a:ext cx="1557130" cy="1380097"/>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8"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6B873150-51EF-B3FE-674B-4F7B4BDE825A}"/>
              </a:ext>
            </a:extLst>
          </p:cNvPr>
          <p:cNvSpPr>
            <a:spLocks noGrp="1"/>
          </p:cNvSpPr>
          <p:nvPr>
            <p:ph type="ctrTitle"/>
          </p:nvPr>
        </p:nvSpPr>
        <p:spPr>
          <a:xfrm>
            <a:off x="1815814" y="-1191127"/>
            <a:ext cx="9144000" cy="984537"/>
          </a:xfrm>
        </p:spPr>
        <p:txBody>
          <a:bodyPr/>
          <a:lstStyle/>
          <a:p>
            <a:r>
              <a:rPr lang="en-US" dirty="0"/>
              <a:t>1240s</a:t>
            </a:r>
          </a:p>
        </p:txBody>
      </p:sp>
      <p:sp>
        <p:nvSpPr>
          <p:cNvPr id="12" name="TextBox 11">
            <a:extLst>
              <a:ext uri="{FF2B5EF4-FFF2-40B4-BE49-F238E27FC236}">
                <a16:creationId xmlns:a16="http://schemas.microsoft.com/office/drawing/2014/main" id="{8B654E31-2A2E-675F-D145-BD96F098FAB4}"/>
              </a:ext>
            </a:extLst>
          </p:cNvPr>
          <p:cNvSpPr txBox="1"/>
          <p:nvPr/>
        </p:nvSpPr>
        <p:spPr>
          <a:xfrm>
            <a:off x="1032520" y="539777"/>
            <a:ext cx="10710588" cy="515526"/>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However, the rivers limited the space in which Bristol had to grow.</a:t>
            </a:r>
          </a:p>
        </p:txBody>
      </p:sp>
      <p:pic>
        <p:nvPicPr>
          <p:cNvPr id="2" name="Picture 1" descr="An illustrated map of two rivers meeting. One is labeled River Frome and the other is labeled River Avon. Bristol Castle is between them.">
            <a:extLst>
              <a:ext uri="{FF2B5EF4-FFF2-40B4-BE49-F238E27FC236}">
                <a16:creationId xmlns:a16="http://schemas.microsoft.com/office/drawing/2014/main" id="{E3377BDC-C173-59D4-ABCC-1D943A64A06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86522" y="1249288"/>
            <a:ext cx="6594976" cy="3906173"/>
          </a:xfrm>
          <a:prstGeom prst="rect">
            <a:avLst/>
          </a:prstGeom>
        </p:spPr>
      </p:pic>
      <p:sp>
        <p:nvSpPr>
          <p:cNvPr id="13" name="TextBox 12">
            <a:extLst>
              <a:ext uri="{FF2B5EF4-FFF2-40B4-BE49-F238E27FC236}">
                <a16:creationId xmlns:a16="http://schemas.microsoft.com/office/drawing/2014/main" id="{FAAD0447-5B1D-13A4-0594-01F68B84E838}"/>
              </a:ext>
            </a:extLst>
          </p:cNvPr>
          <p:cNvSpPr txBox="1"/>
          <p:nvPr/>
        </p:nvSpPr>
        <p:spPr>
          <a:xfrm>
            <a:off x="1866656" y="5119365"/>
            <a:ext cx="8834707" cy="977191"/>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In the 1240s, the rivers were modified to form more dock space and to make it easier for ships to get in and out.</a:t>
            </a:r>
          </a:p>
        </p:txBody>
      </p:sp>
      <p:pic>
        <p:nvPicPr>
          <p:cNvPr id="11" name="Picture 10">
            <a:extLst>
              <a:ext uri="{FF2B5EF4-FFF2-40B4-BE49-F238E27FC236}">
                <a16:creationId xmlns:a16="http://schemas.microsoft.com/office/drawing/2014/main" id="{27A61916-ABC3-2727-79D9-EFB4C1F03873}"/>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634870" y="5476460"/>
            <a:ext cx="1557130" cy="1380097"/>
          </a:xfrm>
          <a:prstGeom prst="rect">
            <a:avLst/>
          </a:prstGeom>
        </p:spPr>
      </p:pic>
    </p:spTree>
    <p:extLst>
      <p:ext uri="{BB962C8B-B14F-4D97-AF65-F5344CB8AC3E}">
        <p14:creationId xmlns:p14="http://schemas.microsoft.com/office/powerpoint/2010/main" val="241410097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6B873150-51EF-B3FE-674B-4F7B4BDE825A}"/>
              </a:ext>
            </a:extLst>
          </p:cNvPr>
          <p:cNvSpPr>
            <a:spLocks noGrp="1"/>
          </p:cNvSpPr>
          <p:nvPr>
            <p:ph type="ctrTitle"/>
          </p:nvPr>
        </p:nvSpPr>
        <p:spPr>
          <a:xfrm>
            <a:off x="1815814" y="-1191127"/>
            <a:ext cx="9144000" cy="984537"/>
          </a:xfrm>
        </p:spPr>
        <p:txBody>
          <a:bodyPr/>
          <a:lstStyle/>
          <a:p>
            <a:r>
              <a:rPr lang="en-US" dirty="0"/>
              <a:t>St Augustine’s Reach</a:t>
            </a:r>
          </a:p>
        </p:txBody>
      </p:sp>
      <p:sp>
        <p:nvSpPr>
          <p:cNvPr id="12" name="TextBox 11">
            <a:extLst>
              <a:ext uri="{FF2B5EF4-FFF2-40B4-BE49-F238E27FC236}">
                <a16:creationId xmlns:a16="http://schemas.microsoft.com/office/drawing/2014/main" id="{8B654E31-2A2E-675F-D145-BD96F098FAB4}"/>
              </a:ext>
            </a:extLst>
          </p:cNvPr>
          <p:cNvSpPr txBox="1"/>
          <p:nvPr/>
        </p:nvSpPr>
        <p:spPr>
          <a:xfrm>
            <a:off x="526724" y="304269"/>
            <a:ext cx="11138552" cy="888705"/>
          </a:xfrm>
          <a:prstGeom prst="rect">
            <a:avLst/>
          </a:prstGeom>
          <a:noFill/>
        </p:spPr>
        <p:txBody>
          <a:bodyPr wrap="square">
            <a:spAutoFit/>
          </a:bodyPr>
          <a:lstStyle/>
          <a:p>
            <a:pPr>
              <a:lnSpc>
                <a:spcPct val="150000"/>
              </a:lnSpc>
            </a:pPr>
            <a:r>
              <a:rPr lang="en-GB" dirty="0">
                <a:latin typeface="Linkpen 17a Print" panose="03050602060000000000" pitchFamily="66" charset="77"/>
              </a:rPr>
              <a:t>A section was dug out between 1240 and 1248. The Great Ditch, as it was called, was excavated through marsh land belonging to the Abbey of St Augustine.</a:t>
            </a:r>
          </a:p>
        </p:txBody>
      </p:sp>
      <p:pic>
        <p:nvPicPr>
          <p:cNvPr id="2" name="Picture 1" descr="An illustrated map of the modified rivers One is labeled River Frome and the other is labeled River Avon. Bristol Castle is between them.">
            <a:extLst>
              <a:ext uri="{FF2B5EF4-FFF2-40B4-BE49-F238E27FC236}">
                <a16:creationId xmlns:a16="http://schemas.microsoft.com/office/drawing/2014/main" id="{38D909E2-B0A0-CE8F-AE38-492C4A73742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986522" y="1265166"/>
            <a:ext cx="6594976" cy="3874416"/>
          </a:xfrm>
          <a:prstGeom prst="rect">
            <a:avLst/>
          </a:prstGeom>
        </p:spPr>
      </p:pic>
      <p:sp>
        <p:nvSpPr>
          <p:cNvPr id="13" name="TextBox 12">
            <a:extLst>
              <a:ext uri="{FF2B5EF4-FFF2-40B4-BE49-F238E27FC236}">
                <a16:creationId xmlns:a16="http://schemas.microsoft.com/office/drawing/2014/main" id="{FAAD0447-5B1D-13A4-0594-01F68B84E838}"/>
              </a:ext>
            </a:extLst>
          </p:cNvPr>
          <p:cNvSpPr txBox="1"/>
          <p:nvPr/>
        </p:nvSpPr>
        <p:spPr>
          <a:xfrm>
            <a:off x="399732" y="5184577"/>
            <a:ext cx="10753541" cy="888705"/>
          </a:xfrm>
          <a:prstGeom prst="rect">
            <a:avLst/>
          </a:prstGeom>
          <a:noFill/>
        </p:spPr>
        <p:txBody>
          <a:bodyPr wrap="square">
            <a:spAutoFit/>
          </a:bodyPr>
          <a:lstStyle/>
          <a:p>
            <a:pPr>
              <a:lnSpc>
                <a:spcPct val="150000"/>
              </a:lnSpc>
            </a:pPr>
            <a:r>
              <a:rPr lang="en-GB" dirty="0">
                <a:latin typeface="Linkpen 17a Print" panose="03050602060000000000" pitchFamily="66" charset="77"/>
              </a:rPr>
              <a:t>It became known as St Augustine’s Trench - named after the abbey – but was eventually known as, St Augustine’s Reach. It is nearly half a mile long.</a:t>
            </a:r>
          </a:p>
        </p:txBody>
      </p:sp>
      <p:pic>
        <p:nvPicPr>
          <p:cNvPr id="11" name="Picture 10">
            <a:extLst>
              <a:ext uri="{FF2B5EF4-FFF2-40B4-BE49-F238E27FC236}">
                <a16:creationId xmlns:a16="http://schemas.microsoft.com/office/drawing/2014/main" id="{27A61916-ABC3-2727-79D9-EFB4C1F03873}"/>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634870" y="5476460"/>
            <a:ext cx="1557130" cy="1380097"/>
          </a:xfrm>
          <a:prstGeom prst="rect">
            <a:avLst/>
          </a:prstGeom>
        </p:spPr>
      </p:pic>
    </p:spTree>
    <p:extLst>
      <p:ext uri="{BB962C8B-B14F-4D97-AF65-F5344CB8AC3E}">
        <p14:creationId xmlns:p14="http://schemas.microsoft.com/office/powerpoint/2010/main" val="245598460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6B873150-51EF-B3FE-674B-4F7B4BDE825A}"/>
              </a:ext>
            </a:extLst>
          </p:cNvPr>
          <p:cNvSpPr>
            <a:spLocks noGrp="1"/>
          </p:cNvSpPr>
          <p:nvPr>
            <p:ph type="ctrTitle"/>
          </p:nvPr>
        </p:nvSpPr>
        <p:spPr>
          <a:xfrm>
            <a:off x="1815814" y="-1191127"/>
            <a:ext cx="9144000" cy="984537"/>
          </a:xfrm>
        </p:spPr>
        <p:txBody>
          <a:bodyPr/>
          <a:lstStyle/>
          <a:p>
            <a:r>
              <a:rPr lang="en-US" dirty="0"/>
              <a:t>Bristol Bridge</a:t>
            </a:r>
          </a:p>
        </p:txBody>
      </p:sp>
      <p:sp>
        <p:nvSpPr>
          <p:cNvPr id="12" name="TextBox 11">
            <a:extLst>
              <a:ext uri="{FF2B5EF4-FFF2-40B4-BE49-F238E27FC236}">
                <a16:creationId xmlns:a16="http://schemas.microsoft.com/office/drawing/2014/main" id="{8B654E31-2A2E-675F-D145-BD96F098FAB4}"/>
              </a:ext>
            </a:extLst>
          </p:cNvPr>
          <p:cNvSpPr txBox="1"/>
          <p:nvPr/>
        </p:nvSpPr>
        <p:spPr>
          <a:xfrm>
            <a:off x="406591" y="417164"/>
            <a:ext cx="11324199"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the 13th Century the wooden Bristol Bridge was rebuilt in stone.</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 Bristol Bridge that you see below was built c.1350 (that means around 1350).</a:t>
            </a:r>
          </a:p>
        </p:txBody>
      </p:sp>
      <p:grpSp>
        <p:nvGrpSpPr>
          <p:cNvPr id="5" name="Group 4" descr="An illustration of buildings onto of a stone bridge.">
            <a:extLst>
              <a:ext uri="{FF2B5EF4-FFF2-40B4-BE49-F238E27FC236}">
                <a16:creationId xmlns:a16="http://schemas.microsoft.com/office/drawing/2014/main" id="{02FB1581-9054-8EAB-1E5E-28B361E93AF1}"/>
              </a:ext>
            </a:extLst>
          </p:cNvPr>
          <p:cNvGrpSpPr/>
          <p:nvPr/>
        </p:nvGrpSpPr>
        <p:grpSpPr>
          <a:xfrm>
            <a:off x="1140874" y="1781573"/>
            <a:ext cx="3747438" cy="3019409"/>
            <a:chOff x="2246243" y="2004515"/>
            <a:chExt cx="3169489" cy="2553740"/>
          </a:xfrm>
        </p:grpSpPr>
        <p:pic>
          <p:nvPicPr>
            <p:cNvPr id="6" name="Picture 5" descr="Old Bristol Bridge">
              <a:extLst>
                <a:ext uri="{FF2B5EF4-FFF2-40B4-BE49-F238E27FC236}">
                  <a16:creationId xmlns:a16="http://schemas.microsoft.com/office/drawing/2014/main" id="{1690165E-A0CD-DC7D-4B3B-1EE27883EF9B}"/>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246243" y="2004515"/>
              <a:ext cx="3169489" cy="2529829"/>
            </a:xfrm>
            <a:prstGeom prst="rect">
              <a:avLst/>
            </a:prstGeom>
            <a:noFill/>
            <a:ln w="28575">
              <a:solidFill>
                <a:schemeClr val="tx1"/>
              </a:solidFill>
            </a:ln>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DDD22195-8AFD-6CA2-A1A1-F75BDD9BE410}"/>
                </a:ext>
              </a:extLst>
            </p:cNvPr>
            <p:cNvSpPr txBox="1"/>
            <p:nvPr/>
          </p:nvSpPr>
          <p:spPr>
            <a:xfrm>
              <a:off x="2246243" y="4402069"/>
              <a:ext cx="1427908" cy="156186"/>
            </a:xfrm>
            <a:prstGeom prst="rect">
              <a:avLst/>
            </a:prstGeom>
            <a:noFill/>
          </p:spPr>
          <p:txBody>
            <a:bodyPr wrap="none" rtlCol="0">
              <a:spAutoFit/>
            </a:bodyPr>
            <a:lstStyle/>
            <a:p>
              <a:r>
                <a:rPr lang="en-GB" sz="600" dirty="0">
                  <a:latin typeface="Arial" panose="020B0604020202020204" pitchFamily="34" charset="0"/>
                  <a:cs typeface="Arial" panose="020B0604020202020204" pitchFamily="34" charset="0"/>
                </a:rPr>
                <a:t>© Public Domain from Wikimedia Commons</a:t>
              </a:r>
            </a:p>
          </p:txBody>
        </p:sp>
      </p:grpSp>
      <p:grpSp>
        <p:nvGrpSpPr>
          <p:cNvPr id="2" name="Group 1" descr="An aerial drawing of streets and a bridge going over a river. There is a label that says the &quot;the Bridge&quot;, &quot;High Street&quot; and The shambles&quot;.">
            <a:extLst>
              <a:ext uri="{FF2B5EF4-FFF2-40B4-BE49-F238E27FC236}">
                <a16:creationId xmlns:a16="http://schemas.microsoft.com/office/drawing/2014/main" id="{A28B6062-187B-C9C8-6564-7D821E35C24F}"/>
              </a:ext>
            </a:extLst>
          </p:cNvPr>
          <p:cNvGrpSpPr/>
          <p:nvPr/>
        </p:nvGrpSpPr>
        <p:grpSpPr>
          <a:xfrm>
            <a:off x="5429706" y="1787114"/>
            <a:ext cx="5683982" cy="3006174"/>
            <a:chOff x="6101411" y="2259779"/>
            <a:chExt cx="3844346" cy="2033216"/>
          </a:xfrm>
        </p:grpSpPr>
        <p:pic>
          <p:nvPicPr>
            <p:cNvPr id="3" name="Picture 2" descr="A close-up of a map&#10;&#10;Description automatically generated">
              <a:extLst>
                <a:ext uri="{FF2B5EF4-FFF2-40B4-BE49-F238E27FC236}">
                  <a16:creationId xmlns:a16="http://schemas.microsoft.com/office/drawing/2014/main" id="{BC767D9B-027D-2444-BABE-0FA489B0A19C}"/>
                </a:ext>
              </a:extLst>
            </p:cNvPr>
            <p:cNvPicPr>
              <a:picLocks noChangeAspect="1"/>
            </p:cNvPicPr>
            <p:nvPr/>
          </p:nvPicPr>
          <p:blipFill>
            <a:blip r:embed="rId5"/>
            <a:stretch>
              <a:fillRect/>
            </a:stretch>
          </p:blipFill>
          <p:spPr>
            <a:xfrm>
              <a:off x="6135757" y="2259779"/>
              <a:ext cx="3810000" cy="2019300"/>
            </a:xfrm>
            <a:prstGeom prst="rect">
              <a:avLst/>
            </a:prstGeom>
            <a:ln w="28575">
              <a:solidFill>
                <a:schemeClr val="tx1"/>
              </a:solidFill>
            </a:ln>
          </p:spPr>
        </p:pic>
        <p:sp>
          <p:nvSpPr>
            <p:cNvPr id="4" name="TextBox 3">
              <a:extLst>
                <a:ext uri="{FF2B5EF4-FFF2-40B4-BE49-F238E27FC236}">
                  <a16:creationId xmlns:a16="http://schemas.microsoft.com/office/drawing/2014/main" id="{6EE679B5-2518-A5E0-917B-2C7A63FEFB75}"/>
                </a:ext>
              </a:extLst>
            </p:cNvPr>
            <p:cNvSpPr txBox="1"/>
            <p:nvPr/>
          </p:nvSpPr>
          <p:spPr>
            <a:xfrm>
              <a:off x="6101411" y="4178505"/>
              <a:ext cx="1543647" cy="114490"/>
            </a:xfrm>
            <a:prstGeom prst="rect">
              <a:avLst/>
            </a:prstGeom>
            <a:noFill/>
          </p:spPr>
          <p:txBody>
            <a:bodyPr wrap="square" rtlCol="0">
              <a:spAutoFit/>
            </a:bodyPr>
            <a:lstStyle/>
            <a:p>
              <a:r>
                <a:rPr lang="en-GB" sz="500" dirty="0">
                  <a:latin typeface="Arial" panose="020B0604020202020204" pitchFamily="34" charset="0"/>
                  <a:cs typeface="Arial" panose="020B0604020202020204" pitchFamily="34" charset="0"/>
                </a:rPr>
                <a:t>© A Short History of the Port of Bristol (Bristol: J. W. Arrowsmith, 1909)</a:t>
              </a:r>
            </a:p>
          </p:txBody>
        </p:sp>
      </p:grpSp>
      <p:sp>
        <p:nvSpPr>
          <p:cNvPr id="13" name="TextBox 12">
            <a:extLst>
              <a:ext uri="{FF2B5EF4-FFF2-40B4-BE49-F238E27FC236}">
                <a16:creationId xmlns:a16="http://schemas.microsoft.com/office/drawing/2014/main" id="{FAAD0447-5B1D-13A4-0594-01F68B84E838}"/>
              </a:ext>
            </a:extLst>
          </p:cNvPr>
          <p:cNvSpPr txBox="1"/>
          <p:nvPr/>
        </p:nvSpPr>
        <p:spPr>
          <a:xfrm>
            <a:off x="406591" y="4967569"/>
            <a:ext cx="10553223"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It had tall buildings (up to 5 storeys high) and even a chapel in the middle. </a:t>
            </a:r>
            <a:br>
              <a:rPr lang="en-GB" sz="1600" dirty="0">
                <a:latin typeface="Linkpen 17a Print" panose="03050602060000000000" pitchFamily="66" charset="77"/>
              </a:rPr>
            </a:br>
            <a:r>
              <a:rPr lang="en-GB" sz="1600" dirty="0">
                <a:latin typeface="Linkpen 17a Print" panose="03050602060000000000" pitchFamily="66" charset="77"/>
              </a:rPr>
              <a:t>The Bristol Bridge was considered a very desirable place to live because it was easy to dispose of rubbish by throwing it straight into the river.</a:t>
            </a:r>
          </a:p>
        </p:txBody>
      </p:sp>
      <p:pic>
        <p:nvPicPr>
          <p:cNvPr id="11" name="Picture 10">
            <a:extLst>
              <a:ext uri="{FF2B5EF4-FFF2-40B4-BE49-F238E27FC236}">
                <a16:creationId xmlns:a16="http://schemas.microsoft.com/office/drawing/2014/main" id="{27A61916-ABC3-2727-79D9-EFB4C1F03873}"/>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634870" y="5476460"/>
            <a:ext cx="1557130" cy="1380097"/>
          </a:xfrm>
          <a:prstGeom prst="rect">
            <a:avLst/>
          </a:prstGeom>
        </p:spPr>
      </p:pic>
    </p:spTree>
    <p:extLst>
      <p:ext uri="{BB962C8B-B14F-4D97-AF65-F5344CB8AC3E}">
        <p14:creationId xmlns:p14="http://schemas.microsoft.com/office/powerpoint/2010/main" val="258666603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6B873150-51EF-B3FE-674B-4F7B4BDE825A}"/>
              </a:ext>
            </a:extLst>
          </p:cNvPr>
          <p:cNvSpPr>
            <a:spLocks noGrp="1"/>
          </p:cNvSpPr>
          <p:nvPr>
            <p:ph type="ctrTitle"/>
          </p:nvPr>
        </p:nvSpPr>
        <p:spPr>
          <a:xfrm>
            <a:off x="1815814" y="-1191127"/>
            <a:ext cx="9144000" cy="984537"/>
          </a:xfrm>
        </p:spPr>
        <p:txBody>
          <a:bodyPr/>
          <a:lstStyle/>
          <a:p>
            <a:r>
              <a:rPr lang="en-US" dirty="0"/>
              <a:t>Bristol Channel</a:t>
            </a:r>
          </a:p>
        </p:txBody>
      </p:sp>
      <p:sp>
        <p:nvSpPr>
          <p:cNvPr id="13" name="TextBox 12">
            <a:extLst>
              <a:ext uri="{FF2B5EF4-FFF2-40B4-BE49-F238E27FC236}">
                <a16:creationId xmlns:a16="http://schemas.microsoft.com/office/drawing/2014/main" id="{FAAD0447-5B1D-13A4-0594-01F68B84E838}"/>
              </a:ext>
            </a:extLst>
          </p:cNvPr>
          <p:cNvSpPr txBox="1"/>
          <p:nvPr/>
        </p:nvSpPr>
        <p:spPr>
          <a:xfrm>
            <a:off x="322703" y="5304453"/>
            <a:ext cx="10553223"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Bristol’s location close to the Bristol Channel gave it good access to the Atlantic Ocean meaning that it developed as a centre of import and export.</a:t>
            </a:r>
          </a:p>
        </p:txBody>
      </p:sp>
      <p:pic>
        <p:nvPicPr>
          <p:cNvPr id="3" name="Picture 2" descr="A map of the Bristol Channel. Bristol, the River Severn and the River Avon, and River Frome is labelled.">
            <a:extLst>
              <a:ext uri="{FF2B5EF4-FFF2-40B4-BE49-F238E27FC236}">
                <a16:creationId xmlns:a16="http://schemas.microsoft.com/office/drawing/2014/main" id="{631CB330-B08A-29A3-88EF-B650519D6DEB}"/>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316076" y="847164"/>
            <a:ext cx="9574793" cy="4515320"/>
          </a:xfrm>
          <a:prstGeom prst="rect">
            <a:avLst/>
          </a:prstGeom>
        </p:spPr>
      </p:pic>
      <p:sp>
        <p:nvSpPr>
          <p:cNvPr id="12" name="TextBox 11">
            <a:extLst>
              <a:ext uri="{FF2B5EF4-FFF2-40B4-BE49-F238E27FC236}">
                <a16:creationId xmlns:a16="http://schemas.microsoft.com/office/drawing/2014/main" id="{8B654E31-2A2E-675F-D145-BD96F098FAB4}"/>
              </a:ext>
            </a:extLst>
          </p:cNvPr>
          <p:cNvSpPr txBox="1"/>
          <p:nvPr/>
        </p:nvSpPr>
        <p:spPr>
          <a:xfrm>
            <a:off x="337648" y="302301"/>
            <a:ext cx="11516704" cy="43088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bridge was very important as it gave people access to Bristol and helped the town develop.</a:t>
            </a:r>
          </a:p>
        </p:txBody>
      </p:sp>
      <p:pic>
        <p:nvPicPr>
          <p:cNvPr id="11" name="Picture 10">
            <a:extLst>
              <a:ext uri="{FF2B5EF4-FFF2-40B4-BE49-F238E27FC236}">
                <a16:creationId xmlns:a16="http://schemas.microsoft.com/office/drawing/2014/main" id="{27A61916-ABC3-2727-79D9-EFB4C1F03873}"/>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634870" y="5476460"/>
            <a:ext cx="1557130" cy="1380097"/>
          </a:xfrm>
          <a:prstGeom prst="rect">
            <a:avLst/>
          </a:prstGeom>
        </p:spPr>
      </p:pic>
    </p:spTree>
    <p:extLst>
      <p:ext uri="{BB962C8B-B14F-4D97-AF65-F5344CB8AC3E}">
        <p14:creationId xmlns:p14="http://schemas.microsoft.com/office/powerpoint/2010/main" val="119251312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B97A05A-15AF-BDA7-B154-738D04FA0AC4}"/>
              </a:ext>
            </a:extLst>
          </p:cNvPr>
          <p:cNvSpPr>
            <a:spLocks noGrp="1"/>
          </p:cNvSpPr>
          <p:nvPr>
            <p:ph type="ctrTitle"/>
          </p:nvPr>
        </p:nvSpPr>
        <p:spPr>
          <a:xfrm>
            <a:off x="1899557" y="-1346663"/>
            <a:ext cx="9144000" cy="988687"/>
          </a:xfrm>
        </p:spPr>
        <p:txBody>
          <a:bodyPr/>
          <a:lstStyle/>
          <a:p>
            <a:r>
              <a:rPr lang="en-US" dirty="0"/>
              <a:t>Trading</a:t>
            </a:r>
          </a:p>
        </p:txBody>
      </p:sp>
      <p:sp>
        <p:nvSpPr>
          <p:cNvPr id="3" name="Rectangle 2" descr="Europe map illustrations with arrows going from the Bristol Channel to Ireland, South Wales, France, Spain, and Portugal.&#10;">
            <a:extLst>
              <a:ext uri="{FF2B5EF4-FFF2-40B4-BE49-F238E27FC236}">
                <a16:creationId xmlns:a16="http://schemas.microsoft.com/office/drawing/2014/main" id="{7841D775-94BF-8409-42CD-0CB94E56191D}"/>
              </a:ext>
            </a:extLst>
          </p:cNvPr>
          <p:cNvSpPr/>
          <p:nvPr/>
        </p:nvSpPr>
        <p:spPr>
          <a:xfrm>
            <a:off x="276726" y="264695"/>
            <a:ext cx="11622506" cy="632861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8B654E31-2A2E-675F-D145-BD96F098FAB4}"/>
              </a:ext>
            </a:extLst>
          </p:cNvPr>
          <p:cNvSpPr txBox="1"/>
          <p:nvPr/>
        </p:nvSpPr>
        <p:spPr>
          <a:xfrm>
            <a:off x="674532" y="2247907"/>
            <a:ext cx="4487015" cy="1429622"/>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At first, Bristol traded with Ireland </a:t>
            </a:r>
            <a:r>
              <a:rPr lang="en-GB" sz="2000">
                <a:latin typeface="Linkpen 17a Print" panose="03050602060000000000" pitchFamily="66" charset="77"/>
              </a:rPr>
              <a:t>and southern </a:t>
            </a:r>
            <a:r>
              <a:rPr lang="en-GB" sz="2000" dirty="0">
                <a:latin typeface="Linkpen 17a Print" panose="03050602060000000000" pitchFamily="66" charset="77"/>
              </a:rPr>
              <a:t>Wales. Later trade expanded as far afield as France, Spain and Portugal. </a:t>
            </a:r>
          </a:p>
        </p:txBody>
      </p:sp>
      <p:pic>
        <p:nvPicPr>
          <p:cNvPr id="11" name="Picture 10">
            <a:extLst>
              <a:ext uri="{FF2B5EF4-FFF2-40B4-BE49-F238E27FC236}">
                <a16:creationId xmlns:a16="http://schemas.microsoft.com/office/drawing/2014/main" id="{27A61916-ABC3-2727-79D9-EFB4C1F03873}"/>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634870" y="5476460"/>
            <a:ext cx="1557130" cy="1380097"/>
          </a:xfrm>
          <a:prstGeom prst="rect">
            <a:avLst/>
          </a:prstGeom>
        </p:spPr>
      </p:pic>
    </p:spTree>
    <p:extLst>
      <p:ext uri="{BB962C8B-B14F-4D97-AF65-F5344CB8AC3E}">
        <p14:creationId xmlns:p14="http://schemas.microsoft.com/office/powerpoint/2010/main" val="338024059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6B873150-51EF-B3FE-674B-4F7B4BDE825A}"/>
              </a:ext>
            </a:extLst>
          </p:cNvPr>
          <p:cNvSpPr>
            <a:spLocks noGrp="1"/>
          </p:cNvSpPr>
          <p:nvPr>
            <p:ph type="ctrTitle"/>
          </p:nvPr>
        </p:nvSpPr>
        <p:spPr>
          <a:xfrm>
            <a:off x="1815814" y="-1191127"/>
            <a:ext cx="9144000" cy="984537"/>
          </a:xfrm>
        </p:spPr>
        <p:txBody>
          <a:bodyPr/>
          <a:lstStyle/>
          <a:p>
            <a:r>
              <a:rPr lang="en-US" dirty="0"/>
              <a:t>Wool</a:t>
            </a:r>
          </a:p>
        </p:txBody>
      </p:sp>
      <p:sp>
        <p:nvSpPr>
          <p:cNvPr id="3" name="Rectangle 2" descr="Close up photograph of wool.&#10;">
            <a:extLst>
              <a:ext uri="{FF2B5EF4-FFF2-40B4-BE49-F238E27FC236}">
                <a16:creationId xmlns:a16="http://schemas.microsoft.com/office/drawing/2014/main" id="{9775C2FD-48B1-913F-33AE-FD0398B47A15}"/>
              </a:ext>
            </a:extLst>
          </p:cNvPr>
          <p:cNvSpPr/>
          <p:nvPr/>
        </p:nvSpPr>
        <p:spPr>
          <a:xfrm>
            <a:off x="276726" y="264695"/>
            <a:ext cx="11622506" cy="632861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CB744946-9799-B9EF-FE80-D61A46A587CB}"/>
              </a:ext>
            </a:extLst>
          </p:cNvPr>
          <p:cNvSpPr/>
          <p:nvPr/>
        </p:nvSpPr>
        <p:spPr>
          <a:xfrm>
            <a:off x="7647550" y="1287379"/>
            <a:ext cx="3765885" cy="3755399"/>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288000" tIns="36000" rIns="0" bIns="36000" rtlCol="0" anchor="ctr"/>
          <a:lstStyle/>
          <a:p>
            <a:pPr>
              <a:lnSpc>
                <a:spcPct val="150000"/>
              </a:lnSpc>
            </a:pPr>
            <a:r>
              <a:rPr lang="en-GB" sz="2400" dirty="0">
                <a:solidFill>
                  <a:schemeClr val="tx1"/>
                </a:solidFill>
                <a:latin typeface="Linkpen 17a Print" panose="03050602060000000000" pitchFamily="66" charset="77"/>
              </a:rPr>
              <a:t>Early trade would have involved products such as wool and other locally produced goods.</a:t>
            </a:r>
          </a:p>
        </p:txBody>
      </p:sp>
      <p:pic>
        <p:nvPicPr>
          <p:cNvPr id="11" name="Picture 10">
            <a:extLst>
              <a:ext uri="{FF2B5EF4-FFF2-40B4-BE49-F238E27FC236}">
                <a16:creationId xmlns:a16="http://schemas.microsoft.com/office/drawing/2014/main" id="{27A61916-ABC3-2727-79D9-EFB4C1F03873}"/>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634870" y="5476460"/>
            <a:ext cx="1557130" cy="1380097"/>
          </a:xfrm>
          <a:prstGeom prst="rect">
            <a:avLst/>
          </a:prstGeom>
        </p:spPr>
      </p:pic>
    </p:spTree>
    <p:extLst>
      <p:ext uri="{BB962C8B-B14F-4D97-AF65-F5344CB8AC3E}">
        <p14:creationId xmlns:p14="http://schemas.microsoft.com/office/powerpoint/2010/main" val="23447749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6B873150-51EF-B3FE-674B-4F7B4BDE825A}"/>
              </a:ext>
            </a:extLst>
          </p:cNvPr>
          <p:cNvSpPr>
            <a:spLocks noGrp="1"/>
          </p:cNvSpPr>
          <p:nvPr>
            <p:ph type="ctrTitle"/>
          </p:nvPr>
        </p:nvSpPr>
        <p:spPr>
          <a:xfrm>
            <a:off x="1490870" y="-1203159"/>
            <a:ext cx="9144000" cy="984537"/>
          </a:xfrm>
        </p:spPr>
        <p:txBody>
          <a:bodyPr/>
          <a:lstStyle/>
          <a:p>
            <a:r>
              <a:rPr lang="en-US"/>
              <a:t>Wine, </a:t>
            </a:r>
            <a:r>
              <a:rPr lang="en-US" dirty="0"/>
              <a:t>Cloth and Metals</a:t>
            </a:r>
          </a:p>
        </p:txBody>
      </p:sp>
      <p:pic>
        <p:nvPicPr>
          <p:cNvPr id="3" name="Picture 2" descr="A photograph of wine barrel in a cellar.">
            <a:extLst>
              <a:ext uri="{FF2B5EF4-FFF2-40B4-BE49-F238E27FC236}">
                <a16:creationId xmlns:a16="http://schemas.microsoft.com/office/drawing/2014/main" id="{7CBBB16E-0582-29D4-7DC2-E214975DDF6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65746" y="997147"/>
            <a:ext cx="6996363" cy="4664242"/>
          </a:xfrm>
          <a:prstGeom prst="rect">
            <a:avLst/>
          </a:prstGeom>
          <a:ln w="28575">
            <a:solidFill>
              <a:schemeClr val="tx1"/>
            </a:solidFill>
          </a:ln>
        </p:spPr>
      </p:pic>
      <p:sp>
        <p:nvSpPr>
          <p:cNvPr id="12" name="TextBox 11">
            <a:extLst>
              <a:ext uri="{FF2B5EF4-FFF2-40B4-BE49-F238E27FC236}">
                <a16:creationId xmlns:a16="http://schemas.microsoft.com/office/drawing/2014/main" id="{8B654E31-2A2E-675F-D145-BD96F098FAB4}"/>
              </a:ext>
            </a:extLst>
          </p:cNvPr>
          <p:cNvSpPr txBox="1"/>
          <p:nvPr/>
        </p:nvSpPr>
        <p:spPr>
          <a:xfrm>
            <a:off x="7916779" y="912926"/>
            <a:ext cx="3717758" cy="5032147"/>
          </a:xfrm>
          <a:prstGeom prst="rect">
            <a:avLst/>
          </a:prstGeom>
          <a:noFill/>
        </p:spPr>
        <p:txBody>
          <a:bodyPr wrap="square">
            <a:spAutoFit/>
          </a:bodyPr>
          <a:lstStyle/>
          <a:p>
            <a:pPr>
              <a:lnSpc>
                <a:spcPct val="150000"/>
              </a:lnSpc>
            </a:pPr>
            <a:r>
              <a:rPr lang="en-GB" sz="2400" dirty="0">
                <a:latin typeface="Linkpen 17a Print" panose="03050602060000000000" pitchFamily="66" charset="77"/>
              </a:rPr>
              <a:t>In the 12th Century a wine trade opened up with France.</a:t>
            </a:r>
          </a:p>
          <a:p>
            <a:pPr>
              <a:lnSpc>
                <a:spcPct val="150000"/>
              </a:lnSpc>
            </a:pPr>
            <a:endParaRPr lang="en-GB" sz="2400" dirty="0">
              <a:latin typeface="Linkpen 17a Print" panose="03050602060000000000" pitchFamily="66" charset="77"/>
            </a:endParaRPr>
          </a:p>
          <a:p>
            <a:pPr>
              <a:lnSpc>
                <a:spcPct val="150000"/>
              </a:lnSpc>
            </a:pPr>
            <a:r>
              <a:rPr lang="en-GB" sz="2400" dirty="0">
                <a:latin typeface="Linkpen 17a Print" panose="03050602060000000000" pitchFamily="66" charset="77"/>
              </a:rPr>
              <a:t>Other goods traded with Europe included cloth and metals.</a:t>
            </a:r>
          </a:p>
        </p:txBody>
      </p:sp>
      <p:pic>
        <p:nvPicPr>
          <p:cNvPr id="11" name="Picture 10">
            <a:extLst>
              <a:ext uri="{FF2B5EF4-FFF2-40B4-BE49-F238E27FC236}">
                <a16:creationId xmlns:a16="http://schemas.microsoft.com/office/drawing/2014/main" id="{27A61916-ABC3-2727-79D9-EFB4C1F03873}"/>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634870" y="5476460"/>
            <a:ext cx="1557130" cy="1380097"/>
          </a:xfrm>
          <a:prstGeom prst="rect">
            <a:avLst/>
          </a:prstGeom>
        </p:spPr>
      </p:pic>
    </p:spTree>
    <p:extLst>
      <p:ext uri="{BB962C8B-B14F-4D97-AF65-F5344CB8AC3E}">
        <p14:creationId xmlns:p14="http://schemas.microsoft.com/office/powerpoint/2010/main" val="3506009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187</TotalTime>
  <Words>525</Words>
  <Application>Microsoft Office PowerPoint</Application>
  <PresentationFormat>Widescreen</PresentationFormat>
  <Paragraphs>49</Paragraphs>
  <Slides>12</Slides>
  <Notes>12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Linkpen 17a Print</vt:lpstr>
      <vt:lpstr>Calibri Light</vt:lpstr>
      <vt:lpstr>Arial</vt:lpstr>
      <vt:lpstr>Calibri</vt:lpstr>
      <vt:lpstr>Superclarendon Rg</vt:lpstr>
      <vt:lpstr>Office Theme</vt:lpstr>
      <vt:lpstr>The Rivers and Early Trade</vt:lpstr>
      <vt:lpstr>River Avon and Frome</vt:lpstr>
      <vt:lpstr>1240s</vt:lpstr>
      <vt:lpstr>St Augustine’s Reach</vt:lpstr>
      <vt:lpstr>Bristol Bridge</vt:lpstr>
      <vt:lpstr>Bristol Channel</vt:lpstr>
      <vt:lpstr>Trading</vt:lpstr>
      <vt:lpstr>Wool</vt:lpstr>
      <vt:lpstr>Wine, Cloth and Metals</vt:lpstr>
      <vt:lpstr>Slave Trade</vt:lpstr>
      <vt:lpstr>World Trade</vt:lpstr>
      <vt:lpstr>Timeline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21</cp:revision>
  <dcterms:created xsi:type="dcterms:W3CDTF">2022-12-09T08:02:53Z</dcterms:created>
  <dcterms:modified xsi:type="dcterms:W3CDTF">2024-01-09T08:57:25Z</dcterms:modified>
</cp:coreProperties>
</file>