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57" r:id="rId4"/>
    <p:sldId id="262" r:id="rId5"/>
    <p:sldId id="263" r:id="rId6"/>
    <p:sldId id="265" r:id="rId7"/>
    <p:sldId id="264"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12192000" cy="6858000"/>
  <p:notesSz cx="6858000" cy="9144000"/>
  <p:embeddedFontLst>
    <p:embeddedFont>
      <p:font typeface="Aptos" panose="020B0004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Superclarendon Rg" panose="02060605060000020003" pitchFamily="18" charset="0"/>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1F4FA"/>
    <a:srgbClr val="EC9B8A"/>
    <a:srgbClr val="4B4848"/>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2F7DBA-B8CC-49A1-9FEE-712DDF5E89C4}" v="17" dt="2024-10-01T12:43:09.6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82"/>
    <p:restoredTop sz="96327"/>
  </p:normalViewPr>
  <p:slideViewPr>
    <p:cSldViewPr snapToGrid="0">
      <p:cViewPr varScale="1">
        <p:scale>
          <a:sx n="105" d="100"/>
          <a:sy n="105" d="100"/>
        </p:scale>
        <p:origin x="408" y="132"/>
      </p:cViewPr>
      <p:guideLst/>
    </p:cSldViewPr>
  </p:slideViewPr>
  <p:outlineViewPr>
    <p:cViewPr>
      <p:scale>
        <a:sx n="33" d="100"/>
        <a:sy n="33" d="100"/>
      </p:scale>
      <p:origin x="0" y="0"/>
    </p:cViewPr>
    <p:sldLst>
      <p:sld r:id="rId1" collapse="1"/>
    </p:sldLst>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82F7DBA-B8CC-49A1-9FEE-712DDF5E89C4}"/>
    <pc:docChg chg="modSld">
      <pc:chgData name="McHarg, Catherine" userId="88b8f76c-9ae3-4745-88eb-fe0667a22af5" providerId="ADAL" clId="{382F7DBA-B8CC-49A1-9FEE-712DDF5E89C4}" dt="2024-10-01T12:43:09.619" v="19" actId="20577"/>
      <pc:docMkLst>
        <pc:docMk/>
      </pc:docMkLst>
      <pc:sldChg chg="modSp mod">
        <pc:chgData name="McHarg, Catherine" userId="88b8f76c-9ae3-4745-88eb-fe0667a22af5" providerId="ADAL" clId="{382F7DBA-B8CC-49A1-9FEE-712DDF5E89C4}" dt="2024-10-01T12:28:28.799" v="0" actId="14100"/>
        <pc:sldMkLst>
          <pc:docMk/>
          <pc:sldMk cId="2493835369" sldId="262"/>
        </pc:sldMkLst>
        <pc:grpChg chg="mod">
          <ac:chgData name="McHarg, Catherine" userId="88b8f76c-9ae3-4745-88eb-fe0667a22af5" providerId="ADAL" clId="{382F7DBA-B8CC-49A1-9FEE-712DDF5E89C4}" dt="2024-10-01T12:28:28.799" v="0" actId="14100"/>
          <ac:grpSpMkLst>
            <pc:docMk/>
            <pc:sldMk cId="2493835369" sldId="262"/>
            <ac:grpSpMk id="16" creationId="{F879C566-0F6A-9A74-06C2-1669893EBAAD}"/>
          </ac:grpSpMkLst>
        </pc:grpChg>
      </pc:sldChg>
      <pc:sldChg chg="modSp mod modAnim">
        <pc:chgData name="McHarg, Catherine" userId="88b8f76c-9ae3-4745-88eb-fe0667a22af5" providerId="ADAL" clId="{382F7DBA-B8CC-49A1-9FEE-712DDF5E89C4}" dt="2024-10-01T12:30:15.216" v="5" actId="1076"/>
        <pc:sldMkLst>
          <pc:docMk/>
          <pc:sldMk cId="3473116925" sldId="264"/>
        </pc:sldMkLst>
        <pc:spChg chg="mod">
          <ac:chgData name="McHarg, Catherine" userId="88b8f76c-9ae3-4745-88eb-fe0667a22af5" providerId="ADAL" clId="{382F7DBA-B8CC-49A1-9FEE-712DDF5E89C4}" dt="2024-10-01T12:30:15.216" v="5" actId="1076"/>
          <ac:spMkLst>
            <pc:docMk/>
            <pc:sldMk cId="3473116925" sldId="264"/>
            <ac:spMk id="8" creationId="{4C3226B8-F897-FF2F-C6FF-7B86CC697306}"/>
          </ac:spMkLst>
        </pc:spChg>
      </pc:sldChg>
      <pc:sldChg chg="modSp">
        <pc:chgData name="McHarg, Catherine" userId="88b8f76c-9ae3-4745-88eb-fe0667a22af5" providerId="ADAL" clId="{382F7DBA-B8CC-49A1-9FEE-712DDF5E89C4}" dt="2024-10-01T12:33:07.033" v="14"/>
        <pc:sldMkLst>
          <pc:docMk/>
          <pc:sldMk cId="2296953066" sldId="267"/>
        </pc:sldMkLst>
        <pc:spChg chg="mod">
          <ac:chgData name="McHarg, Catherine" userId="88b8f76c-9ae3-4745-88eb-fe0667a22af5" providerId="ADAL" clId="{382F7DBA-B8CC-49A1-9FEE-712DDF5E89C4}" dt="2024-10-01T12:33:07.033" v="14"/>
          <ac:spMkLst>
            <pc:docMk/>
            <pc:sldMk cId="2296953066" sldId="267"/>
            <ac:spMk id="8" creationId="{57E7E279-2297-3F43-FBD5-FBE89C53CDB0}"/>
          </ac:spMkLst>
        </pc:spChg>
      </pc:sldChg>
      <pc:sldChg chg="modSp">
        <pc:chgData name="McHarg, Catherine" userId="88b8f76c-9ae3-4745-88eb-fe0667a22af5" providerId="ADAL" clId="{382F7DBA-B8CC-49A1-9FEE-712DDF5E89C4}" dt="2024-10-01T12:43:09.619" v="19" actId="20577"/>
        <pc:sldMkLst>
          <pc:docMk/>
          <pc:sldMk cId="1870825015" sldId="272"/>
        </pc:sldMkLst>
        <pc:spChg chg="mod">
          <ac:chgData name="McHarg, Catherine" userId="88b8f76c-9ae3-4745-88eb-fe0667a22af5" providerId="ADAL" clId="{382F7DBA-B8CC-49A1-9FEE-712DDF5E89C4}" dt="2024-10-01T12:43:09.619" v="19" actId="20577"/>
          <ac:spMkLst>
            <pc:docMk/>
            <pc:sldMk cId="1870825015" sldId="272"/>
            <ac:spMk id="6" creationId="{0FC818AA-F62B-F875-CA0D-251B6636212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ABCE2-8FCB-8B52-3110-57ABBEED1A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010E7-230A-54D4-02F2-F2580A4A5E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FA240A-B7E1-F0EC-0683-DF08CE9329D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84120B7-4106-CBBE-7DC6-132875E64393}"/>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623444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276AA-958D-A5B3-9029-7ABF67B8BE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14B80-9D86-67D7-B09B-E0BF067FA6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51B7B7-E1C6-F516-EB71-6BBC6C68105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73ED3CB-C886-5EF8-CB9E-8BD38C8C7765}"/>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442824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78D68-9513-2A78-B3C8-654E866C4A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3B9C1-6AD3-4063-11FD-7D9EF827B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87494D-31EA-6A46-F618-3DA8EB5531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B9C2E26-DD0B-901E-1ACF-B3D9DD99CCA8}"/>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264683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32F78-6D0F-5934-B5CF-5E4F6F694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072587-D106-112A-79AB-AEC744862D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010434-270B-1EFB-FB56-AC25F8F3CA2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2F421DD-4137-B02A-00C9-57E2772A22E2}"/>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543928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36F89-29B5-5127-F0CF-BCF055808D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46FD5A-1EF4-1C54-7849-ECF25647BA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26C420-FA01-F21F-3D31-23006339002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F386A7-DC8D-499C-B8D2-E2EB35A948B4}"/>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928240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C1EA2-D075-FFCF-CBA7-08DA71EFCA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42E05-AC9B-79A6-022E-6ACD09EA35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4C378F-6A76-A13F-5933-416096FAA12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CD2BDB5-4713-CFDD-18E5-202F4044DA19}"/>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869903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536C3-DECE-3A62-82E2-966BE2724A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E58A31-C761-4F44-DC73-8744403377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C734A2-2ED1-A0A3-7F4E-F6929210ED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A31A4E-4A76-5390-E811-571B51E4A9E6}"/>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138503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33193-EAAF-910D-F3B0-196BD4FF26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14FE3B-DFBB-D222-CCE1-9766DDC5C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A264B-BACC-2CE1-E657-CF17C17CAB2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546538B-469B-2B10-5586-0A6D3BACACE9}"/>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141807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6CCFE-5FE8-5EB0-1B00-7D9D18605A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8168AA-F6E3-ACD3-1BE1-1C4D4A9CD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7D1F25-85F4-9F2D-178E-CDEB6ED217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0C3B61-23DB-463F-2929-8C225B1862D1}"/>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6553418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B94EB-108A-B150-FF7B-06F5A8FDC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B481AC-757D-F3F8-9902-CF118DFEE8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1CF84-D0FE-5CA7-0FD9-81C81DBB341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0C387A9-B1DA-0A29-FCD9-08944F72EDC3}"/>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918998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39902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850134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277C4-4F82-F450-901A-6498642DC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07B84-8076-71E0-FDFC-38736EF5A3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734EF-78DC-0D9D-C31A-DD6BB13378F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61926B5-7D92-0781-841D-CDF1801F5F48}"/>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602332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3554D-2A42-5111-7050-B3C3537D5D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36CEA-D322-C00B-35BF-7D368BEC75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3DED2C-1258-B103-FCC6-850AE0F056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A93F8E-70A9-0573-0AEA-A17A0AD65451}"/>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700088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21244-6376-103E-D579-4F2888477F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A6B2F-8DF4-7BDD-C0C3-1EA4E2E9D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8C8277-7E36-4941-D078-DFA53EF180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814F8C2-58BA-6222-72EA-AD5A3208DA04}"/>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570653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D550C-A834-5930-BC97-C28FB568AA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FE7EA-E6A3-E291-3A42-2B5F40B45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231CD4-BBD6-2FED-22A1-8A1C3152806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255CDD3-6992-943B-F843-FADD78475342}"/>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403877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4DDD4-90ED-EEDF-5DB9-DEECB40F4C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9302A-2613-57F4-3400-CDFDFD0F3A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4A9C2C-A375-103B-5FC4-94994D58BB5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06560F1-193B-0144-925A-9C2B2FF94E5C}"/>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869287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0590C-335B-CBCC-4578-181730B706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1C1A17-BF6C-266A-CDBE-336AC05D4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8DDB1-0466-8E77-90AE-52099C0379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3AA0CFF-1AE1-452F-309D-B91F3C260C39}"/>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679960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hyperlink" Target="https://historicengland.org.uk/listing/what-is-designation/listed-buildings/" TargetMode="External"/><Relationship Id="rId3" Type="http://schemas.openxmlformats.org/officeDocument/2006/relationships/image" Target="../media/image4.png"/><Relationship Id="rId7"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s://historicengland.org.uk/listing/what-is-designation/listed-buildings/" TargetMode="External"/><Relationship Id="rId5" Type="http://schemas.openxmlformats.org/officeDocument/2006/relationships/image" Target="../media/image30.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3.png"/><Relationship Id="rId4" Type="http://schemas.openxmlformats.org/officeDocument/2006/relationships/image" Target="../media/image5.jpe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hyperlink" Target="https://historicengland.org.uk/listing/the-list/map-search"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www.bbc.co.uk/insideout/northwest/series7/thetis.shtml"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6C81644-95AA-1C0F-C5F2-CBDD9CB1EEB7}"/>
              </a:ext>
            </a:extLst>
          </p:cNvPr>
          <p:cNvSpPr>
            <a:spLocks noGrp="1"/>
          </p:cNvSpPr>
          <p:nvPr>
            <p:ph type="ctrTitle"/>
          </p:nvPr>
        </p:nvSpPr>
        <p:spPr>
          <a:xfrm>
            <a:off x="1698812" y="-2953924"/>
            <a:ext cx="9144000" cy="2387600"/>
          </a:xfrm>
        </p:spPr>
        <p:txBody>
          <a:bodyPr/>
          <a:lstStyle/>
          <a:p>
            <a:r>
              <a:rPr lang="en-US" dirty="0"/>
              <a:t>Birkenhead’s Listed Buildings</a:t>
            </a:r>
          </a:p>
        </p:txBody>
      </p:sp>
      <p:sp>
        <p:nvSpPr>
          <p:cNvPr id="3" name="Rectangle 2" descr="An illustration of a building. There are six windows and an intricate black railing aling the middle.">
            <a:extLst>
              <a:ext uri="{FF2B5EF4-FFF2-40B4-BE49-F238E27FC236}">
                <a16:creationId xmlns:a16="http://schemas.microsoft.com/office/drawing/2014/main" id="{7129E9BB-81BB-301E-8755-0E898AD7FB14}"/>
              </a:ext>
            </a:extLst>
          </p:cNvPr>
          <p:cNvSpPr/>
          <p:nvPr/>
        </p:nvSpPr>
        <p:spPr>
          <a:xfrm>
            <a:off x="-1" y="0"/>
            <a:ext cx="12191999"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197224" y="185492"/>
            <a:ext cx="11797552" cy="400110"/>
          </a:xfrm>
          <a:prstGeom prst="rect">
            <a:avLst/>
          </a:prstGeom>
          <a:noFill/>
        </p:spPr>
        <p:txBody>
          <a:bodyPr wrap="square">
            <a:spAutoFit/>
          </a:bodyPr>
          <a:lstStyle/>
          <a:p>
            <a:pPr algn="ctr">
              <a:lnSpc>
                <a:spcPts val="2420"/>
              </a:lnSpc>
            </a:pPr>
            <a:r>
              <a:rPr lang="en-GB" sz="2400" dirty="0">
                <a:solidFill>
                  <a:schemeClr val="bg1"/>
                </a:solidFill>
                <a:effectLst>
                  <a:glow rad="119471">
                    <a:schemeClr val="tx1">
                      <a:alpha val="41784"/>
                    </a:schemeClr>
                  </a:glow>
                </a:effectLst>
                <a:latin typeface="Superclarendon Rg" panose="02000505080000020003" pitchFamily="2" charset="77"/>
              </a:rPr>
              <a:t>How can listed buildings help us find out about Birkenhead?</a:t>
            </a:r>
          </a:p>
        </p:txBody>
      </p:sp>
      <p:pic>
        <p:nvPicPr>
          <p:cNvPr id="9" name="Picture 8" descr="Birkenhead's Listed Building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707775"/>
            <a:ext cx="12191999" cy="3388659"/>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461812" y="5338482"/>
            <a:ext cx="1730187" cy="151807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7EF9EC-4446-7D70-ACC3-783168C0DE3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A142C04-D006-C736-FA91-D9A1436C84BC}"/>
              </a:ext>
            </a:extLst>
          </p:cNvPr>
          <p:cNvSpPr>
            <a:spLocks noGrp="1"/>
          </p:cNvSpPr>
          <p:nvPr>
            <p:ph type="ctrTitle"/>
          </p:nvPr>
        </p:nvSpPr>
        <p:spPr>
          <a:xfrm>
            <a:off x="1524000" y="-1135632"/>
            <a:ext cx="9144000" cy="739406"/>
          </a:xfrm>
        </p:spPr>
        <p:txBody>
          <a:bodyPr>
            <a:normAutofit fontScale="90000"/>
          </a:bodyPr>
          <a:lstStyle/>
          <a:p>
            <a:r>
              <a:rPr lang="en-US" dirty="0"/>
              <a:t>Hamilton Square</a:t>
            </a:r>
          </a:p>
        </p:txBody>
      </p:sp>
      <p:sp>
        <p:nvSpPr>
          <p:cNvPr id="10" name="Rectangle 9" descr="A wide building with lots of windows and a clock tower with a dome on top. There are pillars running along the middle right side of the building, and an intricate metal rail along the rest. There is an iron fence around the bottom.">
            <a:extLst>
              <a:ext uri="{FF2B5EF4-FFF2-40B4-BE49-F238E27FC236}">
                <a16:creationId xmlns:a16="http://schemas.microsoft.com/office/drawing/2014/main" id="{8EAFC21C-C8B6-DE85-89ED-41E2DC6DC88D}"/>
              </a:ext>
            </a:extLst>
          </p:cNvPr>
          <p:cNvSpPr/>
          <p:nvPr/>
        </p:nvSpPr>
        <p:spPr>
          <a:xfrm flipH="1">
            <a:off x="0" y="101600"/>
            <a:ext cx="12191999"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23A71C5B-57BD-5BC3-0DE8-10365406FB60}"/>
              </a:ext>
            </a:extLst>
          </p:cNvPr>
          <p:cNvSpPr txBox="1">
            <a:spLocks/>
          </p:cNvSpPr>
          <p:nvPr/>
        </p:nvSpPr>
        <p:spPr>
          <a:xfrm>
            <a:off x="367554" y="429676"/>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Hamilton Square </a:t>
            </a:r>
          </a:p>
        </p:txBody>
      </p:sp>
      <p:pic>
        <p:nvPicPr>
          <p:cNvPr id="11" name="Picture 10">
            <a:extLst>
              <a:ext uri="{FF2B5EF4-FFF2-40B4-BE49-F238E27FC236}">
                <a16:creationId xmlns:a16="http://schemas.microsoft.com/office/drawing/2014/main" id="{851B196F-8E99-1659-0A48-6460A91AF6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0"/>
            <a:ext cx="1730187" cy="1518076"/>
          </a:xfrm>
          <a:prstGeom prst="rect">
            <a:avLst/>
          </a:prstGeom>
        </p:spPr>
      </p:pic>
      <p:sp>
        <p:nvSpPr>
          <p:cNvPr id="6" name="Rectangle 5">
            <a:extLst>
              <a:ext uri="{FF2B5EF4-FFF2-40B4-BE49-F238E27FC236}">
                <a16:creationId xmlns:a16="http://schemas.microsoft.com/office/drawing/2014/main" id="{0389230E-BB91-FC04-199B-99CE21309364}"/>
              </a:ext>
            </a:extLst>
          </p:cNvPr>
          <p:cNvSpPr/>
          <p:nvPr/>
        </p:nvSpPr>
        <p:spPr>
          <a:xfrm>
            <a:off x="484093" y="1291546"/>
            <a:ext cx="6979025" cy="4773707"/>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Hamilton Square has the most Grade I listed buildings anywhere outside of London.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It has 62 Grade I listed buildings and the Grade II* listed Birkenhead Town Hall.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square was designed by Scottish architect James Gillespie Graham and was part of a new town layout, with houses completed in the 1840s.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centre of the square was originally private gardens for the houses but became a public space in 1903.</a:t>
            </a:r>
          </a:p>
        </p:txBody>
      </p:sp>
    </p:spTree>
    <p:extLst>
      <p:ext uri="{BB962C8B-B14F-4D97-AF65-F5344CB8AC3E}">
        <p14:creationId xmlns:p14="http://schemas.microsoft.com/office/powerpoint/2010/main" val="1915616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A7DDB68-11AD-70DF-6F76-E190F1D7921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5AB2AF8-5101-A4AA-2069-D46BF0FA342B}"/>
              </a:ext>
            </a:extLst>
          </p:cNvPr>
          <p:cNvSpPr>
            <a:spLocks noGrp="1"/>
          </p:cNvSpPr>
          <p:nvPr>
            <p:ph type="ctrTitle"/>
          </p:nvPr>
        </p:nvSpPr>
        <p:spPr>
          <a:xfrm>
            <a:off x="1524000" y="-1135632"/>
            <a:ext cx="9144000" cy="739406"/>
          </a:xfrm>
        </p:spPr>
        <p:txBody>
          <a:bodyPr>
            <a:normAutofit fontScale="90000"/>
          </a:bodyPr>
          <a:lstStyle/>
          <a:p>
            <a:r>
              <a:rPr lang="en-US" dirty="0"/>
              <a:t>Woodside Ferry Terminal </a:t>
            </a:r>
          </a:p>
        </p:txBody>
      </p:sp>
      <p:sp>
        <p:nvSpPr>
          <p:cNvPr id="6" name="Rectangle 5">
            <a:extLst>
              <a:ext uri="{FF2B5EF4-FFF2-40B4-BE49-F238E27FC236}">
                <a16:creationId xmlns:a16="http://schemas.microsoft.com/office/drawing/2014/main" id="{519B0607-879D-D634-46F9-5F356F1CCAF1}"/>
              </a:ext>
            </a:extLst>
          </p:cNvPr>
          <p:cNvSpPr/>
          <p:nvPr/>
        </p:nvSpPr>
        <p:spPr>
          <a:xfrm>
            <a:off x="486940" y="4310278"/>
            <a:ext cx="11191226" cy="1895407"/>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Woodside Ferry Terminal began with ferries owned by Birkenhead Priory.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current Victorian booking hall was built in 1861. Some original ticket booths survive inside. However, the original landing stage and walkways have now been demolished.</a:t>
            </a:r>
          </a:p>
        </p:txBody>
      </p:sp>
      <p:sp>
        <p:nvSpPr>
          <p:cNvPr id="7" name="Title 1">
            <a:extLst>
              <a:ext uri="{FF2B5EF4-FFF2-40B4-BE49-F238E27FC236}">
                <a16:creationId xmlns:a16="http://schemas.microsoft.com/office/drawing/2014/main" id="{02DD171E-5580-2827-1B54-9F51FC4B3F39}"/>
              </a:ext>
            </a:extLst>
          </p:cNvPr>
          <p:cNvSpPr txBox="1">
            <a:spLocks/>
          </p:cNvSpPr>
          <p:nvPr/>
        </p:nvSpPr>
        <p:spPr>
          <a:xfrm>
            <a:off x="386692" y="357440"/>
            <a:ext cx="855560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Woodside Ferry Terminal </a:t>
            </a:r>
          </a:p>
        </p:txBody>
      </p:sp>
      <p:pic>
        <p:nvPicPr>
          <p:cNvPr id="11" name="Picture 10">
            <a:extLst>
              <a:ext uri="{FF2B5EF4-FFF2-40B4-BE49-F238E27FC236}">
                <a16:creationId xmlns:a16="http://schemas.microsoft.com/office/drawing/2014/main" id="{61B58529-95F3-B0B9-D2A1-DB6C325B6A0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0"/>
            <a:ext cx="1730187" cy="1518076"/>
          </a:xfrm>
          <a:prstGeom prst="rect">
            <a:avLst/>
          </a:prstGeom>
        </p:spPr>
      </p:pic>
      <p:sp>
        <p:nvSpPr>
          <p:cNvPr id="10" name="Rectangle 9" descr="A small building with a clock on the front, it has red painted accents on the shite walls. It says &quot;Ferry - Cruises - Cafe - Gifts&quot; on the front.">
            <a:extLst>
              <a:ext uri="{FF2B5EF4-FFF2-40B4-BE49-F238E27FC236}">
                <a16:creationId xmlns:a16="http://schemas.microsoft.com/office/drawing/2014/main" id="{21B41E91-3C7D-6E2E-443C-35BCCD7DFB57}"/>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69824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429302B-20B3-0373-A014-7C1F317C13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D488430-BD41-7184-B41F-EB9D7E4A9530}"/>
              </a:ext>
            </a:extLst>
          </p:cNvPr>
          <p:cNvSpPr>
            <a:spLocks noGrp="1"/>
          </p:cNvSpPr>
          <p:nvPr>
            <p:ph type="ctrTitle"/>
          </p:nvPr>
        </p:nvSpPr>
        <p:spPr>
          <a:xfrm>
            <a:off x="1524000" y="-1135632"/>
            <a:ext cx="9144000" cy="739406"/>
          </a:xfrm>
        </p:spPr>
        <p:txBody>
          <a:bodyPr>
            <a:normAutofit fontScale="90000"/>
          </a:bodyPr>
          <a:lstStyle/>
          <a:p>
            <a:r>
              <a:rPr lang="en-US" dirty="0"/>
              <a:t>Hydraulic Engine House and Tower</a:t>
            </a:r>
          </a:p>
        </p:txBody>
      </p:sp>
      <p:sp>
        <p:nvSpPr>
          <p:cNvPr id="10" name="Rectangle 9" descr="An aerial photo of a group of buildings and a tower on a waterfront, bridges connect parts of land together. There are car parks to the right.">
            <a:extLst>
              <a:ext uri="{FF2B5EF4-FFF2-40B4-BE49-F238E27FC236}">
                <a16:creationId xmlns:a16="http://schemas.microsoft.com/office/drawing/2014/main" id="{A129BB10-3621-3DFC-0602-A07F75BD02C3}"/>
              </a:ext>
            </a:extLst>
          </p:cNvPr>
          <p:cNvSpPr/>
          <p:nvPr/>
        </p:nvSpPr>
        <p:spPr>
          <a:xfrm>
            <a:off x="116114" y="101600"/>
            <a:ext cx="11945257"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C90B02D-9915-62B4-EFB6-7A5E9F819CD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4129" y="-60510"/>
            <a:ext cx="1730187" cy="1518076"/>
          </a:xfrm>
          <a:prstGeom prst="rect">
            <a:avLst/>
          </a:prstGeom>
        </p:spPr>
      </p:pic>
      <p:sp>
        <p:nvSpPr>
          <p:cNvPr id="7" name="Title 1">
            <a:extLst>
              <a:ext uri="{FF2B5EF4-FFF2-40B4-BE49-F238E27FC236}">
                <a16:creationId xmlns:a16="http://schemas.microsoft.com/office/drawing/2014/main" id="{562DABCC-55FF-7FB2-C1E6-947F5B970B4F}"/>
              </a:ext>
            </a:extLst>
          </p:cNvPr>
          <p:cNvSpPr txBox="1">
            <a:spLocks/>
          </p:cNvSpPr>
          <p:nvPr/>
        </p:nvSpPr>
        <p:spPr>
          <a:xfrm>
            <a:off x="521164" y="3536576"/>
            <a:ext cx="4709742" cy="212463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400" dirty="0">
                <a:ln w="12700">
                  <a:noFill/>
                </a:ln>
                <a:solidFill>
                  <a:schemeClr val="bg1"/>
                </a:solidFill>
                <a:latin typeface="Superclarendon Rg" panose="02060605060000020003" pitchFamily="18" charset="77"/>
              </a:rPr>
              <a:t>Hydraulic Engine House and Tower</a:t>
            </a:r>
          </a:p>
        </p:txBody>
      </p:sp>
      <p:sp>
        <p:nvSpPr>
          <p:cNvPr id="6" name="Rectangle 5">
            <a:extLst>
              <a:ext uri="{FF2B5EF4-FFF2-40B4-BE49-F238E27FC236}">
                <a16:creationId xmlns:a16="http://schemas.microsoft.com/office/drawing/2014/main" id="{A6901806-7D02-548E-49A2-A99A14D28210}"/>
              </a:ext>
            </a:extLst>
          </p:cNvPr>
          <p:cNvSpPr/>
          <p:nvPr/>
        </p:nvSpPr>
        <p:spPr>
          <a:xfrm>
            <a:off x="7436223" y="495860"/>
            <a:ext cx="4140483" cy="5866279"/>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The Hydraulic Engine House and Tower were opened in 1868 and designed by J.B. Hartley.</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They provided power for the dock gates and bridges.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110ft tower was inspired by Florence’s Palazzo Vecchio.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Both suffered bomb damage during WWII and were repaired, though the tower's original lantern was not replaced.</a:t>
            </a:r>
          </a:p>
        </p:txBody>
      </p:sp>
    </p:spTree>
    <p:extLst>
      <p:ext uri="{BB962C8B-B14F-4D97-AF65-F5344CB8AC3E}">
        <p14:creationId xmlns:p14="http://schemas.microsoft.com/office/powerpoint/2010/main" val="20225753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E566B14-6800-2101-34DF-FB0C460C1C7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A4AEEAA-3F4C-5455-2BA7-E35FA7656DCD}"/>
              </a:ext>
            </a:extLst>
          </p:cNvPr>
          <p:cNvSpPr>
            <a:spLocks noGrp="1"/>
          </p:cNvSpPr>
          <p:nvPr>
            <p:ph type="ctrTitle"/>
          </p:nvPr>
        </p:nvSpPr>
        <p:spPr>
          <a:xfrm>
            <a:off x="1524000" y="-1135632"/>
            <a:ext cx="9144000" cy="739406"/>
          </a:xfrm>
        </p:spPr>
        <p:txBody>
          <a:bodyPr>
            <a:normAutofit fontScale="90000"/>
          </a:bodyPr>
          <a:lstStyle/>
          <a:p>
            <a:r>
              <a:rPr lang="en-US" dirty="0"/>
              <a:t>Williamson Art Gallery and Museum </a:t>
            </a:r>
          </a:p>
        </p:txBody>
      </p:sp>
      <p:sp>
        <p:nvSpPr>
          <p:cNvPr id="10" name="Rectangle 9" descr="A beck building with two storey pillars by the front double doors. There are two cards parked out front.">
            <a:extLst>
              <a:ext uri="{FF2B5EF4-FFF2-40B4-BE49-F238E27FC236}">
                <a16:creationId xmlns:a16="http://schemas.microsoft.com/office/drawing/2014/main" id="{324CE71A-667D-B0E7-27A1-68D008D0AD37}"/>
              </a:ext>
            </a:extLst>
          </p:cNvPr>
          <p:cNvSpPr/>
          <p:nvPr/>
        </p:nvSpPr>
        <p:spPr>
          <a:xfrm>
            <a:off x="101600" y="101600"/>
            <a:ext cx="11959771"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233AB2AE-DADC-301F-B44C-7BE33CF92B14}"/>
              </a:ext>
            </a:extLst>
          </p:cNvPr>
          <p:cNvSpPr txBox="1">
            <a:spLocks/>
          </p:cNvSpPr>
          <p:nvPr/>
        </p:nvSpPr>
        <p:spPr>
          <a:xfrm>
            <a:off x="7954966" y="152501"/>
            <a:ext cx="3966883" cy="212463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GB" dirty="0">
                <a:ln w="12700">
                  <a:noFill/>
                </a:ln>
                <a:latin typeface="Superclarendon Rg" panose="02060605060000020003" pitchFamily="18" charset="77"/>
              </a:rPr>
              <a:t>Williamson Art Gallery and Museum </a:t>
            </a:r>
          </a:p>
        </p:txBody>
      </p:sp>
      <p:sp>
        <p:nvSpPr>
          <p:cNvPr id="6" name="Rectangle 5">
            <a:extLst>
              <a:ext uri="{FF2B5EF4-FFF2-40B4-BE49-F238E27FC236}">
                <a16:creationId xmlns:a16="http://schemas.microsoft.com/office/drawing/2014/main" id="{818281B4-6934-0ED8-477F-DF84FF190597}"/>
              </a:ext>
            </a:extLst>
          </p:cNvPr>
          <p:cNvSpPr/>
          <p:nvPr/>
        </p:nvSpPr>
        <p:spPr>
          <a:xfrm>
            <a:off x="494268" y="510988"/>
            <a:ext cx="3966883" cy="5674659"/>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The Williamson Art Gallery and Museum was Birkenhead's first building dedicated to art and history</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It was opened in 1928 and is designed in a Neo-Georgian style.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Art Gallery and museum is named after John and Patrick Williamson who gave money for it to be built.</a:t>
            </a:r>
          </a:p>
        </p:txBody>
      </p:sp>
      <p:pic>
        <p:nvPicPr>
          <p:cNvPr id="11" name="Picture 10">
            <a:extLst>
              <a:ext uri="{FF2B5EF4-FFF2-40B4-BE49-F238E27FC236}">
                <a16:creationId xmlns:a16="http://schemas.microsoft.com/office/drawing/2014/main" id="{6CCA721B-0B18-775F-8049-DC1402D77A7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Tree>
    <p:extLst>
      <p:ext uri="{BB962C8B-B14F-4D97-AF65-F5344CB8AC3E}">
        <p14:creationId xmlns:p14="http://schemas.microsoft.com/office/powerpoint/2010/main" val="10702751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EC741C-A5E8-6519-4FF2-555EBEC6FB2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1591FA-FE8A-93A4-C0CD-F3DD5862A66E}"/>
              </a:ext>
            </a:extLst>
          </p:cNvPr>
          <p:cNvSpPr>
            <a:spLocks noGrp="1"/>
          </p:cNvSpPr>
          <p:nvPr>
            <p:ph type="ctrTitle"/>
          </p:nvPr>
        </p:nvSpPr>
        <p:spPr>
          <a:xfrm>
            <a:off x="1524000" y="-1135632"/>
            <a:ext cx="9144000" cy="739406"/>
          </a:xfrm>
        </p:spPr>
        <p:txBody>
          <a:bodyPr>
            <a:normAutofit fontScale="90000"/>
          </a:bodyPr>
          <a:lstStyle/>
          <a:p>
            <a:r>
              <a:rPr lang="en-US" dirty="0"/>
              <a:t>Birkenhead Central Library</a:t>
            </a:r>
          </a:p>
        </p:txBody>
      </p:sp>
      <p:sp>
        <p:nvSpPr>
          <p:cNvPr id="10" name="Rectangle 9" descr="A set of three stair cases leading up to a brick building with lots of windows.">
            <a:extLst>
              <a:ext uri="{FF2B5EF4-FFF2-40B4-BE49-F238E27FC236}">
                <a16:creationId xmlns:a16="http://schemas.microsoft.com/office/drawing/2014/main" id="{21E19246-C1CA-373C-CD1A-5F7438C8C036}"/>
              </a:ext>
            </a:extLst>
          </p:cNvPr>
          <p:cNvSpPr/>
          <p:nvPr/>
        </p:nvSpPr>
        <p:spPr>
          <a:xfrm>
            <a:off x="145144" y="101600"/>
            <a:ext cx="11916228"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CC9D146-BA83-8913-3438-73F8FB5BFCCC}"/>
              </a:ext>
            </a:extLst>
          </p:cNvPr>
          <p:cNvSpPr txBox="1">
            <a:spLocks/>
          </p:cNvSpPr>
          <p:nvPr/>
        </p:nvSpPr>
        <p:spPr>
          <a:xfrm>
            <a:off x="386692" y="908769"/>
            <a:ext cx="622926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effectLst>
                  <a:glow rad="397575">
                    <a:srgbClr val="F1F4FA">
                      <a:alpha val="73259"/>
                    </a:srgbClr>
                  </a:glow>
                </a:effectLst>
                <a:latin typeface="Superclarendon Rg" panose="02060605060000020003" pitchFamily="18" charset="77"/>
              </a:rPr>
              <a:t>Birkenhead Central Library</a:t>
            </a:r>
          </a:p>
        </p:txBody>
      </p:sp>
      <p:sp>
        <p:nvSpPr>
          <p:cNvPr id="6" name="Rectangle 5">
            <a:extLst>
              <a:ext uri="{FF2B5EF4-FFF2-40B4-BE49-F238E27FC236}">
                <a16:creationId xmlns:a16="http://schemas.microsoft.com/office/drawing/2014/main" id="{0FC818AA-F62B-F875-CA0D-251B66362121}"/>
              </a:ext>
            </a:extLst>
          </p:cNvPr>
          <p:cNvSpPr/>
          <p:nvPr/>
        </p:nvSpPr>
        <p:spPr>
          <a:xfrm>
            <a:off x="6454588" y="463804"/>
            <a:ext cx="5189354" cy="5930391"/>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Birkenhead Central Library was built in 1933. It was officially opened on July 18, 1934, by King George VI, who also opened the Mersey Road Tunnel on the same day.</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It was the town's third public library.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Birkenhead's first library was established in 1856.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second </a:t>
            </a:r>
            <a:r>
              <a:rPr lang="en-GB" sz="1600">
                <a:solidFill>
                  <a:schemeClr val="tx1"/>
                </a:solidFill>
                <a:latin typeface="Linkpen 17a Print" panose="03050602060000000000" pitchFamily="66" charset="77"/>
              </a:rPr>
              <a:t>library was </a:t>
            </a:r>
            <a:r>
              <a:rPr lang="en-GB" sz="1600" dirty="0">
                <a:solidFill>
                  <a:schemeClr val="tx1"/>
                </a:solidFill>
                <a:latin typeface="Linkpen 17a Print" panose="03050602060000000000" pitchFamily="66" charset="77"/>
              </a:rPr>
              <a:t>funded by Andrew Carnegie and built in 1909. It was demolished to make way for the </a:t>
            </a:r>
            <a:br>
              <a:rPr lang="en-GB" sz="1600" dirty="0">
                <a:solidFill>
                  <a:schemeClr val="tx1"/>
                </a:solidFill>
                <a:latin typeface="Linkpen 17a Print" panose="03050602060000000000" pitchFamily="66" charset="77"/>
              </a:rPr>
            </a:br>
            <a:r>
              <a:rPr lang="en-GB" sz="1600" dirty="0">
                <a:solidFill>
                  <a:schemeClr val="tx1"/>
                </a:solidFill>
                <a:latin typeface="Linkpen 17a Print" panose="03050602060000000000" pitchFamily="66" charset="77"/>
              </a:rPr>
              <a:t>Mersey Road Tunnel entrance. </a:t>
            </a:r>
          </a:p>
        </p:txBody>
      </p:sp>
      <p:pic>
        <p:nvPicPr>
          <p:cNvPr id="11" name="Picture 10">
            <a:extLst>
              <a:ext uri="{FF2B5EF4-FFF2-40B4-BE49-F238E27FC236}">
                <a16:creationId xmlns:a16="http://schemas.microsoft.com/office/drawing/2014/main" id="{ABEE44C7-4E33-40A0-F556-E7EE8C414DF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3" y="5339924"/>
            <a:ext cx="1730187" cy="1518076"/>
          </a:xfrm>
          <a:prstGeom prst="rect">
            <a:avLst/>
          </a:prstGeom>
        </p:spPr>
      </p:pic>
    </p:spTree>
    <p:extLst>
      <p:ext uri="{BB962C8B-B14F-4D97-AF65-F5344CB8AC3E}">
        <p14:creationId xmlns:p14="http://schemas.microsoft.com/office/powerpoint/2010/main" val="18708250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485C0AE-8760-AA87-7D15-86FC828880F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F611E43-3323-5486-92F2-68E8279E981A}"/>
              </a:ext>
            </a:extLst>
          </p:cNvPr>
          <p:cNvSpPr>
            <a:spLocks noGrp="1"/>
          </p:cNvSpPr>
          <p:nvPr>
            <p:ph type="ctrTitle"/>
          </p:nvPr>
        </p:nvSpPr>
        <p:spPr>
          <a:xfrm>
            <a:off x="1524000" y="-1135632"/>
            <a:ext cx="9144000" cy="739406"/>
          </a:xfrm>
        </p:spPr>
        <p:txBody>
          <a:bodyPr>
            <a:normAutofit fontScale="90000"/>
          </a:bodyPr>
          <a:lstStyle/>
          <a:p>
            <a:r>
              <a:rPr lang="en-US" dirty="0"/>
              <a:t>Ventilation Station  for the The Mersey Road Tunnel</a:t>
            </a:r>
          </a:p>
        </p:txBody>
      </p:sp>
      <p:sp>
        <p:nvSpPr>
          <p:cNvPr id="7" name="Title 1">
            <a:extLst>
              <a:ext uri="{FF2B5EF4-FFF2-40B4-BE49-F238E27FC236}">
                <a16:creationId xmlns:a16="http://schemas.microsoft.com/office/drawing/2014/main" id="{93A7B797-8D5A-E646-0775-3B7C71254434}"/>
              </a:ext>
            </a:extLst>
          </p:cNvPr>
          <p:cNvSpPr txBox="1">
            <a:spLocks/>
          </p:cNvSpPr>
          <p:nvPr/>
        </p:nvSpPr>
        <p:spPr>
          <a:xfrm>
            <a:off x="479612" y="537882"/>
            <a:ext cx="2720788" cy="31197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3000" dirty="0">
                <a:ln w="12700">
                  <a:noFill/>
                </a:ln>
                <a:latin typeface="Superclarendon Rg" panose="02060605060000020003" pitchFamily="18" charset="77"/>
              </a:rPr>
              <a:t>Ventilation Station for the The Mersey Road Tunnel</a:t>
            </a:r>
          </a:p>
        </p:txBody>
      </p:sp>
      <p:sp>
        <p:nvSpPr>
          <p:cNvPr id="6" name="Rectangle 5" descr="A tall tower building made of bricks, the sunset is shining on the front.">
            <a:extLst>
              <a:ext uri="{FF2B5EF4-FFF2-40B4-BE49-F238E27FC236}">
                <a16:creationId xmlns:a16="http://schemas.microsoft.com/office/drawing/2014/main" id="{3D40FE20-ABDE-2329-9256-FE8906046701}"/>
              </a:ext>
            </a:extLst>
          </p:cNvPr>
          <p:cNvSpPr/>
          <p:nvPr/>
        </p:nvSpPr>
        <p:spPr>
          <a:xfrm>
            <a:off x="130629" y="101600"/>
            <a:ext cx="8011885"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313E7B5-9A80-146C-B8DE-9CA43307D408}"/>
              </a:ext>
            </a:extLst>
          </p:cNvPr>
          <p:cNvSpPr txBox="1"/>
          <p:nvPr/>
        </p:nvSpPr>
        <p:spPr>
          <a:xfrm>
            <a:off x="8142514" y="537882"/>
            <a:ext cx="3730172"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Mersey Road Tunnel was built between 1925 and 1934</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station houses giant fans used for tunnel ventilation and is the largest of three similar towers on the Birkenhead side of the tunnel.</a:t>
            </a:r>
          </a:p>
          <a:p>
            <a:pPr>
              <a:lnSpc>
                <a:spcPct val="150000"/>
              </a:lnSpc>
            </a:pPr>
            <a:endParaRPr lang="en-GB" sz="2000" dirty="0">
              <a:latin typeface="Linkpen 17a Print" panose="03050602060000000000" pitchFamily="66" charset="77"/>
            </a:endParaRPr>
          </a:p>
        </p:txBody>
      </p:sp>
      <p:pic>
        <p:nvPicPr>
          <p:cNvPr id="11" name="Picture 10">
            <a:extLst>
              <a:ext uri="{FF2B5EF4-FFF2-40B4-BE49-F238E27FC236}">
                <a16:creationId xmlns:a16="http://schemas.microsoft.com/office/drawing/2014/main" id="{8193BF65-AD87-41CC-115D-A4F0A2AF7DB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Tree>
    <p:extLst>
      <p:ext uri="{BB962C8B-B14F-4D97-AF65-F5344CB8AC3E}">
        <p14:creationId xmlns:p14="http://schemas.microsoft.com/office/powerpoint/2010/main" val="21717205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0EFC90-2DC3-FA4B-075C-372D62C1EC7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B7D2DD3-9B88-A625-F18C-D0E32990B7C5}"/>
              </a:ext>
            </a:extLst>
          </p:cNvPr>
          <p:cNvSpPr>
            <a:spLocks noGrp="1"/>
          </p:cNvSpPr>
          <p:nvPr>
            <p:ph type="ctrTitle"/>
          </p:nvPr>
        </p:nvSpPr>
        <p:spPr>
          <a:xfrm>
            <a:off x="1524000" y="-1135632"/>
            <a:ext cx="9144000" cy="739406"/>
          </a:xfrm>
        </p:spPr>
        <p:txBody>
          <a:bodyPr>
            <a:normAutofit fontScale="90000"/>
          </a:bodyPr>
          <a:lstStyle/>
          <a:p>
            <a:r>
              <a:rPr lang="en-US" dirty="0"/>
              <a:t>Ron’s Place</a:t>
            </a:r>
            <a:br>
              <a:rPr lang="en-US" dirty="0"/>
            </a:br>
            <a:r>
              <a:rPr lang="en-US" dirty="0"/>
              <a:t>8 Silverdale Road, </a:t>
            </a:r>
            <a:r>
              <a:rPr lang="en-US" dirty="0" err="1"/>
              <a:t>Oxton</a:t>
            </a:r>
            <a:endParaRPr lang="en-US" dirty="0"/>
          </a:p>
        </p:txBody>
      </p:sp>
      <p:sp>
        <p:nvSpPr>
          <p:cNvPr id="10" name="Rectangle 9" descr="A large ox carved into a red fireplace in a living room, the fire sits in its mouth.">
            <a:extLst>
              <a:ext uri="{FF2B5EF4-FFF2-40B4-BE49-F238E27FC236}">
                <a16:creationId xmlns:a16="http://schemas.microsoft.com/office/drawing/2014/main" id="{501AA6F7-CE5A-5A00-CEA2-D6E757228989}"/>
              </a:ext>
            </a:extLst>
          </p:cNvPr>
          <p:cNvSpPr/>
          <p:nvPr/>
        </p:nvSpPr>
        <p:spPr>
          <a:xfrm>
            <a:off x="67238" y="101600"/>
            <a:ext cx="11994134"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6CE99813-2252-BDEE-7967-C32743B37C86}"/>
              </a:ext>
            </a:extLst>
          </p:cNvPr>
          <p:cNvSpPr txBox="1">
            <a:spLocks/>
          </p:cNvSpPr>
          <p:nvPr/>
        </p:nvSpPr>
        <p:spPr>
          <a:xfrm>
            <a:off x="480822" y="403413"/>
            <a:ext cx="7574691" cy="103316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Ron’s Place</a:t>
            </a:r>
          </a:p>
          <a:p>
            <a:pPr algn="l"/>
            <a:r>
              <a:rPr lang="en-GB" sz="2800" dirty="0">
                <a:ln w="12700">
                  <a:noFill/>
                </a:ln>
                <a:latin typeface="Superclarendon Rg" panose="02060605060000020003" pitchFamily="18" charset="77"/>
              </a:rPr>
              <a:t>8 Silverdale Road, </a:t>
            </a:r>
            <a:r>
              <a:rPr lang="en-GB" sz="2800" dirty="0" err="1">
                <a:ln w="12700">
                  <a:noFill/>
                </a:ln>
                <a:latin typeface="Superclarendon Rg" panose="02060605060000020003" pitchFamily="18" charset="77"/>
              </a:rPr>
              <a:t>Oxton</a:t>
            </a:r>
            <a:endParaRPr lang="en-GB" sz="2800" dirty="0">
              <a:ln w="12700">
                <a:noFill/>
              </a:ln>
              <a:latin typeface="Superclarendon Rg" panose="02060605060000020003" pitchFamily="18" charset="77"/>
            </a:endParaRPr>
          </a:p>
        </p:txBody>
      </p:sp>
      <p:sp>
        <p:nvSpPr>
          <p:cNvPr id="6" name="Rectangle 5">
            <a:extLst>
              <a:ext uri="{FF2B5EF4-FFF2-40B4-BE49-F238E27FC236}">
                <a16:creationId xmlns:a16="http://schemas.microsoft.com/office/drawing/2014/main" id="{B88638CD-9F5C-A137-A681-0339F08F6A5C}"/>
              </a:ext>
            </a:extLst>
          </p:cNvPr>
          <p:cNvSpPr/>
          <p:nvPr/>
        </p:nvSpPr>
        <p:spPr>
          <a:xfrm>
            <a:off x="480822" y="1627094"/>
            <a:ext cx="5366046" cy="4572000"/>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Ron’s Place is a ground-floor flat that was transformed over 33 years into a unique example of Outsider Art.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Outsider Art is art that has been made by people who have not trained as artists.</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Ron Gittins lived in the flat from 1986 </a:t>
            </a:r>
            <a:r>
              <a:rPr lang="en-GB" sz="1600">
                <a:solidFill>
                  <a:schemeClr val="tx1"/>
                </a:solidFill>
                <a:latin typeface="Linkpen 17a Print" panose="03050602060000000000" pitchFamily="66" charset="77"/>
              </a:rPr>
              <a:t>to 2019. </a:t>
            </a:r>
            <a:r>
              <a:rPr lang="en-GB" sz="1600" dirty="0">
                <a:solidFill>
                  <a:schemeClr val="tx1"/>
                </a:solidFill>
                <a:latin typeface="Linkpen 17a Print" panose="03050602060000000000" pitchFamily="66" charset="77"/>
              </a:rPr>
              <a:t>He used materials including papier mâché to create sculptures and wall art that reflect his vivid imagination.</a:t>
            </a:r>
          </a:p>
        </p:txBody>
      </p:sp>
      <p:pic>
        <p:nvPicPr>
          <p:cNvPr id="11" name="Picture 10">
            <a:extLst>
              <a:ext uri="{FF2B5EF4-FFF2-40B4-BE49-F238E27FC236}">
                <a16:creationId xmlns:a16="http://schemas.microsoft.com/office/drawing/2014/main" id="{B171F8B5-D2DA-3FCF-964B-288E74F2954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515541" y="5446058"/>
            <a:ext cx="1609222" cy="1411941"/>
          </a:xfrm>
          <a:prstGeom prst="rect">
            <a:avLst/>
          </a:prstGeom>
        </p:spPr>
      </p:pic>
    </p:spTree>
    <p:extLst>
      <p:ext uri="{BB962C8B-B14F-4D97-AF65-F5344CB8AC3E}">
        <p14:creationId xmlns:p14="http://schemas.microsoft.com/office/powerpoint/2010/main" val="13411981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76BBEEA-2FBC-3C11-656B-4CC9D773B60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6B549C6-BF83-1471-5307-B53962276C3A}"/>
              </a:ext>
            </a:extLst>
          </p:cNvPr>
          <p:cNvSpPr>
            <a:spLocks noGrp="1"/>
          </p:cNvSpPr>
          <p:nvPr>
            <p:ph type="ctrTitle"/>
          </p:nvPr>
        </p:nvSpPr>
        <p:spPr>
          <a:xfrm>
            <a:off x="1524000" y="-1135632"/>
            <a:ext cx="9144000" cy="739406"/>
          </a:xfrm>
        </p:spPr>
        <p:txBody>
          <a:bodyPr>
            <a:normAutofit fontScale="90000"/>
          </a:bodyPr>
          <a:lstStyle/>
          <a:p>
            <a:r>
              <a:rPr lang="en-US" dirty="0"/>
              <a:t>How does a structure become listed?</a:t>
            </a:r>
          </a:p>
        </p:txBody>
      </p:sp>
      <p:sp>
        <p:nvSpPr>
          <p:cNvPr id="7" name="Title 1">
            <a:extLst>
              <a:ext uri="{FF2B5EF4-FFF2-40B4-BE49-F238E27FC236}">
                <a16:creationId xmlns:a16="http://schemas.microsoft.com/office/drawing/2014/main" id="{FFB6680C-A817-C591-B8CD-BE9E68E1729F}"/>
              </a:ext>
            </a:extLst>
          </p:cNvPr>
          <p:cNvSpPr txBox="1">
            <a:spLocks/>
          </p:cNvSpPr>
          <p:nvPr/>
        </p:nvSpPr>
        <p:spPr>
          <a:xfrm>
            <a:off x="419127" y="321022"/>
            <a:ext cx="1024887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How does a structure become listed?</a:t>
            </a:r>
          </a:p>
        </p:txBody>
      </p:sp>
      <p:pic>
        <p:nvPicPr>
          <p:cNvPr id="11" name="Picture 10">
            <a:extLst>
              <a:ext uri="{FF2B5EF4-FFF2-40B4-BE49-F238E27FC236}">
                <a16:creationId xmlns:a16="http://schemas.microsoft.com/office/drawing/2014/main" id="{08FDFBA8-940E-C2CF-BF57-F158246E1EB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41159"/>
            <a:ext cx="1730187" cy="1518076"/>
          </a:xfrm>
          <a:prstGeom prst="rect">
            <a:avLst/>
          </a:prstGeom>
        </p:spPr>
      </p:pic>
      <p:sp>
        <p:nvSpPr>
          <p:cNvPr id="8" name="TextBox 7">
            <a:extLst>
              <a:ext uri="{FF2B5EF4-FFF2-40B4-BE49-F238E27FC236}">
                <a16:creationId xmlns:a16="http://schemas.microsoft.com/office/drawing/2014/main" id="{35A3E98E-0C5B-71D9-1648-7CFE0A4491F5}"/>
              </a:ext>
            </a:extLst>
          </p:cNvPr>
          <p:cNvSpPr txBox="1"/>
          <p:nvPr/>
        </p:nvSpPr>
        <p:spPr>
          <a:xfrm>
            <a:off x="520103" y="1304035"/>
            <a:ext cx="5719331"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If someone thinks that a building or structure should be listed, they fill in an application form and send it to Historic England.</a:t>
            </a:r>
          </a:p>
          <a:p>
            <a:pPr>
              <a:lnSpc>
                <a:spcPct val="150000"/>
              </a:lnSpc>
            </a:pPr>
            <a:br>
              <a:rPr lang="en-GB" dirty="0">
                <a:latin typeface="Linkpen 17a Print" panose="03050602060000000000" pitchFamily="66" charset="77"/>
              </a:rPr>
            </a:br>
            <a:r>
              <a:rPr lang="en-GB" dirty="0">
                <a:latin typeface="Linkpen 17a Print" panose="03050602060000000000" pitchFamily="66" charset="77"/>
              </a:rPr>
              <a:t>Historic England uses certain </a:t>
            </a:r>
            <a:r>
              <a:rPr lang="en-GB" b="1" dirty="0">
                <a:solidFill>
                  <a:srgbClr val="EC5E43"/>
                </a:solidFill>
                <a:latin typeface="Linkpen 17a Print" panose="03050602060000000000" pitchFamily="66" charset="77"/>
              </a:rPr>
              <a:t>criteria</a:t>
            </a:r>
            <a:r>
              <a:rPr lang="en-GB" dirty="0">
                <a:latin typeface="Linkpen 17a Print" panose="03050602060000000000" pitchFamily="66" charset="77"/>
              </a:rPr>
              <a:t> to decide whether or not it should be listed. They then make a </a:t>
            </a:r>
            <a:r>
              <a:rPr lang="en-GB" b="1" dirty="0">
                <a:solidFill>
                  <a:srgbClr val="EC5E43"/>
                </a:solidFill>
                <a:latin typeface="Linkpen 17a Print" panose="03050602060000000000" pitchFamily="66" charset="77"/>
              </a:rPr>
              <a:t>recommendation</a:t>
            </a:r>
            <a:r>
              <a:rPr lang="en-GB" dirty="0">
                <a:latin typeface="Linkpen 17a Print" panose="03050602060000000000" pitchFamily="66" charset="77"/>
              </a:rPr>
              <a:t> to the Secretary of State for Culture, Media and Sport in the government who makes the final decision.</a:t>
            </a:r>
          </a:p>
        </p:txBody>
      </p:sp>
      <p:pic>
        <p:nvPicPr>
          <p:cNvPr id="14" name="Picture 13" descr="An illustration of a man with a helmet and a high vis vest with the Historic England logo on it. He is smiling and writing down on a clip board.">
            <a:extLst>
              <a:ext uri="{FF2B5EF4-FFF2-40B4-BE49-F238E27FC236}">
                <a16:creationId xmlns:a16="http://schemas.microsoft.com/office/drawing/2014/main" id="{02EC9B98-A0D0-F20F-C7E9-0E4F62E610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68479" y="925775"/>
            <a:ext cx="2543763" cy="6580603"/>
          </a:xfrm>
          <a:prstGeom prst="rect">
            <a:avLst/>
          </a:prstGeom>
        </p:spPr>
      </p:pic>
      <p:pic>
        <p:nvPicPr>
          <p:cNvPr id="16" name="Picture 15" descr="A wooden stamp with the word approved written in red capital letters.">
            <a:extLst>
              <a:ext uri="{FF2B5EF4-FFF2-40B4-BE49-F238E27FC236}">
                <a16:creationId xmlns:a16="http://schemas.microsoft.com/office/drawing/2014/main" id="{079BA121-F1C2-A82C-E348-A092970D8DF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5947" r="95682">
                        <a14:foregroundMark x1="5947" y1="74797" x2="62083" y2="84913"/>
                        <a14:foregroundMark x1="10114" y1="69477" x2="46837" y2="71076"/>
                        <a14:foregroundMark x1="9413" y1="70552" x2="14621" y2="74273"/>
                        <a14:foregroundMark x1="86326" y1="28517" x2="70038" y2="69477"/>
                        <a14:foregroundMark x1="70038" y1="69477" x2="70038" y2="69477"/>
                        <a14:foregroundMark x1="91174" y1="25320" x2="75587" y2="82762"/>
                        <a14:foregroundMark x1="78712" y1="80116" x2="95682" y2="29041"/>
                        <a14:foregroundMark x1="95682" y1="29041" x2="95682" y2="29041"/>
                        <a14:foregroundMark x1="60000" y1="86512" x2="7481" y2="72994"/>
                        <a14:foregroundMark x1="7481" y1="72994" x2="16970" y2="84360"/>
                        <a14:foregroundMark x1="16970" y1="84360" x2="56818" y2="87558"/>
                        <a14:foregroundMark x1="56818" y1="87558" x2="49886" y2="69913"/>
                        <a14:foregroundMark x1="49886" y1="69913" x2="17045" y2="67878"/>
                      </a14:backgroundRemoval>
                    </a14:imgEffect>
                  </a14:imgLayer>
                </a14:imgProps>
              </a:ext>
            </a:extLst>
          </a:blip>
          <a:stretch>
            <a:fillRect/>
          </a:stretch>
        </p:blipFill>
        <p:spPr>
          <a:xfrm>
            <a:off x="7689911" y="2081670"/>
            <a:ext cx="4189541" cy="2727996"/>
          </a:xfrm>
          <a:prstGeom prst="rect">
            <a:avLst/>
          </a:prstGeom>
        </p:spPr>
      </p:pic>
      <p:sp>
        <p:nvSpPr>
          <p:cNvPr id="6" name="Rectangle 5">
            <a:extLst>
              <a:ext uri="{FF2B5EF4-FFF2-40B4-BE49-F238E27FC236}">
                <a16:creationId xmlns:a16="http://schemas.microsoft.com/office/drawing/2014/main" id="{07E8E3DB-8662-68BE-5C27-4256DF21B47B}"/>
              </a:ext>
            </a:extLst>
          </p:cNvPr>
          <p:cNvSpPr/>
          <p:nvPr/>
        </p:nvSpPr>
        <p:spPr>
          <a:xfrm>
            <a:off x="8487360" y="4985851"/>
            <a:ext cx="2839545" cy="1323439"/>
          </a:xfrm>
          <a:prstGeom prst="rect">
            <a:avLst/>
          </a:prstGeom>
          <a:solidFill>
            <a:srgbClr val="4B4848"/>
          </a:solidFill>
          <a:ln w="28575">
            <a:solidFill>
              <a:schemeClr val="tx1"/>
            </a:solidFill>
          </a:ln>
        </p:spPr>
        <p:txBody>
          <a:bodyPr wrap="square">
            <a:spAutoFit/>
          </a:bodyPr>
          <a:lstStyle/>
          <a:p>
            <a:pPr algn="ctr"/>
            <a:r>
              <a:rPr lang="en-GB" sz="2000" dirty="0">
                <a:solidFill>
                  <a:schemeClr val="bg1"/>
                </a:solidFill>
                <a:latin typeface="Superclarendon" panose="02060605060000020003" pitchFamily="18" charset="77"/>
              </a:rPr>
              <a:t>Find out </a:t>
            </a:r>
            <a:br>
              <a:rPr lang="en-GB" sz="2000" dirty="0">
                <a:solidFill>
                  <a:schemeClr val="bg1"/>
                </a:solidFill>
                <a:latin typeface="Superclarendon" panose="02060605060000020003" pitchFamily="18" charset="77"/>
              </a:rPr>
            </a:br>
            <a:r>
              <a:rPr lang="en-GB" sz="2000" dirty="0">
                <a:solidFill>
                  <a:schemeClr val="bg1"/>
                </a:solidFill>
                <a:latin typeface="Superclarendon" panose="02060605060000020003" pitchFamily="18" charset="77"/>
              </a:rPr>
              <a:t>more on the </a:t>
            </a:r>
          </a:p>
          <a:p>
            <a:pPr algn="ctr"/>
            <a:r>
              <a:rPr lang="en-GB" sz="2000" dirty="0">
                <a:solidFill>
                  <a:srgbClr val="EC9B8A"/>
                </a:solidFill>
                <a:latin typeface="Superclarendon" panose="02060605060000020003" pitchFamily="18" charset="77"/>
                <a:hlinkClick r:id="rId8">
                  <a:extLst>
                    <a:ext uri="{A12FA001-AC4F-418D-AE19-62706E023703}">
                      <ahyp:hlinkClr xmlns:ahyp="http://schemas.microsoft.com/office/drawing/2018/hyperlinkcolor" val="tx"/>
                    </a:ext>
                  </a:extLst>
                </a:hlinkClick>
              </a:rPr>
              <a:t>Historic England website</a:t>
            </a:r>
            <a:r>
              <a:rPr lang="en-GB" sz="2000" dirty="0">
                <a:solidFill>
                  <a:srgbClr val="EC9B8A"/>
                </a:solidFill>
                <a:latin typeface="Superclarendon" panose="02060605060000020003" pitchFamily="18" charset="77"/>
              </a:rPr>
              <a:t>. </a:t>
            </a:r>
          </a:p>
        </p:txBody>
      </p:sp>
    </p:spTree>
    <p:extLst>
      <p:ext uri="{BB962C8B-B14F-4D97-AF65-F5344CB8AC3E}">
        <p14:creationId xmlns:p14="http://schemas.microsoft.com/office/powerpoint/2010/main" val="30340280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2" presetClass="entr" presetSubtype="4" decel="5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3000"/>
                            </p:stCondLst>
                            <p:childTnLst>
                              <p:par>
                                <p:cTn id="26" presetID="2" presetClass="entr" presetSubtype="2" decel="5000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1+#ppt_w/2"/>
                                          </p:val>
                                        </p:tav>
                                        <p:tav tm="100000">
                                          <p:val>
                                            <p:strVal val="#ppt_x"/>
                                          </p:val>
                                        </p:tav>
                                      </p:tavLst>
                                    </p:anim>
                                    <p:anim calcmode="lin" valueType="num">
                                      <p:cBhvr additive="base">
                                        <p:cTn id="29"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4ECE47-CAD6-656A-C210-E0B4EE7C6E7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84ED972-52AB-9E68-D5F4-3EB6A9547A8A}"/>
              </a:ext>
            </a:extLst>
          </p:cNvPr>
          <p:cNvSpPr>
            <a:spLocks noGrp="1"/>
          </p:cNvSpPr>
          <p:nvPr>
            <p:ph type="ctrTitle"/>
          </p:nvPr>
        </p:nvSpPr>
        <p:spPr>
          <a:xfrm>
            <a:off x="1524000" y="-1135632"/>
            <a:ext cx="9144000" cy="739406"/>
          </a:xfrm>
        </p:spPr>
        <p:txBody>
          <a:bodyPr>
            <a:normAutofit fontScale="90000"/>
          </a:bodyPr>
          <a:lstStyle/>
          <a:p>
            <a:r>
              <a:rPr lang="en-US" dirty="0"/>
              <a:t>What does it mean when something becomes listed?</a:t>
            </a:r>
          </a:p>
        </p:txBody>
      </p:sp>
      <p:sp>
        <p:nvSpPr>
          <p:cNvPr id="7" name="Title 1">
            <a:extLst>
              <a:ext uri="{FF2B5EF4-FFF2-40B4-BE49-F238E27FC236}">
                <a16:creationId xmlns:a16="http://schemas.microsoft.com/office/drawing/2014/main" id="{3F07D66F-9190-FB43-B558-2BFD95353B80}"/>
              </a:ext>
            </a:extLst>
          </p:cNvPr>
          <p:cNvSpPr txBox="1">
            <a:spLocks/>
          </p:cNvSpPr>
          <p:nvPr/>
        </p:nvSpPr>
        <p:spPr>
          <a:xfrm>
            <a:off x="400139" y="457228"/>
            <a:ext cx="7210896" cy="106084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What does it mean when something becomes listed?</a:t>
            </a:r>
          </a:p>
        </p:txBody>
      </p:sp>
      <p:pic>
        <p:nvPicPr>
          <p:cNvPr id="11" name="Picture 10">
            <a:extLst>
              <a:ext uri="{FF2B5EF4-FFF2-40B4-BE49-F238E27FC236}">
                <a16:creationId xmlns:a16="http://schemas.microsoft.com/office/drawing/2014/main" id="{B9E8558B-7FE2-5815-06C2-F5C4E43325E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0"/>
            <a:ext cx="1730187" cy="1518076"/>
          </a:xfrm>
          <a:prstGeom prst="rect">
            <a:avLst/>
          </a:prstGeom>
        </p:spPr>
      </p:pic>
      <p:sp>
        <p:nvSpPr>
          <p:cNvPr id="8" name="TextBox 7">
            <a:extLst>
              <a:ext uri="{FF2B5EF4-FFF2-40B4-BE49-F238E27FC236}">
                <a16:creationId xmlns:a16="http://schemas.microsoft.com/office/drawing/2014/main" id="{7ABC9C8E-E794-658A-CF68-3542789DEB07}"/>
              </a:ext>
            </a:extLst>
          </p:cNvPr>
          <p:cNvSpPr txBox="1"/>
          <p:nvPr/>
        </p:nvSpPr>
        <p:spPr>
          <a:xfrm>
            <a:off x="494269" y="1761565"/>
            <a:ext cx="5328307" cy="4196794"/>
          </a:xfrm>
          <a:prstGeom prst="rect">
            <a:avLst/>
          </a:prstGeom>
          <a:noFill/>
        </p:spPr>
        <p:txBody>
          <a:bodyPr wrap="square">
            <a:spAutoFit/>
          </a:bodyPr>
          <a:lstStyle/>
          <a:p>
            <a:pPr>
              <a:lnSpc>
                <a:spcPct val="150000"/>
              </a:lnSpc>
            </a:pPr>
            <a:r>
              <a:rPr lang="en-GB" dirty="0">
                <a:latin typeface="Linkpen 17a Print" panose="03050602060000000000" pitchFamily="66" charset="77"/>
              </a:rPr>
              <a:t>When a building is listed, it is added to the National Heritage List for England and protected by law.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means it can't be demolished without special permission from Historic England.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Owners must take care of the building and get approval for most changes. </a:t>
            </a:r>
          </a:p>
        </p:txBody>
      </p:sp>
      <p:pic>
        <p:nvPicPr>
          <p:cNvPr id="12" name="Picture 11" descr="An image of a renovated a listed building.">
            <a:extLst>
              <a:ext uri="{FF2B5EF4-FFF2-40B4-BE49-F238E27FC236}">
                <a16:creationId xmlns:a16="http://schemas.microsoft.com/office/drawing/2014/main" id="{F5E389A7-651F-027B-8015-B47D17C3D55D}"/>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369426" y="1718023"/>
            <a:ext cx="4892573" cy="3718356"/>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BEC6AC54-4901-8FEC-A1EA-5525D014D72B}"/>
              </a:ext>
            </a:extLst>
          </p:cNvPr>
          <p:cNvSpPr/>
          <p:nvPr/>
        </p:nvSpPr>
        <p:spPr>
          <a:xfrm>
            <a:off x="6715451" y="5635936"/>
            <a:ext cx="4164106" cy="707886"/>
          </a:xfrm>
          <a:prstGeom prst="rect">
            <a:avLst/>
          </a:prstGeom>
          <a:solidFill>
            <a:srgbClr val="4B4848"/>
          </a:solidFill>
          <a:ln w="28575">
            <a:solidFill>
              <a:schemeClr val="tx1"/>
            </a:solidFill>
          </a:ln>
        </p:spPr>
        <p:txBody>
          <a:bodyPr wrap="square">
            <a:spAutoFit/>
          </a:bodyPr>
          <a:lstStyle/>
          <a:p>
            <a:pPr algn="ctr"/>
            <a:r>
              <a:rPr lang="en-GB" sz="2000" dirty="0">
                <a:solidFill>
                  <a:schemeClr val="bg1"/>
                </a:solidFill>
                <a:latin typeface="Superclarendon" panose="02060605060000020003" pitchFamily="18" charset="77"/>
              </a:rPr>
              <a:t>Find out more on the </a:t>
            </a:r>
          </a:p>
          <a:p>
            <a:pPr algn="ctr"/>
            <a:r>
              <a:rPr lang="en-GB" sz="2000" dirty="0">
                <a:solidFill>
                  <a:srgbClr val="EC9B8A"/>
                </a:solidFill>
                <a:latin typeface="Superclarendon" panose="02060605060000020003" pitchFamily="18" charset="77"/>
                <a:hlinkClick r:id="rId6">
                  <a:extLst>
                    <a:ext uri="{A12FA001-AC4F-418D-AE19-62706E023703}">
                      <ahyp:hlinkClr xmlns:ahyp="http://schemas.microsoft.com/office/drawing/2018/hyperlinkcolor" val="tx"/>
                    </a:ext>
                  </a:extLst>
                </a:hlinkClick>
              </a:rPr>
              <a:t>Historic England website</a:t>
            </a:r>
            <a:r>
              <a:rPr lang="en-GB" sz="2000" dirty="0">
                <a:solidFill>
                  <a:srgbClr val="EC9B8A"/>
                </a:solidFill>
                <a:latin typeface="Superclarendon" panose="02060605060000020003" pitchFamily="18" charset="77"/>
              </a:rPr>
              <a:t>. </a:t>
            </a:r>
          </a:p>
        </p:txBody>
      </p:sp>
    </p:spTree>
    <p:extLst>
      <p:ext uri="{BB962C8B-B14F-4D97-AF65-F5344CB8AC3E}">
        <p14:creationId xmlns:p14="http://schemas.microsoft.com/office/powerpoint/2010/main" val="16863522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 presetClass="entr" presetSubtype="4" decel="5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03BBE1B-3AAB-68EE-1A8E-6851308997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22B01A7-09C7-8A5E-67B2-1AA1D3678F26}"/>
              </a:ext>
            </a:extLst>
          </p:cNvPr>
          <p:cNvSpPr>
            <a:spLocks noGrp="1"/>
          </p:cNvSpPr>
          <p:nvPr>
            <p:ph type="ctrTitle"/>
          </p:nvPr>
        </p:nvSpPr>
        <p:spPr>
          <a:xfrm>
            <a:off x="1524000" y="-1135632"/>
            <a:ext cx="9144000" cy="739406"/>
          </a:xfrm>
        </p:spPr>
        <p:txBody>
          <a:bodyPr>
            <a:normAutofit fontScale="90000"/>
          </a:bodyPr>
          <a:lstStyle/>
          <a:p>
            <a:r>
              <a:rPr lang="en-US" dirty="0"/>
              <a:t>Why is listing important?</a:t>
            </a:r>
          </a:p>
        </p:txBody>
      </p:sp>
      <p:sp>
        <p:nvSpPr>
          <p:cNvPr id="7" name="Title 1">
            <a:extLst>
              <a:ext uri="{FF2B5EF4-FFF2-40B4-BE49-F238E27FC236}">
                <a16:creationId xmlns:a16="http://schemas.microsoft.com/office/drawing/2014/main" id="{B5194442-BCED-418B-5F51-ED83F294A9D0}"/>
              </a:ext>
            </a:extLst>
          </p:cNvPr>
          <p:cNvSpPr txBox="1">
            <a:spLocks/>
          </p:cNvSpPr>
          <p:nvPr/>
        </p:nvSpPr>
        <p:spPr>
          <a:xfrm>
            <a:off x="400139" y="347875"/>
            <a:ext cx="883799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Why is listing important?</a:t>
            </a:r>
          </a:p>
        </p:txBody>
      </p:sp>
      <p:pic>
        <p:nvPicPr>
          <p:cNvPr id="11" name="Picture 10">
            <a:extLst>
              <a:ext uri="{FF2B5EF4-FFF2-40B4-BE49-F238E27FC236}">
                <a16:creationId xmlns:a16="http://schemas.microsoft.com/office/drawing/2014/main" id="{021CFC09-31AF-1BCE-2B54-8951BA14AA5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0"/>
            <a:ext cx="1730187" cy="1518076"/>
          </a:xfrm>
          <a:prstGeom prst="rect">
            <a:avLst/>
          </a:prstGeom>
        </p:spPr>
      </p:pic>
      <p:sp>
        <p:nvSpPr>
          <p:cNvPr id="8" name="TextBox 7">
            <a:extLst>
              <a:ext uri="{FF2B5EF4-FFF2-40B4-BE49-F238E27FC236}">
                <a16:creationId xmlns:a16="http://schemas.microsoft.com/office/drawing/2014/main" id="{F2808006-2389-87DA-7A85-3CA930B4E0F6}"/>
              </a:ext>
            </a:extLst>
          </p:cNvPr>
          <p:cNvSpPr txBox="1"/>
          <p:nvPr/>
        </p:nvSpPr>
        <p:spPr>
          <a:xfrm>
            <a:off x="409104" y="1087280"/>
            <a:ext cx="1100296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Listing helps to protect significant buildings and structures in our local area.</a:t>
            </a:r>
          </a:p>
        </p:txBody>
      </p:sp>
      <p:sp>
        <p:nvSpPr>
          <p:cNvPr id="6" name="Title 1">
            <a:extLst>
              <a:ext uri="{FF2B5EF4-FFF2-40B4-BE49-F238E27FC236}">
                <a16:creationId xmlns:a16="http://schemas.microsoft.com/office/drawing/2014/main" id="{8A7960FB-D4E5-77E0-16C7-DCC81956EB32}"/>
              </a:ext>
            </a:extLst>
          </p:cNvPr>
          <p:cNvSpPr txBox="1">
            <a:spLocks/>
          </p:cNvSpPr>
          <p:nvPr/>
        </p:nvSpPr>
        <p:spPr>
          <a:xfrm>
            <a:off x="3823445" y="1463917"/>
            <a:ext cx="4563038"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200" dirty="0">
                <a:ln w="12700">
                  <a:noFill/>
                </a:ln>
                <a:solidFill>
                  <a:srgbClr val="EC5E43"/>
                </a:solidFill>
                <a:latin typeface="Superclarendon Rg" panose="02060605060000020003" pitchFamily="18" charset="77"/>
              </a:rPr>
              <a:t>Listed buildings…</a:t>
            </a:r>
          </a:p>
        </p:txBody>
      </p:sp>
      <p:sp>
        <p:nvSpPr>
          <p:cNvPr id="10" name="Rectangle 9">
            <a:extLst>
              <a:ext uri="{FF2B5EF4-FFF2-40B4-BE49-F238E27FC236}">
                <a16:creationId xmlns:a16="http://schemas.microsoft.com/office/drawing/2014/main" id="{8CEC34E4-B505-A1EA-7615-8A6D1B10F274}"/>
              </a:ext>
            </a:extLst>
          </p:cNvPr>
          <p:cNvSpPr/>
          <p:nvPr/>
        </p:nvSpPr>
        <p:spPr>
          <a:xfrm>
            <a:off x="400140" y="2244456"/>
            <a:ext cx="4185307" cy="1617029"/>
          </a:xfrm>
          <a:prstGeom prst="rect">
            <a:avLst/>
          </a:prstGeom>
          <a:solidFill>
            <a:schemeClr val="bg1"/>
          </a:solidFill>
          <a:ln w="28575">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US" dirty="0">
                <a:solidFill>
                  <a:schemeClr val="tx1"/>
                </a:solidFill>
                <a:latin typeface="Linkpen 17a Print" panose="03050602060000000000" pitchFamily="66" charset="77"/>
              </a:rPr>
              <a:t>…help our understanding of significant events, people and time periods in the past.</a:t>
            </a:r>
            <a:endParaRPr lang="en-US" dirty="0"/>
          </a:p>
        </p:txBody>
      </p:sp>
      <p:sp>
        <p:nvSpPr>
          <p:cNvPr id="12" name="Rectangle 11">
            <a:extLst>
              <a:ext uri="{FF2B5EF4-FFF2-40B4-BE49-F238E27FC236}">
                <a16:creationId xmlns:a16="http://schemas.microsoft.com/office/drawing/2014/main" id="{4CF10224-F930-AA18-4852-0CB0D53E34E1}"/>
              </a:ext>
            </a:extLst>
          </p:cNvPr>
          <p:cNvSpPr/>
          <p:nvPr/>
        </p:nvSpPr>
        <p:spPr>
          <a:xfrm>
            <a:off x="4761469" y="2244456"/>
            <a:ext cx="2298237" cy="1617029"/>
          </a:xfrm>
          <a:prstGeom prst="rect">
            <a:avLst/>
          </a:prstGeom>
          <a:solidFill>
            <a:schemeClr val="bg1"/>
          </a:solidFill>
          <a:ln w="28575">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US" dirty="0">
                <a:solidFill>
                  <a:schemeClr val="tx1"/>
                </a:solidFill>
                <a:latin typeface="Linkpen 17a Print" panose="03050602060000000000" pitchFamily="66" charset="77"/>
              </a:rPr>
              <a:t>…are a window into the past.</a:t>
            </a:r>
          </a:p>
        </p:txBody>
      </p:sp>
      <p:sp>
        <p:nvSpPr>
          <p:cNvPr id="13" name="Rectangle 12">
            <a:extLst>
              <a:ext uri="{FF2B5EF4-FFF2-40B4-BE49-F238E27FC236}">
                <a16:creationId xmlns:a16="http://schemas.microsoft.com/office/drawing/2014/main" id="{6C8DDBD9-226A-9FA6-EA3A-49544CD650EA}"/>
              </a:ext>
            </a:extLst>
          </p:cNvPr>
          <p:cNvSpPr/>
          <p:nvPr/>
        </p:nvSpPr>
        <p:spPr>
          <a:xfrm>
            <a:off x="7235728" y="2244456"/>
            <a:ext cx="4556132" cy="1617029"/>
          </a:xfrm>
          <a:prstGeom prst="rect">
            <a:avLst/>
          </a:prstGeom>
          <a:solidFill>
            <a:schemeClr val="bg1"/>
          </a:solidFill>
          <a:ln w="28575">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US" dirty="0">
                <a:solidFill>
                  <a:schemeClr val="tx1"/>
                </a:solidFill>
                <a:latin typeface="Linkpen 17a Print" panose="03050602060000000000" pitchFamily="66" charset="77"/>
              </a:rPr>
              <a:t>…give clues about how people lived, how people felt and what things were like in the past.    </a:t>
            </a:r>
          </a:p>
        </p:txBody>
      </p:sp>
      <p:sp>
        <p:nvSpPr>
          <p:cNvPr id="14" name="Rectangle 13">
            <a:extLst>
              <a:ext uri="{FF2B5EF4-FFF2-40B4-BE49-F238E27FC236}">
                <a16:creationId xmlns:a16="http://schemas.microsoft.com/office/drawing/2014/main" id="{AC89154A-5F53-E945-66C8-1AE804D614F1}"/>
              </a:ext>
            </a:extLst>
          </p:cNvPr>
          <p:cNvSpPr/>
          <p:nvPr/>
        </p:nvSpPr>
        <p:spPr>
          <a:xfrm>
            <a:off x="400139" y="4018674"/>
            <a:ext cx="4602167" cy="1617029"/>
          </a:xfrm>
          <a:prstGeom prst="rect">
            <a:avLst/>
          </a:prstGeom>
          <a:solidFill>
            <a:schemeClr val="bg1"/>
          </a:solidFill>
          <a:ln w="28575">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US" dirty="0">
                <a:solidFill>
                  <a:schemeClr val="tx1"/>
                </a:solidFill>
                <a:latin typeface="Linkpen 17a Print" panose="03050602060000000000" pitchFamily="66" charset="77"/>
              </a:rPr>
              <a:t>… are important to people &amp; communities – they have stories and memories attached to them.</a:t>
            </a:r>
          </a:p>
        </p:txBody>
      </p:sp>
      <p:sp>
        <p:nvSpPr>
          <p:cNvPr id="15" name="Rectangle 14">
            <a:extLst>
              <a:ext uri="{FF2B5EF4-FFF2-40B4-BE49-F238E27FC236}">
                <a16:creationId xmlns:a16="http://schemas.microsoft.com/office/drawing/2014/main" id="{B016523C-51B6-A564-CB35-68E9ED18BEFE}"/>
              </a:ext>
            </a:extLst>
          </p:cNvPr>
          <p:cNvSpPr/>
          <p:nvPr/>
        </p:nvSpPr>
        <p:spPr>
          <a:xfrm>
            <a:off x="5164881" y="4018674"/>
            <a:ext cx="6626979" cy="1617029"/>
          </a:xfrm>
          <a:prstGeom prst="rect">
            <a:avLst/>
          </a:prstGeom>
          <a:solidFill>
            <a:schemeClr val="bg1"/>
          </a:solidFill>
          <a:ln w="28575">
            <a:solidFill>
              <a:srgbClr val="EC5E43"/>
            </a:solidFill>
          </a:ln>
        </p:spPr>
        <p:style>
          <a:lnRef idx="2">
            <a:schemeClr val="accent1">
              <a:shade val="15000"/>
            </a:schemeClr>
          </a:lnRef>
          <a:fillRef idx="1">
            <a:schemeClr val="accent1"/>
          </a:fillRef>
          <a:effectRef idx="0">
            <a:schemeClr val="accent1"/>
          </a:effectRef>
          <a:fontRef idx="minor">
            <a:schemeClr val="lt1"/>
          </a:fontRef>
        </p:style>
        <p:txBody>
          <a:bodyPr tIns="0" bIns="108000" rtlCol="0" anchor="ctr"/>
          <a:lstStyle/>
          <a:p>
            <a:pPr algn="ctr">
              <a:lnSpc>
                <a:spcPct val="150000"/>
              </a:lnSpc>
            </a:pPr>
            <a:r>
              <a:rPr lang="en-US" dirty="0">
                <a:solidFill>
                  <a:schemeClr val="tx1"/>
                </a:solidFill>
                <a:latin typeface="Linkpen 17a Print" panose="03050602060000000000" pitchFamily="66" charset="77"/>
              </a:rPr>
              <a:t>…are a good way to show what we are proud of about our past but also to remember things we are less proud of, and not repeat them!</a:t>
            </a:r>
          </a:p>
        </p:txBody>
      </p:sp>
      <p:sp>
        <p:nvSpPr>
          <p:cNvPr id="16" name="Title 1">
            <a:extLst>
              <a:ext uri="{FF2B5EF4-FFF2-40B4-BE49-F238E27FC236}">
                <a16:creationId xmlns:a16="http://schemas.microsoft.com/office/drawing/2014/main" id="{3C16B170-5118-17F4-9741-7C96C0F20F42}"/>
              </a:ext>
            </a:extLst>
          </p:cNvPr>
          <p:cNvSpPr txBox="1">
            <a:spLocks/>
          </p:cNvSpPr>
          <p:nvPr/>
        </p:nvSpPr>
        <p:spPr>
          <a:xfrm>
            <a:off x="400139" y="5490424"/>
            <a:ext cx="1139172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200" dirty="0">
                <a:ln w="12700">
                  <a:noFill/>
                </a:ln>
                <a:solidFill>
                  <a:srgbClr val="EC5E43"/>
                </a:solidFill>
                <a:latin typeface="Superclarendon Rg" panose="02060605060000020003" pitchFamily="18" charset="77"/>
              </a:rPr>
              <a:t>…are an important part of our heritage.</a:t>
            </a:r>
          </a:p>
        </p:txBody>
      </p:sp>
    </p:spTree>
    <p:extLst>
      <p:ext uri="{BB962C8B-B14F-4D97-AF65-F5344CB8AC3E}">
        <p14:creationId xmlns:p14="http://schemas.microsoft.com/office/powerpoint/2010/main" val="40854150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p:bldP spid="10" grpId="0" animBg="1"/>
      <p:bldP spid="12" grpId="0" animBg="1"/>
      <p:bldP spid="13" grpId="0" animBg="1"/>
      <p:bldP spid="14" grpId="0" animBg="1"/>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E21E46-5B87-83F2-49C0-2E9A92C3B262}"/>
              </a:ext>
            </a:extLst>
          </p:cNvPr>
          <p:cNvSpPr>
            <a:spLocks noGrp="1"/>
          </p:cNvSpPr>
          <p:nvPr>
            <p:ph type="ctrTitle"/>
          </p:nvPr>
        </p:nvSpPr>
        <p:spPr>
          <a:xfrm>
            <a:off x="1578339" y="-1755894"/>
            <a:ext cx="9144000" cy="1325588"/>
          </a:xfrm>
        </p:spPr>
        <p:txBody>
          <a:bodyPr/>
          <a:lstStyle/>
          <a:p>
            <a:pPr rtl="0" eaLnBrk="1" latinLnBrk="0" hangingPunct="1"/>
            <a:r>
              <a:rPr lang="en-GB" sz="3200" u="none" kern="1200" dirty="0">
                <a:effectLst/>
                <a:latin typeface="Arial" panose="020B0604020202020204" pitchFamily="34" charset="0"/>
                <a:ea typeface="+mn-ea"/>
                <a:cs typeface="Arial" panose="020B0604020202020204" pitchFamily="34" charset="0"/>
              </a:rPr>
              <a:t>How can listed buildings help us find out about Birkenhead?</a:t>
            </a:r>
            <a:endParaRPr lang="en-GB" u="none" dirty="0">
              <a:effectLst/>
              <a:latin typeface="Arial" panose="020B0604020202020204" pitchFamily="34" charset="0"/>
              <a:cs typeface="Arial" panose="020B0604020202020204" pitchFamily="34" charset="0"/>
            </a:endParaRPr>
          </a:p>
        </p:txBody>
      </p:sp>
      <p:grpSp>
        <p:nvGrpSpPr>
          <p:cNvPr id="14" name="Group 13" descr="What is a listed building?&#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descr="What is a listed building?&#10;">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descr="What is a listed building?&#10;">
              <a:extLst>
                <a:ext uri="{FF2B5EF4-FFF2-40B4-BE49-F238E27FC236}">
                  <a16:creationId xmlns:a16="http://schemas.microsoft.com/office/drawing/2014/main" id="{029D932F-C3B1-0326-BE7B-8610BF323246}"/>
                </a:ext>
              </a:extLst>
            </p:cNvPr>
            <p:cNvSpPr txBox="1"/>
            <p:nvPr/>
          </p:nvSpPr>
          <p:spPr>
            <a:xfrm>
              <a:off x="993512"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is a listed building?</a:t>
              </a:r>
            </a:p>
          </p:txBody>
        </p:sp>
      </p:grpSp>
      <p:grpSp>
        <p:nvGrpSpPr>
          <p:cNvPr id="17" name="Group 16" descr="Why are buildings listed?&#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descr="Why are buildings listed?&#10;">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descr="Why are buildings listed?&#10;">
              <a:extLst>
                <a:ext uri="{FF2B5EF4-FFF2-40B4-BE49-F238E27FC236}">
                  <a16:creationId xmlns:a16="http://schemas.microsoft.com/office/drawing/2014/main" id="{BD5A7856-FA7B-07BE-9968-EF291D5E4E6D}"/>
                </a:ext>
              </a:extLst>
            </p:cNvPr>
            <p:cNvSpPr txBox="1"/>
            <p:nvPr/>
          </p:nvSpPr>
          <p:spPr>
            <a:xfrm>
              <a:off x="6640216"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buildings listed?</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270751" y="2753413"/>
            <a:ext cx="9567578" cy="1569660"/>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How can listed buildings help us find out about Birkenhead?</a:t>
            </a:r>
          </a:p>
          <a:p>
            <a:pPr algn="ctr"/>
            <a:endParaRPr lang="en-GB" sz="3200" dirty="0">
              <a:solidFill>
                <a:srgbClr val="EC5E43"/>
              </a:solidFill>
              <a:latin typeface="Superclarendon Rg" panose="02000505080000020003" pitchFamily="2" charset="77"/>
            </a:endParaRPr>
          </a:p>
        </p:txBody>
      </p:sp>
      <p:grpSp>
        <p:nvGrpSpPr>
          <p:cNvPr id="20" name="Group 19" descr="What listed buildings are there in Birkenhead?&#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descr="What listed buildings are there in Birkenhead?&#1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descr="What listed buildings are there in Birkenhead?&#10;">
              <a:extLst>
                <a:ext uri="{FF2B5EF4-FFF2-40B4-BE49-F238E27FC236}">
                  <a16:creationId xmlns:a16="http://schemas.microsoft.com/office/drawing/2014/main" id="{BE5EF4A7-564C-1CBB-1B83-6B35573A35B4}"/>
                </a:ext>
              </a:extLst>
            </p:cNvPr>
            <p:cNvSpPr txBox="1"/>
            <p:nvPr/>
          </p:nvSpPr>
          <p:spPr>
            <a:xfrm>
              <a:off x="648701" y="4653930"/>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listed buildings are there in Birkenhead?</a:t>
              </a:r>
            </a:p>
          </p:txBody>
        </p:sp>
      </p:grpSp>
      <p:grpSp>
        <p:nvGrpSpPr>
          <p:cNvPr id="23" name="Group 22" descr="Why are the listed buildings in Birkenhead important?&#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descr="Why are the listed buildings in Birkenhead important?&#10;">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descr="Why are the listed buildings in Birkenhead important?&#10;">
              <a:extLst>
                <a:ext uri="{FF2B5EF4-FFF2-40B4-BE49-F238E27FC236}">
                  <a16:creationId xmlns:a16="http://schemas.microsoft.com/office/drawing/2014/main" id="{842127DB-E600-D7E0-5A94-1FF7F7902DCB}"/>
                </a:ext>
              </a:extLst>
            </p:cNvPr>
            <p:cNvSpPr txBox="1"/>
            <p:nvPr/>
          </p:nvSpPr>
          <p:spPr>
            <a:xfrm>
              <a:off x="6284810" y="4453875"/>
              <a:ext cx="525849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the listed buildings in Birkenhead important?</a:t>
              </a:r>
            </a:p>
          </p:txBody>
        </p:sp>
      </p:grpSp>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AFD3A636-F486-427C-FB9B-18A42977327A}"/>
              </a:ext>
            </a:extLst>
          </p:cNvPr>
          <p:cNvSpPr>
            <a:spLocks noGrp="1"/>
          </p:cNvSpPr>
          <p:nvPr>
            <p:ph type="ctrTitle"/>
          </p:nvPr>
        </p:nvSpPr>
        <p:spPr>
          <a:xfrm>
            <a:off x="658908" y="-1605725"/>
            <a:ext cx="11255186" cy="1074442"/>
          </a:xfrm>
        </p:spPr>
        <p:txBody>
          <a:bodyPr/>
          <a:lstStyle/>
          <a:p>
            <a:r>
              <a:rPr lang="en-US" dirty="0"/>
              <a:t>What</a:t>
            </a:r>
            <a:r>
              <a:rPr lang="en-US" baseline="0" dirty="0"/>
              <a:t> do all these have in common</a:t>
            </a:r>
            <a:endParaRPr lang="en-US" dirty="0"/>
          </a:p>
        </p:txBody>
      </p:sp>
      <p:pic>
        <p:nvPicPr>
          <p:cNvPr id="19" name="Picture 1" descr="An illustration of a palace with &quot;262 Palaces&quot; written over the top.&#10;&#10;An illustration of pigs with &quot;514 Pig Stiles&quot;written underneath.">
            <a:extLst>
              <a:ext uri="{FF2B5EF4-FFF2-40B4-BE49-F238E27FC236}">
                <a16:creationId xmlns:a16="http://schemas.microsoft.com/office/drawing/2014/main" id="{A30CD969-A956-B7C2-74F9-6DB50EFCFD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1210053" y="380723"/>
            <a:ext cx="2931416" cy="261269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2" descr="An illustration of a nuclear bunker with six rooms underground. &quot;5,474 Barrows&quot; and 7 Bunkers&quot; is written on the image.">
            <a:extLst>
              <a:ext uri="{FF2B5EF4-FFF2-40B4-BE49-F238E27FC236}">
                <a16:creationId xmlns:a16="http://schemas.microsoft.com/office/drawing/2014/main" id="{F5725291-69F4-0DC9-99DC-994C8AFE5BB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4397231" y="383725"/>
            <a:ext cx="2931416" cy="260969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 descr="An illustration of a waterfront with a long pier at the top, there are two buildings on the pier. &quot;72 Piers&quot; is written next to it.&#10;&#10;An illustration of two crosses as gravestones on some grass. &quot;2 Plague Crosses&quot; is written next to it.">
            <a:extLst>
              <a:ext uri="{FF2B5EF4-FFF2-40B4-BE49-F238E27FC236}">
                <a16:creationId xmlns:a16="http://schemas.microsoft.com/office/drawing/2014/main" id="{8D5B2471-5B92-2654-167B-0D1A3DEFFE7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7584410" y="381189"/>
            <a:ext cx="3077228" cy="262995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282388" y="2816255"/>
            <a:ext cx="11631706"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dirty="0">
                <a:ln w="12700">
                  <a:noFill/>
                </a:ln>
                <a:solidFill>
                  <a:srgbClr val="EC5E43"/>
                </a:solidFill>
                <a:latin typeface="Superclarendon Rg" panose="02060605060000020003" pitchFamily="18" charset="77"/>
              </a:rPr>
              <a:t>What do all of these have in common?</a:t>
            </a:r>
          </a:p>
        </p:txBody>
      </p:sp>
      <p:pic>
        <p:nvPicPr>
          <p:cNvPr id="16" name="Picture 4" descr="An illustration of a rocket taking off. &quot;1 Rocket&quot; is written underneath it. &#10;&#10;An illustration of a rollercoaster with people on the ride. &quot;2 Rollercoasters&quot; is written next to it.">
            <a:extLst>
              <a:ext uri="{FF2B5EF4-FFF2-40B4-BE49-F238E27FC236}">
                <a16:creationId xmlns:a16="http://schemas.microsoft.com/office/drawing/2014/main" id="{F8F6AEDB-1C36-B68A-7650-3245D5259E15}"/>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10053" y="3600240"/>
            <a:ext cx="2931416" cy="260969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 descr="An illustration of a windmill in the foreground of a grass field, four other windmills are in he background. &quot;710 Windmills&quot; is written under it.&#10;&#10;An illustration of two skateboarders on a ramp. &quot;1 Skate Park&quot; is written next to it.">
            <a:extLst>
              <a:ext uri="{FF2B5EF4-FFF2-40B4-BE49-F238E27FC236}">
                <a16:creationId xmlns:a16="http://schemas.microsoft.com/office/drawing/2014/main" id="{6DB4E417-8DBF-BF44-C470-451BB01D4FE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4397232" y="3602046"/>
            <a:ext cx="2923952" cy="25341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 descr="An illustration of a sea fortress that's foundations stretch down underwater. &quot;4 Sea Forts is written on it.&#10;&#10;An illustration of a wrecked ship under water. &quot;49 Wrecks&quot; is written next to it.">
            <a:extLst>
              <a:ext uri="{FF2B5EF4-FFF2-40B4-BE49-F238E27FC236}">
                <a16:creationId xmlns:a16="http://schemas.microsoft.com/office/drawing/2014/main" id="{FDEA54E1-EEEB-E548-920A-47EC9C9ECB0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bwMode="auto">
          <a:xfrm>
            <a:off x="7576745" y="3594988"/>
            <a:ext cx="3077228" cy="261494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6FB1A456-23D4-BFAF-8AA6-C35D0DB5C181}"/>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
        <p:nvSpPr>
          <p:cNvPr id="20" name="Rectangle 19">
            <a:extLst>
              <a:ext uri="{FF2B5EF4-FFF2-40B4-BE49-F238E27FC236}">
                <a16:creationId xmlns:a16="http://schemas.microsoft.com/office/drawing/2014/main" id="{C283F797-3064-4155-866F-F8E6A5854E40}"/>
              </a:ext>
            </a:extLst>
          </p:cNvPr>
          <p:cNvSpPr/>
          <p:nvPr/>
        </p:nvSpPr>
        <p:spPr>
          <a:xfrm>
            <a:off x="468406" y="2750078"/>
            <a:ext cx="11255187" cy="1170202"/>
          </a:xfrm>
          <a:prstGeom prst="rect">
            <a:avLst/>
          </a:prstGeom>
          <a:solidFill>
            <a:srgbClr val="EC5E43"/>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atin typeface="Linkpen 17a Print" panose="03050602060000000000" pitchFamily="66" charset="77"/>
              </a:rPr>
              <a:t>They </a:t>
            </a:r>
            <a:r>
              <a:rPr lang="en-US" dirty="0">
                <a:latin typeface="Linkpen 17a Print" panose="03050602060000000000" pitchFamily="66" charset="77"/>
              </a:rPr>
              <a:t>are all listed. There are more than 400,000 listed buildings including many homes, but there are also a wide range of other buildings and sites listed.</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5000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0-#ppt_w/2"/>
                                          </p:val>
                                        </p:tav>
                                        <p:tav tm="100000">
                                          <p:val>
                                            <p:strVal val="#ppt_x"/>
                                          </p:val>
                                        </p:tav>
                                      </p:tavLst>
                                    </p:anim>
                                    <p:anim calcmode="lin" valueType="num">
                                      <p:cBhvr additive="base">
                                        <p:cTn id="37"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CF3D0F4-D5A3-FD9F-6889-5F4CFFCB88FD}"/>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EFC4F8E3-08D9-517C-5C90-87A8BCAD0769}"/>
              </a:ext>
            </a:extLst>
          </p:cNvPr>
          <p:cNvSpPr>
            <a:spLocks noGrp="1"/>
          </p:cNvSpPr>
          <p:nvPr>
            <p:ph type="ctrTitle"/>
          </p:nvPr>
        </p:nvSpPr>
        <p:spPr>
          <a:xfrm>
            <a:off x="1524000" y="-1481728"/>
            <a:ext cx="9144000" cy="935479"/>
          </a:xfrm>
        </p:spPr>
        <p:txBody>
          <a:bodyPr/>
          <a:lstStyle/>
          <a:p>
            <a:r>
              <a:rPr lang="en-US" dirty="0"/>
              <a:t>What is a Listed Building?</a:t>
            </a:r>
          </a:p>
        </p:txBody>
      </p:sp>
      <p:sp>
        <p:nvSpPr>
          <p:cNvPr id="7" name="Title 1">
            <a:extLst>
              <a:ext uri="{FF2B5EF4-FFF2-40B4-BE49-F238E27FC236}">
                <a16:creationId xmlns:a16="http://schemas.microsoft.com/office/drawing/2014/main" id="{99B004A9-734A-1607-815D-5766D628DCD2}"/>
              </a:ext>
            </a:extLst>
          </p:cNvPr>
          <p:cNvSpPr txBox="1">
            <a:spLocks/>
          </p:cNvSpPr>
          <p:nvPr/>
        </p:nvSpPr>
        <p:spPr>
          <a:xfrm>
            <a:off x="391054" y="26894"/>
            <a:ext cx="9026249" cy="93547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What is a listed building?</a:t>
            </a:r>
          </a:p>
        </p:txBody>
      </p:sp>
      <p:pic>
        <p:nvPicPr>
          <p:cNvPr id="11" name="Picture 10">
            <a:extLst>
              <a:ext uri="{FF2B5EF4-FFF2-40B4-BE49-F238E27FC236}">
                <a16:creationId xmlns:a16="http://schemas.microsoft.com/office/drawing/2014/main" id="{706F9EA2-344F-116E-68C9-144F1575C10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6602" y="-39845"/>
            <a:ext cx="1455397" cy="1276974"/>
          </a:xfrm>
          <a:prstGeom prst="rect">
            <a:avLst/>
          </a:prstGeom>
        </p:spPr>
      </p:pic>
      <p:sp>
        <p:nvSpPr>
          <p:cNvPr id="8" name="TextBox 7">
            <a:extLst>
              <a:ext uri="{FF2B5EF4-FFF2-40B4-BE49-F238E27FC236}">
                <a16:creationId xmlns:a16="http://schemas.microsoft.com/office/drawing/2014/main" id="{2B518231-9AD1-2BF4-D139-17C5BFFDCEAD}"/>
              </a:ext>
            </a:extLst>
          </p:cNvPr>
          <p:cNvSpPr txBox="1"/>
          <p:nvPr/>
        </p:nvSpPr>
        <p:spPr>
          <a:xfrm>
            <a:off x="453281" y="1111765"/>
            <a:ext cx="5471298" cy="491288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Historic England is responsible for the National Heritage List for England and encouraging people to care for historic buildings.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list is the official register of all the protected historic buildings in England.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Buildings are listed based on their architectural and/or historic interest. </a:t>
            </a:r>
            <a:br>
              <a:rPr lang="en-GB" sz="1400" dirty="0">
                <a:latin typeface="Linkpen 17a Print" panose="03050602060000000000" pitchFamily="66" charset="77"/>
              </a:rPr>
            </a:br>
            <a:br>
              <a:rPr lang="en-GB" sz="1400" dirty="0">
                <a:latin typeface="Linkpen 17a Print" panose="03050602060000000000" pitchFamily="66" charset="77"/>
              </a:rPr>
            </a:br>
            <a:r>
              <a:rPr lang="en-GB" sz="1400" dirty="0">
                <a:latin typeface="Linkpen 17a Print" panose="03050602060000000000" pitchFamily="66" charset="77"/>
              </a:rPr>
              <a:t>Architecture is the style and design of a building. </a:t>
            </a:r>
            <a:br>
              <a:rPr lang="en-GB" sz="1400" dirty="0">
                <a:latin typeface="Linkpen 17a Print" panose="03050602060000000000" pitchFamily="66" charset="77"/>
              </a:rPr>
            </a:br>
            <a:br>
              <a:rPr lang="en-GB" sz="1400" dirty="0">
                <a:latin typeface="Linkpen 17a Print" panose="03050602060000000000" pitchFamily="66" charset="77"/>
              </a:rPr>
            </a:br>
            <a:r>
              <a:rPr lang="en-GB" sz="1400" dirty="0">
                <a:latin typeface="Linkpen 17a Print" panose="03050602060000000000" pitchFamily="66" charset="77"/>
              </a:rPr>
              <a:t>Historic interest could be their connection to an historical event/person </a:t>
            </a:r>
            <a:r>
              <a:rPr lang="en-GB" sz="1400">
                <a:latin typeface="Linkpen 17a Print" panose="03050602060000000000" pitchFamily="66" charset="77"/>
              </a:rPr>
              <a:t>or being </a:t>
            </a:r>
            <a:r>
              <a:rPr lang="en-GB" sz="1400" dirty="0">
                <a:latin typeface="Linkpen 17a Print" panose="03050602060000000000" pitchFamily="66" charset="77"/>
              </a:rPr>
              <a:t>the first building of that type.</a:t>
            </a:r>
          </a:p>
        </p:txBody>
      </p:sp>
      <p:pic>
        <p:nvPicPr>
          <p:cNvPr id="14" name="Picture 13" descr="A building with intricate architecture on a corner of a street street.">
            <a:extLst>
              <a:ext uri="{FF2B5EF4-FFF2-40B4-BE49-F238E27FC236}">
                <a16:creationId xmlns:a16="http://schemas.microsoft.com/office/drawing/2014/main" id="{E096FB5C-DBBA-884C-A23F-D4A94B32AD8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64623" y="1080318"/>
            <a:ext cx="3380313" cy="2360391"/>
          </a:xfrm>
          <a:prstGeom prst="rect">
            <a:avLst/>
          </a:prstGeom>
          <a:ln w="28575">
            <a:solidFill>
              <a:schemeClr val="tx1"/>
            </a:solidFill>
          </a:ln>
        </p:spPr>
      </p:pic>
      <p:grpSp>
        <p:nvGrpSpPr>
          <p:cNvPr id="5" name="Group 4" descr="Architectural Interest: Design, decoration or craftsmanship.&#10;">
            <a:extLst>
              <a:ext uri="{FF2B5EF4-FFF2-40B4-BE49-F238E27FC236}">
                <a16:creationId xmlns:a16="http://schemas.microsoft.com/office/drawing/2014/main" id="{CB52C065-CCBA-9449-B135-F084A4442D4D}"/>
              </a:ext>
            </a:extLst>
          </p:cNvPr>
          <p:cNvGrpSpPr/>
          <p:nvPr/>
        </p:nvGrpSpPr>
        <p:grpSpPr>
          <a:xfrm>
            <a:off x="9539065" y="1250576"/>
            <a:ext cx="2362975" cy="1908215"/>
            <a:chOff x="4990471" y="2417403"/>
            <a:chExt cx="2362975" cy="1908215"/>
          </a:xfrm>
        </p:grpSpPr>
        <p:pic>
          <p:nvPicPr>
            <p:cNvPr id="2" name="Picture 1">
              <a:extLst>
                <a:ext uri="{FF2B5EF4-FFF2-40B4-BE49-F238E27FC236}">
                  <a16:creationId xmlns:a16="http://schemas.microsoft.com/office/drawing/2014/main" id="{1C755C8B-DF75-9DF8-5E7E-238695D3067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4990471" y="2510827"/>
              <a:ext cx="350267" cy="248874"/>
            </a:xfrm>
            <a:prstGeom prst="rect">
              <a:avLst/>
            </a:prstGeom>
          </p:spPr>
        </p:pic>
        <p:sp>
          <p:nvSpPr>
            <p:cNvPr id="3" name="TextBox 2">
              <a:extLst>
                <a:ext uri="{FF2B5EF4-FFF2-40B4-BE49-F238E27FC236}">
                  <a16:creationId xmlns:a16="http://schemas.microsoft.com/office/drawing/2014/main" id="{157DC717-97A3-7ED3-CBE4-A259D5A24AAE}"/>
                </a:ext>
              </a:extLst>
            </p:cNvPr>
            <p:cNvSpPr txBox="1"/>
            <p:nvPr/>
          </p:nvSpPr>
          <p:spPr>
            <a:xfrm>
              <a:off x="5276104" y="2417403"/>
              <a:ext cx="2077342" cy="1908215"/>
            </a:xfrm>
            <a:prstGeom prst="rect">
              <a:avLst/>
            </a:prstGeom>
            <a:noFill/>
          </p:spPr>
          <p:txBody>
            <a:bodyPr wrap="square">
              <a:spAutoFit/>
            </a:bodyPr>
            <a:lstStyle/>
            <a:p>
              <a:pPr>
                <a:lnSpc>
                  <a:spcPct val="150000"/>
                </a:lnSpc>
              </a:pPr>
              <a:r>
                <a:rPr lang="en-GB" sz="1600" b="1" dirty="0">
                  <a:latin typeface="Linkpen 17a Print" panose="03050602060000000000" pitchFamily="66" charset="77"/>
                </a:rPr>
                <a:t>Architectural Interest: </a:t>
              </a:r>
              <a:r>
                <a:rPr lang="en-GB" sz="1600" dirty="0">
                  <a:latin typeface="Linkpen 17a Print" panose="03050602060000000000" pitchFamily="66" charset="77"/>
                </a:rPr>
                <a:t>Design, decoration or craftsmanship.</a:t>
              </a:r>
            </a:p>
          </p:txBody>
        </p:sp>
      </p:grpSp>
      <p:grpSp>
        <p:nvGrpSpPr>
          <p:cNvPr id="21" name="Group 20" descr="A tall brick building with a tall tower.">
            <a:extLst>
              <a:ext uri="{FF2B5EF4-FFF2-40B4-BE49-F238E27FC236}">
                <a16:creationId xmlns:a16="http://schemas.microsoft.com/office/drawing/2014/main" id="{108D92A0-DC27-B8A0-A3FD-E95A2865767F}"/>
              </a:ext>
            </a:extLst>
          </p:cNvPr>
          <p:cNvGrpSpPr/>
          <p:nvPr/>
        </p:nvGrpSpPr>
        <p:grpSpPr>
          <a:xfrm>
            <a:off x="6064623" y="3691873"/>
            <a:ext cx="2238010" cy="2687219"/>
            <a:chOff x="6064623" y="3691873"/>
            <a:chExt cx="2238010" cy="2687219"/>
          </a:xfrm>
        </p:grpSpPr>
        <p:pic>
          <p:nvPicPr>
            <p:cNvPr id="15" name="Picture 14" descr="A tall brick building with a tall tower.">
              <a:extLst>
                <a:ext uri="{FF2B5EF4-FFF2-40B4-BE49-F238E27FC236}">
                  <a16:creationId xmlns:a16="http://schemas.microsoft.com/office/drawing/2014/main" id="{64C090E6-BEB6-574C-FDE3-A43F7A46F34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064623" y="3732214"/>
              <a:ext cx="2238010" cy="2646878"/>
            </a:xfrm>
            <a:prstGeom prst="rect">
              <a:avLst/>
            </a:prstGeom>
            <a:ln w="28575">
              <a:solidFill>
                <a:schemeClr val="tx1"/>
              </a:solidFill>
            </a:ln>
          </p:spPr>
        </p:pic>
        <p:sp>
          <p:nvSpPr>
            <p:cNvPr id="20" name="TextBox 19">
              <a:extLst>
                <a:ext uri="{FF2B5EF4-FFF2-40B4-BE49-F238E27FC236}">
                  <a16:creationId xmlns:a16="http://schemas.microsoft.com/office/drawing/2014/main" id="{FB3F2F2D-D07B-2B06-D5CB-1C4713CA93F4}"/>
                </a:ext>
              </a:extLst>
            </p:cNvPr>
            <p:cNvSpPr txBox="1"/>
            <p:nvPr/>
          </p:nvSpPr>
          <p:spPr>
            <a:xfrm rot="5400000">
              <a:off x="7580299" y="4226475"/>
              <a:ext cx="1253869" cy="184666"/>
            </a:xfrm>
            <a:prstGeom prst="rect">
              <a:avLst/>
            </a:prstGeom>
            <a:noFill/>
          </p:spPr>
          <p:txBody>
            <a:bodyPr wrap="none" rtlCol="0">
              <a:spAutoFit/>
            </a:bodyPr>
            <a:lstStyle/>
            <a:p>
              <a:r>
                <a:rPr lang="en-GB" sz="600" dirty="0">
                  <a:solidFill>
                    <a:schemeClr val="bg1">
                      <a:lumMod val="50000"/>
                    </a:schemeClr>
                  </a:solidFill>
                </a:rPr>
                <a:t>© Historic England ref:  DP233633</a:t>
              </a:r>
            </a:p>
          </p:txBody>
        </p:sp>
      </p:grpSp>
      <p:grpSp>
        <p:nvGrpSpPr>
          <p:cNvPr id="16" name="Group 15" descr="Historic Interest: Social, economic, cultural, or military history and/or have close historical associations with nationally important people and events. &#10;">
            <a:extLst>
              <a:ext uri="{FF2B5EF4-FFF2-40B4-BE49-F238E27FC236}">
                <a16:creationId xmlns:a16="http://schemas.microsoft.com/office/drawing/2014/main" id="{F879C566-0F6A-9A74-06C2-1669893EBAAD}"/>
              </a:ext>
            </a:extLst>
          </p:cNvPr>
          <p:cNvGrpSpPr/>
          <p:nvPr/>
        </p:nvGrpSpPr>
        <p:grpSpPr>
          <a:xfrm>
            <a:off x="8442678" y="3732214"/>
            <a:ext cx="3380313" cy="2646878"/>
            <a:chOff x="4990471" y="2417403"/>
            <a:chExt cx="3665945" cy="2646878"/>
          </a:xfrm>
        </p:grpSpPr>
        <p:pic>
          <p:nvPicPr>
            <p:cNvPr id="17" name="Picture 16">
              <a:extLst>
                <a:ext uri="{FF2B5EF4-FFF2-40B4-BE49-F238E27FC236}">
                  <a16:creationId xmlns:a16="http://schemas.microsoft.com/office/drawing/2014/main" id="{B780AC3C-B0A3-E6CF-F225-D9F28ECD9BE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4990471" y="2510827"/>
              <a:ext cx="350267" cy="248874"/>
            </a:xfrm>
            <a:prstGeom prst="rect">
              <a:avLst/>
            </a:prstGeom>
          </p:spPr>
        </p:pic>
        <p:sp>
          <p:nvSpPr>
            <p:cNvPr id="18" name="TextBox 17">
              <a:extLst>
                <a:ext uri="{FF2B5EF4-FFF2-40B4-BE49-F238E27FC236}">
                  <a16:creationId xmlns:a16="http://schemas.microsoft.com/office/drawing/2014/main" id="{23A6E877-19E8-EA52-9E45-BD164FB148D2}"/>
                </a:ext>
              </a:extLst>
            </p:cNvPr>
            <p:cNvSpPr txBox="1"/>
            <p:nvPr/>
          </p:nvSpPr>
          <p:spPr>
            <a:xfrm>
              <a:off x="5276104" y="2417403"/>
              <a:ext cx="3380312" cy="2646878"/>
            </a:xfrm>
            <a:prstGeom prst="rect">
              <a:avLst/>
            </a:prstGeom>
            <a:noFill/>
          </p:spPr>
          <p:txBody>
            <a:bodyPr wrap="square">
              <a:spAutoFit/>
            </a:bodyPr>
            <a:lstStyle/>
            <a:p>
              <a:pPr>
                <a:lnSpc>
                  <a:spcPct val="150000"/>
                </a:lnSpc>
              </a:pPr>
              <a:r>
                <a:rPr lang="en-GB" sz="1600" b="1" dirty="0">
                  <a:latin typeface="Linkpen 17a Print" panose="03050602060000000000" pitchFamily="66" charset="77"/>
                </a:rPr>
                <a:t>Historic Interest</a:t>
              </a:r>
              <a:r>
                <a:rPr lang="en-GB" sz="1600" dirty="0">
                  <a:latin typeface="Linkpen 17a Print" panose="03050602060000000000" pitchFamily="66" charset="77"/>
                </a:rPr>
                <a:t>: Social, economic, cultural, or military history and/or have close historical associations with nationally important people and events. </a:t>
              </a:r>
            </a:p>
          </p:txBody>
        </p:sp>
      </p:grpSp>
    </p:spTree>
    <p:extLst>
      <p:ext uri="{BB962C8B-B14F-4D97-AF65-F5344CB8AC3E}">
        <p14:creationId xmlns:p14="http://schemas.microsoft.com/office/powerpoint/2010/main" val="24938353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9E8D74-A2C3-0107-D23C-F5CDBACD741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C5A0FC9-F228-45A9-5630-DC3E9E17CD84}"/>
              </a:ext>
            </a:extLst>
          </p:cNvPr>
          <p:cNvSpPr>
            <a:spLocks noGrp="1"/>
          </p:cNvSpPr>
          <p:nvPr>
            <p:ph type="ctrTitle"/>
          </p:nvPr>
        </p:nvSpPr>
        <p:spPr>
          <a:xfrm>
            <a:off x="1524000" y="-1135632"/>
            <a:ext cx="9144000" cy="739406"/>
          </a:xfrm>
        </p:spPr>
        <p:txBody>
          <a:bodyPr>
            <a:normAutofit fontScale="90000"/>
          </a:bodyPr>
          <a:lstStyle/>
          <a:p>
            <a:r>
              <a:rPr lang="en-US" dirty="0"/>
              <a:t>Which Buildings are listed?</a:t>
            </a:r>
          </a:p>
        </p:txBody>
      </p:sp>
      <p:sp>
        <p:nvSpPr>
          <p:cNvPr id="7" name="Title 1">
            <a:extLst>
              <a:ext uri="{FF2B5EF4-FFF2-40B4-BE49-F238E27FC236}">
                <a16:creationId xmlns:a16="http://schemas.microsoft.com/office/drawing/2014/main" id="{6F2F898A-031A-82D0-529B-75F3924128C8}"/>
              </a:ext>
            </a:extLst>
          </p:cNvPr>
          <p:cNvSpPr txBox="1">
            <a:spLocks/>
          </p:cNvSpPr>
          <p:nvPr/>
        </p:nvSpPr>
        <p:spPr>
          <a:xfrm>
            <a:off x="400141" y="292657"/>
            <a:ext cx="7345366"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Which buildings are listed?</a:t>
            </a:r>
          </a:p>
        </p:txBody>
      </p:sp>
      <p:sp>
        <p:nvSpPr>
          <p:cNvPr id="8" name="TextBox 7">
            <a:extLst>
              <a:ext uri="{FF2B5EF4-FFF2-40B4-BE49-F238E27FC236}">
                <a16:creationId xmlns:a16="http://schemas.microsoft.com/office/drawing/2014/main" id="{D660D7DC-71B3-53D2-C432-CC97A72604AF}"/>
              </a:ext>
            </a:extLst>
          </p:cNvPr>
          <p:cNvSpPr txBox="1"/>
          <p:nvPr/>
        </p:nvSpPr>
        <p:spPr>
          <a:xfrm>
            <a:off x="494271" y="1330349"/>
            <a:ext cx="5758612" cy="476861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older the building, the rarer it is, and the more likely it will be listed.</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Buildings built before 1700 are all listed.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A building must be at least 30 years old before it can even be considered for listing.</a:t>
            </a:r>
          </a:p>
          <a:p>
            <a:pPr>
              <a:lnSpc>
                <a:spcPct val="150000"/>
              </a:lnSpc>
            </a:pPr>
            <a:endParaRPr lang="en-GB" sz="1700" dirty="0">
              <a:latin typeface="Linkpen 17a Print" panose="03050602060000000000" pitchFamily="66" charset="77"/>
            </a:endParaRPr>
          </a:p>
          <a:p>
            <a:pPr>
              <a:lnSpc>
                <a:spcPct val="150000"/>
              </a:lnSpc>
            </a:pPr>
            <a:r>
              <a:rPr lang="en-GB" sz="1700" b="1" dirty="0">
                <a:latin typeface="Linkpen 17a Print" panose="03050602060000000000" pitchFamily="66" charset="77"/>
              </a:rPr>
              <a:t>Listed buildings come in </a:t>
            </a:r>
            <a:r>
              <a:rPr lang="en-GB" sz="1700" b="1" dirty="0">
                <a:solidFill>
                  <a:srgbClr val="EC5E43"/>
                </a:solidFill>
                <a:latin typeface="Linkpen 17a Print" panose="03050602060000000000" pitchFamily="66" charset="77"/>
              </a:rPr>
              <a:t>three</a:t>
            </a:r>
            <a:r>
              <a:rPr lang="en-GB" sz="1700" b="1" dirty="0">
                <a:latin typeface="Linkpen 17a Print" panose="03050602060000000000" pitchFamily="66" charset="77"/>
              </a:rPr>
              <a:t> grades: </a:t>
            </a:r>
          </a:p>
          <a:p>
            <a:pPr>
              <a:lnSpc>
                <a:spcPct val="150000"/>
              </a:lnSpc>
            </a:pPr>
            <a:r>
              <a:rPr lang="en-GB" sz="1700" b="1" dirty="0">
                <a:latin typeface="Linkpen 17a Print" panose="03050602060000000000" pitchFamily="66" charset="77"/>
              </a:rPr>
              <a:t>Grade I (the most important)</a:t>
            </a:r>
          </a:p>
          <a:p>
            <a:pPr>
              <a:lnSpc>
                <a:spcPct val="150000"/>
              </a:lnSpc>
            </a:pPr>
            <a:r>
              <a:rPr lang="en-GB" sz="1700" b="1" dirty="0">
                <a:latin typeface="Linkpen 17a Print" panose="03050602060000000000" pitchFamily="66" charset="77"/>
              </a:rPr>
              <a:t>Grade II*</a:t>
            </a:r>
          </a:p>
          <a:p>
            <a:pPr>
              <a:lnSpc>
                <a:spcPct val="150000"/>
              </a:lnSpc>
            </a:pPr>
            <a:r>
              <a:rPr lang="en-GB" sz="1700" b="1" dirty="0">
                <a:latin typeface="Linkpen 17a Print" panose="03050602060000000000" pitchFamily="66" charset="77"/>
              </a:rPr>
              <a:t>Grade II</a:t>
            </a:r>
          </a:p>
        </p:txBody>
      </p:sp>
      <p:pic>
        <p:nvPicPr>
          <p:cNvPr id="11" name="Picture 10">
            <a:extLst>
              <a:ext uri="{FF2B5EF4-FFF2-40B4-BE49-F238E27FC236}">
                <a16:creationId xmlns:a16="http://schemas.microsoft.com/office/drawing/2014/main" id="{E94EB712-8627-FF7A-E009-6F4760B3FB9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
        <p:nvSpPr>
          <p:cNvPr id="10" name="Rectangle 9" descr="A large ox carved into a red fireplace in a living room, the fire sits in its mouth.">
            <a:extLst>
              <a:ext uri="{FF2B5EF4-FFF2-40B4-BE49-F238E27FC236}">
                <a16:creationId xmlns:a16="http://schemas.microsoft.com/office/drawing/2014/main" id="{D558285B-F2E2-3B57-8A27-2750DC7894C0}"/>
              </a:ext>
            </a:extLst>
          </p:cNvPr>
          <p:cNvSpPr/>
          <p:nvPr/>
        </p:nvSpPr>
        <p:spPr>
          <a:xfrm>
            <a:off x="6096000" y="101600"/>
            <a:ext cx="5965371" cy="660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83990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xEl>
                                              <p:pRg st="6" end="6"/>
                                            </p:txEl>
                                          </p:spTgt>
                                        </p:tgtEl>
                                        <p:attrNameLst>
                                          <p:attrName>style.visibility</p:attrName>
                                        </p:attrNameLst>
                                      </p:cBhvr>
                                      <p:to>
                                        <p:strVal val="visible"/>
                                      </p:to>
                                    </p:set>
                                    <p:animEffect transition="in" filter="fade">
                                      <p:cBhvr>
                                        <p:cTn id="24" dur="500"/>
                                        <p:tgtEl>
                                          <p:spTgt spid="8">
                                            <p:txEl>
                                              <p:pRg st="6" end="6"/>
                                            </p:txEl>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
                                            <p:txEl>
                                              <p:pRg st="7" end="7"/>
                                            </p:txEl>
                                          </p:spTgt>
                                        </p:tgtEl>
                                        <p:attrNameLst>
                                          <p:attrName>style.visibility</p:attrName>
                                        </p:attrNameLst>
                                      </p:cBhvr>
                                      <p:to>
                                        <p:strVal val="visible"/>
                                      </p:to>
                                    </p:set>
                                    <p:animEffect transition="in" filter="fade">
                                      <p:cBhvr>
                                        <p:cTn id="28" dur="500"/>
                                        <p:tgtEl>
                                          <p:spTgt spid="8">
                                            <p:txEl>
                                              <p:pRg st="7" end="7"/>
                                            </p:txEl>
                                          </p:spTgt>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8">
                                            <p:txEl>
                                              <p:pRg st="8" end="8"/>
                                            </p:txEl>
                                          </p:spTgt>
                                        </p:tgtEl>
                                        <p:attrNameLst>
                                          <p:attrName>style.visibility</p:attrName>
                                        </p:attrNameLst>
                                      </p:cBhvr>
                                      <p:to>
                                        <p:strVal val="visible"/>
                                      </p:to>
                                    </p:set>
                                    <p:animEffect transition="in" filter="fade">
                                      <p:cBhvr>
                                        <p:cTn id="32" dur="500"/>
                                        <p:tgtEl>
                                          <p:spTgt spid="8">
                                            <p:txEl>
                                              <p:pRg st="8" end="8"/>
                                            </p:txEl>
                                          </p:spTgt>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8">
                                            <p:txEl>
                                              <p:pRg st="9" end="9"/>
                                            </p:txEl>
                                          </p:spTgt>
                                        </p:tgtEl>
                                        <p:attrNameLst>
                                          <p:attrName>style.visibility</p:attrName>
                                        </p:attrNameLst>
                                      </p:cBhvr>
                                      <p:to>
                                        <p:strVal val="visible"/>
                                      </p:to>
                                    </p:set>
                                    <p:animEffect transition="in" filter="fade">
                                      <p:cBhvr>
                                        <p:cTn id="36"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0A80151-9453-DFAD-0B47-1A4F7E152CD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8FE0512-D062-0116-76DA-965602A561BF}"/>
              </a:ext>
            </a:extLst>
          </p:cNvPr>
          <p:cNvSpPr>
            <a:spLocks noGrp="1"/>
          </p:cNvSpPr>
          <p:nvPr>
            <p:ph type="ctrTitle"/>
          </p:nvPr>
        </p:nvSpPr>
        <p:spPr>
          <a:xfrm>
            <a:off x="1524000" y="-1135632"/>
            <a:ext cx="9144000" cy="739406"/>
          </a:xfrm>
        </p:spPr>
        <p:txBody>
          <a:bodyPr>
            <a:normAutofit fontScale="90000"/>
          </a:bodyPr>
          <a:lstStyle/>
          <a:p>
            <a:r>
              <a:rPr lang="en-US" dirty="0"/>
              <a:t>How can I find listed buildings in Birkenhead?</a:t>
            </a:r>
          </a:p>
        </p:txBody>
      </p:sp>
      <p:sp>
        <p:nvSpPr>
          <p:cNvPr id="7" name="Title 1">
            <a:extLst>
              <a:ext uri="{FF2B5EF4-FFF2-40B4-BE49-F238E27FC236}">
                <a16:creationId xmlns:a16="http://schemas.microsoft.com/office/drawing/2014/main" id="{12194731-017C-21BE-FBBB-5AD0D7A2EED9}"/>
              </a:ext>
            </a:extLst>
          </p:cNvPr>
          <p:cNvSpPr txBox="1">
            <a:spLocks/>
          </p:cNvSpPr>
          <p:nvPr/>
        </p:nvSpPr>
        <p:spPr>
          <a:xfrm>
            <a:off x="295835" y="265746"/>
            <a:ext cx="1163170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3200" dirty="0">
                <a:ln w="12700">
                  <a:noFill/>
                </a:ln>
                <a:latin typeface="Superclarendon Rg" panose="02060605060000020003" pitchFamily="18" charset="77"/>
              </a:rPr>
              <a:t>How can I find listed buildings in Birkenhead?</a:t>
            </a:r>
          </a:p>
        </p:txBody>
      </p:sp>
      <p:sp>
        <p:nvSpPr>
          <p:cNvPr id="8" name="TextBox 7">
            <a:extLst>
              <a:ext uri="{FF2B5EF4-FFF2-40B4-BE49-F238E27FC236}">
                <a16:creationId xmlns:a16="http://schemas.microsoft.com/office/drawing/2014/main" id="{B8835F82-ACFD-7BDB-A363-3B2E29774B9E}"/>
              </a:ext>
            </a:extLst>
          </p:cNvPr>
          <p:cNvSpPr txBox="1"/>
          <p:nvPr/>
        </p:nvSpPr>
        <p:spPr>
          <a:xfrm>
            <a:off x="1005014" y="1452646"/>
            <a:ext cx="6021434" cy="1438855"/>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Visit the Historic England website and enter a place or postcode to find listed buildings near you at:</a:t>
            </a:r>
            <a:endParaRPr lang="en-GB" sz="1600" dirty="0">
              <a:latin typeface="Linkpen 17a Print" panose="03050602060000000000" pitchFamily="66" charset="77"/>
            </a:endParaRPr>
          </a:p>
        </p:txBody>
      </p:sp>
      <p:sp>
        <p:nvSpPr>
          <p:cNvPr id="10" name="TextBox 9">
            <a:extLst>
              <a:ext uri="{FF2B5EF4-FFF2-40B4-BE49-F238E27FC236}">
                <a16:creationId xmlns:a16="http://schemas.microsoft.com/office/drawing/2014/main" id="{BE6847A9-D67F-DF67-047B-1E6400DA025C}"/>
              </a:ext>
            </a:extLst>
          </p:cNvPr>
          <p:cNvSpPr txBox="1"/>
          <p:nvPr/>
        </p:nvSpPr>
        <p:spPr>
          <a:xfrm>
            <a:off x="406259" y="2877473"/>
            <a:ext cx="7218944" cy="430887"/>
          </a:xfrm>
          <a:prstGeom prst="rect">
            <a:avLst/>
          </a:prstGeom>
          <a:noFill/>
        </p:spPr>
        <p:txBody>
          <a:bodyPr wrap="square">
            <a:spAutoFit/>
          </a:bodyPr>
          <a:lstStyle/>
          <a:p>
            <a:pPr algn="ctr">
              <a:lnSpc>
                <a:spcPct val="150000"/>
              </a:lnSpc>
            </a:pPr>
            <a:r>
              <a:rPr lang="en-GB" sz="1600" dirty="0">
                <a:solidFill>
                  <a:srgbClr val="EC5E43"/>
                </a:solidFill>
                <a:latin typeface="Linkpen 17a Print" panose="03050602060000000000" pitchFamily="66" charset="77"/>
                <a:hlinkClick r:id="rId4">
                  <a:extLst>
                    <a:ext uri="{A12FA001-AC4F-418D-AE19-62706E023703}">
                      <ahyp:hlinkClr xmlns:ahyp="http://schemas.microsoft.com/office/drawing/2018/hyperlinkcolor" val="tx"/>
                    </a:ext>
                  </a:extLst>
                </a:hlinkClick>
              </a:rPr>
              <a:t>https://historicengland.org.uk/listing/the-list/map-search</a:t>
            </a:r>
            <a:r>
              <a:rPr lang="en-GB" sz="1600" dirty="0">
                <a:solidFill>
                  <a:srgbClr val="EC5E43"/>
                </a:solidFill>
                <a:latin typeface="Linkpen 17a Print" panose="03050602060000000000" pitchFamily="66" charset="77"/>
              </a:rPr>
              <a:t>  </a:t>
            </a:r>
          </a:p>
        </p:txBody>
      </p:sp>
      <p:pic>
        <p:nvPicPr>
          <p:cNvPr id="6" name="Picture 5" descr="A screenshot of a map of Birkenhead, Wirral with lots of markers over spots on the map, and a search function at the top that says &quot;Search the List: Map Search&quot;.">
            <a:extLst>
              <a:ext uri="{FF2B5EF4-FFF2-40B4-BE49-F238E27FC236}">
                <a16:creationId xmlns:a16="http://schemas.microsoft.com/office/drawing/2014/main" id="{9A0AF8E8-D381-FEC0-1437-53FCBFFCEAF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5203" y="1005151"/>
            <a:ext cx="4072528" cy="5392718"/>
          </a:xfrm>
          <a:prstGeom prst="rect">
            <a:avLst/>
          </a:prstGeom>
        </p:spPr>
      </p:pic>
      <p:sp>
        <p:nvSpPr>
          <p:cNvPr id="12" name="TextBox 11">
            <a:extLst>
              <a:ext uri="{FF2B5EF4-FFF2-40B4-BE49-F238E27FC236}">
                <a16:creationId xmlns:a16="http://schemas.microsoft.com/office/drawing/2014/main" id="{6792D0A6-F108-5CD9-B73E-B753C23DA554}"/>
              </a:ext>
            </a:extLst>
          </p:cNvPr>
          <p:cNvSpPr txBox="1"/>
          <p:nvPr/>
        </p:nvSpPr>
        <p:spPr>
          <a:xfrm>
            <a:off x="1109501" y="3902854"/>
            <a:ext cx="6021434" cy="1900520"/>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By clicking on the points on the map, you will be able to see the official list entry with information and photographs of the listing.</a:t>
            </a:r>
          </a:p>
        </p:txBody>
      </p:sp>
      <p:pic>
        <p:nvPicPr>
          <p:cNvPr id="11" name="Picture 10">
            <a:extLst>
              <a:ext uri="{FF2B5EF4-FFF2-40B4-BE49-F238E27FC236}">
                <a16:creationId xmlns:a16="http://schemas.microsoft.com/office/drawing/2014/main" id="{B71F5BEA-3A3C-6C29-6B1E-D28EA46744C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Tree>
    <p:extLst>
      <p:ext uri="{BB962C8B-B14F-4D97-AF65-F5344CB8AC3E}">
        <p14:creationId xmlns:p14="http://schemas.microsoft.com/office/powerpoint/2010/main" val="25751415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build="allAtOnce"/>
      <p:bldP spid="1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290C0A8-BA60-DCD7-9908-899E2B71EF6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71537ED-D615-2BD2-4E4B-E20464BFCA3B}"/>
              </a:ext>
            </a:extLst>
          </p:cNvPr>
          <p:cNvSpPr>
            <a:spLocks noGrp="1"/>
          </p:cNvSpPr>
          <p:nvPr>
            <p:ph type="ctrTitle"/>
          </p:nvPr>
        </p:nvSpPr>
        <p:spPr>
          <a:xfrm>
            <a:off x="1524000" y="-1135632"/>
            <a:ext cx="9144000" cy="739406"/>
          </a:xfrm>
        </p:spPr>
        <p:txBody>
          <a:bodyPr>
            <a:normAutofit fontScale="90000"/>
          </a:bodyPr>
          <a:lstStyle/>
          <a:p>
            <a:r>
              <a:rPr lang="en-US" dirty="0"/>
              <a:t>What are some listed buildings in Birkenhead?</a:t>
            </a:r>
          </a:p>
        </p:txBody>
      </p:sp>
      <p:sp>
        <p:nvSpPr>
          <p:cNvPr id="7" name="Title 1">
            <a:extLst>
              <a:ext uri="{FF2B5EF4-FFF2-40B4-BE49-F238E27FC236}">
                <a16:creationId xmlns:a16="http://schemas.microsoft.com/office/drawing/2014/main" id="{D6AE4E4A-5E60-4114-7249-839B01D72C23}"/>
              </a:ext>
            </a:extLst>
          </p:cNvPr>
          <p:cNvSpPr txBox="1">
            <a:spLocks/>
          </p:cNvSpPr>
          <p:nvPr/>
        </p:nvSpPr>
        <p:spPr>
          <a:xfrm>
            <a:off x="391054" y="172838"/>
            <a:ext cx="11406378" cy="739405"/>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What are some of the listed buildings in Birkenhead?</a:t>
            </a:r>
          </a:p>
        </p:txBody>
      </p:sp>
      <p:sp>
        <p:nvSpPr>
          <p:cNvPr id="8" name="TextBox 7">
            <a:extLst>
              <a:ext uri="{FF2B5EF4-FFF2-40B4-BE49-F238E27FC236}">
                <a16:creationId xmlns:a16="http://schemas.microsoft.com/office/drawing/2014/main" id="{4C3226B8-F897-FF2F-C6FF-7B86CC697306}"/>
              </a:ext>
            </a:extLst>
          </p:cNvPr>
          <p:cNvSpPr txBox="1"/>
          <p:nvPr/>
        </p:nvSpPr>
        <p:spPr>
          <a:xfrm>
            <a:off x="489666" y="2021691"/>
            <a:ext cx="2729021" cy="2814617"/>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There are more than 100 listed buildings in Birkenhead.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following are just a few of them.</a:t>
            </a:r>
          </a:p>
        </p:txBody>
      </p:sp>
      <p:pic>
        <p:nvPicPr>
          <p:cNvPr id="6" name="Picture 5" descr="A screenshot of a map of Birkenhead, Wirral with lots of markers over spots on the map.">
            <a:extLst>
              <a:ext uri="{FF2B5EF4-FFF2-40B4-BE49-F238E27FC236}">
                <a16:creationId xmlns:a16="http://schemas.microsoft.com/office/drawing/2014/main" id="{613B75C2-317F-77BA-C85A-D4040598F7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4872" y="1079708"/>
            <a:ext cx="8367462" cy="5340537"/>
          </a:xfrm>
          <a:prstGeom prst="rect">
            <a:avLst/>
          </a:prstGeom>
        </p:spPr>
      </p:pic>
      <p:pic>
        <p:nvPicPr>
          <p:cNvPr id="11" name="Picture 10">
            <a:extLst>
              <a:ext uri="{FF2B5EF4-FFF2-40B4-BE49-F238E27FC236}">
                <a16:creationId xmlns:a16="http://schemas.microsoft.com/office/drawing/2014/main" id="{CDF17F8F-9337-317A-DB20-E4E1FD7E1E8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461812" y="5339924"/>
            <a:ext cx="1730187" cy="1518076"/>
          </a:xfrm>
          <a:prstGeom prst="rect">
            <a:avLst/>
          </a:prstGeom>
        </p:spPr>
      </p:pic>
    </p:spTree>
    <p:extLst>
      <p:ext uri="{BB962C8B-B14F-4D97-AF65-F5344CB8AC3E}">
        <p14:creationId xmlns:p14="http://schemas.microsoft.com/office/powerpoint/2010/main" val="3473116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8271CF-0751-0C06-2141-399EBC05422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F6262F9-D359-33C6-0F2C-710FD561ACF2}"/>
              </a:ext>
            </a:extLst>
          </p:cNvPr>
          <p:cNvSpPr>
            <a:spLocks noGrp="1"/>
          </p:cNvSpPr>
          <p:nvPr>
            <p:ph type="ctrTitle"/>
          </p:nvPr>
        </p:nvSpPr>
        <p:spPr>
          <a:xfrm>
            <a:off x="1524000" y="-1135632"/>
            <a:ext cx="9144000" cy="739406"/>
          </a:xfrm>
        </p:spPr>
        <p:txBody>
          <a:bodyPr>
            <a:normAutofit fontScale="90000"/>
          </a:bodyPr>
          <a:lstStyle/>
          <a:p>
            <a:r>
              <a:rPr lang="en-US" dirty="0"/>
              <a:t>Birkenhead Priory</a:t>
            </a:r>
          </a:p>
        </p:txBody>
      </p:sp>
      <p:pic>
        <p:nvPicPr>
          <p:cNvPr id="11" name="Picture 10">
            <a:extLst>
              <a:ext uri="{FF2B5EF4-FFF2-40B4-BE49-F238E27FC236}">
                <a16:creationId xmlns:a16="http://schemas.microsoft.com/office/drawing/2014/main" id="{1B94E4FA-BFBC-F640-0982-D68E16747DB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0"/>
            <a:ext cx="1730187" cy="1518076"/>
          </a:xfrm>
          <a:prstGeom prst="rect">
            <a:avLst/>
          </a:prstGeom>
        </p:spPr>
      </p:pic>
      <p:sp>
        <p:nvSpPr>
          <p:cNvPr id="10" name="Rectangle 9" descr="A photo of a stone building with archway entrances, on grass with an old lamppost next to it.">
            <a:extLst>
              <a:ext uri="{FF2B5EF4-FFF2-40B4-BE49-F238E27FC236}">
                <a16:creationId xmlns:a16="http://schemas.microsoft.com/office/drawing/2014/main" id="{949BC276-661B-5334-EA8C-905B16DE4522}"/>
              </a:ext>
            </a:extLst>
          </p:cNvPr>
          <p:cNvSpPr/>
          <p:nvPr/>
        </p:nvSpPr>
        <p:spPr>
          <a:xfrm>
            <a:off x="0" y="152400"/>
            <a:ext cx="12192000" cy="6705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217D30FC-FC0A-C5F6-3272-F3B3C9104419}"/>
              </a:ext>
            </a:extLst>
          </p:cNvPr>
          <p:cNvSpPr txBox="1">
            <a:spLocks/>
          </p:cNvSpPr>
          <p:nvPr/>
        </p:nvSpPr>
        <p:spPr>
          <a:xfrm>
            <a:off x="573742" y="2696448"/>
            <a:ext cx="4374011" cy="146509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800" dirty="0">
                <a:ln w="12700">
                  <a:noFill/>
                </a:ln>
                <a:solidFill>
                  <a:schemeClr val="bg1"/>
                </a:solidFill>
                <a:latin typeface="Superclarendon Rg" panose="02060605060000020003" pitchFamily="18" charset="77"/>
              </a:rPr>
              <a:t>Birkenhead Priory</a:t>
            </a:r>
          </a:p>
        </p:txBody>
      </p:sp>
      <p:sp>
        <p:nvSpPr>
          <p:cNvPr id="6" name="Rectangle 5">
            <a:extLst>
              <a:ext uri="{FF2B5EF4-FFF2-40B4-BE49-F238E27FC236}">
                <a16:creationId xmlns:a16="http://schemas.microsoft.com/office/drawing/2014/main" id="{F042F5A3-24D9-3AD6-C653-E9C2BE4C7C31}"/>
              </a:ext>
            </a:extLst>
          </p:cNvPr>
          <p:cNvSpPr/>
          <p:nvPr/>
        </p:nvSpPr>
        <p:spPr>
          <a:xfrm>
            <a:off x="5714998" y="605116"/>
            <a:ext cx="5903260" cy="5647765"/>
          </a:xfrm>
          <a:prstGeom prst="rect">
            <a:avLst/>
          </a:prstGeom>
          <a:solidFill>
            <a:schemeClr val="bg1">
              <a:alpha val="80724"/>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251999" tIns="36000" bIns="36000" rtlCol="0" anchor="ctr"/>
          <a:lstStyle/>
          <a:p>
            <a:pPr>
              <a:lnSpc>
                <a:spcPct val="150000"/>
              </a:lnSpc>
            </a:pPr>
            <a:r>
              <a:rPr lang="en-GB" sz="1600" dirty="0">
                <a:solidFill>
                  <a:schemeClr val="tx1"/>
                </a:solidFill>
                <a:latin typeface="Linkpen 17a Print" panose="03050602060000000000" pitchFamily="66" charset="77"/>
              </a:rPr>
              <a:t>Birkenhead Priory is the oldest building in Merseyside. It was built a long time ago, in the 12th century, and used to be a place where monks lived and prayed.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In the 14th century, King Edward III allowed the monks to run a ferry boat across the River Mersey.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priory was closed by King Henry VIII in 1536, and the church was knocked down.</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Today, the Chapter House is still used for worship, and there is also a museum on site.</a:t>
            </a:r>
          </a:p>
        </p:txBody>
      </p:sp>
    </p:spTree>
    <p:extLst>
      <p:ext uri="{BB962C8B-B14F-4D97-AF65-F5344CB8AC3E}">
        <p14:creationId xmlns:p14="http://schemas.microsoft.com/office/powerpoint/2010/main" val="27532774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4A2436-2374-792D-A516-7F9E969CDC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D444DE8-46EB-7E07-4CEC-948F61F9FFB9}"/>
              </a:ext>
            </a:extLst>
          </p:cNvPr>
          <p:cNvSpPr>
            <a:spLocks noGrp="1"/>
          </p:cNvSpPr>
          <p:nvPr>
            <p:ph type="ctrTitle"/>
          </p:nvPr>
        </p:nvSpPr>
        <p:spPr>
          <a:xfrm>
            <a:off x="1524000" y="-1135632"/>
            <a:ext cx="9144000" cy="739406"/>
          </a:xfrm>
        </p:spPr>
        <p:txBody>
          <a:bodyPr>
            <a:normAutofit fontScale="90000"/>
          </a:bodyPr>
          <a:lstStyle/>
          <a:p>
            <a:r>
              <a:rPr lang="en-US" dirty="0"/>
              <a:t>St Mary’s Tower</a:t>
            </a:r>
          </a:p>
        </p:txBody>
      </p:sp>
      <p:sp>
        <p:nvSpPr>
          <p:cNvPr id="6" name="Rectangle 5" descr="The remains of a church, a tower with a clock points into a blue sky. Net to it is a carpark.">
            <a:extLst>
              <a:ext uri="{FF2B5EF4-FFF2-40B4-BE49-F238E27FC236}">
                <a16:creationId xmlns:a16="http://schemas.microsoft.com/office/drawing/2014/main" id="{67E3AFF7-3CA4-7F27-54D0-AED50F430F5A}"/>
              </a:ext>
            </a:extLst>
          </p:cNvPr>
          <p:cNvSpPr/>
          <p:nvPr/>
        </p:nvSpPr>
        <p:spPr>
          <a:xfrm>
            <a:off x="-43543" y="0"/>
            <a:ext cx="592182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E2D72C85-145A-9CBC-27CD-3D59CB7C9FF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0"/>
            <a:ext cx="1730187" cy="1518076"/>
          </a:xfrm>
          <a:prstGeom prst="rect">
            <a:avLst/>
          </a:prstGeom>
        </p:spPr>
      </p:pic>
      <p:sp>
        <p:nvSpPr>
          <p:cNvPr id="7" name="Title 1">
            <a:extLst>
              <a:ext uri="{FF2B5EF4-FFF2-40B4-BE49-F238E27FC236}">
                <a16:creationId xmlns:a16="http://schemas.microsoft.com/office/drawing/2014/main" id="{223A4B95-BF3B-62F9-B851-A77951A20CA1}"/>
              </a:ext>
            </a:extLst>
          </p:cNvPr>
          <p:cNvSpPr txBox="1">
            <a:spLocks/>
          </p:cNvSpPr>
          <p:nvPr/>
        </p:nvSpPr>
        <p:spPr>
          <a:xfrm>
            <a:off x="2419438" y="1203642"/>
            <a:ext cx="2880943" cy="183539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5400" dirty="0">
                <a:ln w="12700">
                  <a:noFill/>
                </a:ln>
                <a:solidFill>
                  <a:schemeClr val="bg1"/>
                </a:solidFill>
                <a:latin typeface="Superclarendon Rg" panose="02060605060000020003" pitchFamily="18" charset="77"/>
              </a:rPr>
              <a:t>St Mary’s Tower </a:t>
            </a:r>
          </a:p>
        </p:txBody>
      </p:sp>
      <p:sp>
        <p:nvSpPr>
          <p:cNvPr id="8" name="TextBox 7">
            <a:extLst>
              <a:ext uri="{FF2B5EF4-FFF2-40B4-BE49-F238E27FC236}">
                <a16:creationId xmlns:a16="http://schemas.microsoft.com/office/drawing/2014/main" id="{57E7E279-2297-3F43-FBD5-FBE89C53CDB0}"/>
              </a:ext>
            </a:extLst>
          </p:cNvPr>
          <p:cNvSpPr txBox="1"/>
          <p:nvPr/>
        </p:nvSpPr>
        <p:spPr>
          <a:xfrm>
            <a:off x="5989633" y="769618"/>
            <a:ext cx="5818093" cy="4432880"/>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St Mary's Tower used to be part of Birkenhead’s first parish church, which was designed by a man named Thomas Rickman and opened in 1821.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The church was knocked down in the 1970s, but the tower was left standing.</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Today, people can go up the tower to see views of the river and it also has a memorial to those who died in the </a:t>
            </a:r>
            <a:r>
              <a:rPr lang="en-GB" sz="1900" dirty="0">
                <a:latin typeface="Linkpen 17a Print" panose="03050602060000000000" pitchFamily="66" charset="77"/>
                <a:hlinkClick r:id="rId5"/>
              </a:rPr>
              <a:t>Thetis submarine disaster</a:t>
            </a:r>
            <a:r>
              <a:rPr lang="en-GB" sz="1900" dirty="0">
                <a:latin typeface="Linkpen 17a Print" panose="03050602060000000000" pitchFamily="66" charset="77"/>
              </a:rPr>
              <a:t>.</a:t>
            </a:r>
          </a:p>
        </p:txBody>
      </p:sp>
    </p:spTree>
    <p:extLst>
      <p:ext uri="{BB962C8B-B14F-4D97-AF65-F5344CB8AC3E}">
        <p14:creationId xmlns:p14="http://schemas.microsoft.com/office/powerpoint/2010/main" val="2296953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383</TotalTime>
  <Words>1392</Words>
  <Application>Microsoft Office PowerPoint</Application>
  <PresentationFormat>Widescreen</PresentationFormat>
  <Paragraphs>155</Paragraphs>
  <Slides>19</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Calibri</vt:lpstr>
      <vt:lpstr>Superclarendon Rg</vt:lpstr>
      <vt:lpstr>Calibri Light</vt:lpstr>
      <vt:lpstr>Superclarendon</vt:lpstr>
      <vt:lpstr>Arial</vt:lpstr>
      <vt:lpstr>Aptos</vt:lpstr>
      <vt:lpstr>Linkpen 17a Print</vt:lpstr>
      <vt:lpstr>Office Theme</vt:lpstr>
      <vt:lpstr>Birkenhead’s Listed Buildings</vt:lpstr>
      <vt:lpstr>How can listed buildings help us find out about Birkenhead?</vt:lpstr>
      <vt:lpstr>What do all these have in common</vt:lpstr>
      <vt:lpstr>What is a Listed Building?</vt:lpstr>
      <vt:lpstr>Which Buildings are listed?</vt:lpstr>
      <vt:lpstr>How can I find listed buildings in Birkenhead?</vt:lpstr>
      <vt:lpstr>What are some listed buildings in Birkenhead?</vt:lpstr>
      <vt:lpstr>Birkenhead Priory</vt:lpstr>
      <vt:lpstr>St Mary’s Tower</vt:lpstr>
      <vt:lpstr>Hamilton Square</vt:lpstr>
      <vt:lpstr>Woodside Ferry Terminal </vt:lpstr>
      <vt:lpstr>Hydraulic Engine House and Tower</vt:lpstr>
      <vt:lpstr>Williamson Art Gallery and Museum </vt:lpstr>
      <vt:lpstr>Birkenhead Central Library</vt:lpstr>
      <vt:lpstr>Ventilation Station  for the The Mersey Road Tunnel</vt:lpstr>
      <vt:lpstr>Ron’s Place 8 Silverdale Road, Oxton</vt:lpstr>
      <vt:lpstr>How does a structure become listed?</vt:lpstr>
      <vt:lpstr>What does it mean when something becomes listed?</vt:lpstr>
      <vt:lpstr>Why is listing important?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48</cp:revision>
  <dcterms:created xsi:type="dcterms:W3CDTF">2022-12-09T08:02:53Z</dcterms:created>
  <dcterms:modified xsi:type="dcterms:W3CDTF">2024-10-01T12:43:21Z</dcterms:modified>
</cp:coreProperties>
</file>