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72" r:id="rId1"/>
  </p:sldMasterIdLst>
  <p:notesMasterIdLst>
    <p:notesMasterId r:id="rId9"/>
  </p:notesMasterIdLst>
  <p:sldIdLst>
    <p:sldId id="256" r:id="rId2"/>
    <p:sldId id="258" r:id="rId3"/>
    <p:sldId id="260" r:id="rId4"/>
    <p:sldId id="257" r:id="rId5"/>
    <p:sldId id="259" r:id="rId6"/>
    <p:sldId id="261" r:id="rId7"/>
    <p:sldId id="262" r:id="rId8"/>
  </p:sldIdLst>
  <p:sldSz cx="12192000" cy="6858000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Calibri Light" panose="020F0302020204030204" pitchFamily="34" charset="0"/>
      <p:regular r:id="rId14"/>
      <p:italic r:id="rId1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8282"/>
    <a:srgbClr val="9C9C9C"/>
    <a:srgbClr val="F9B721"/>
    <a:srgbClr val="FAB721"/>
    <a:srgbClr val="EC5E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663"/>
    <p:restoredTop sz="86275" autoAdjust="0"/>
  </p:normalViewPr>
  <p:slideViewPr>
    <p:cSldViewPr snapToGrid="0">
      <p:cViewPr varScale="1">
        <p:scale>
          <a:sx n="94" d="100"/>
          <a:sy n="94" d="100"/>
        </p:scale>
        <p:origin x="732" y="12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10" Type="http://schemas.openxmlformats.org/officeDocument/2006/relationships/font" Target="fonts/font1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5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Harg, Catherine" userId="88b8f76c-9ae3-4745-88eb-fe0667a22af5" providerId="ADAL" clId="{065445F2-A2A4-4E07-B9EE-FBCDB8E2D57F}"/>
    <pc:docChg chg="modSld">
      <pc:chgData name="McHarg, Catherine" userId="88b8f76c-9ae3-4745-88eb-fe0667a22af5" providerId="ADAL" clId="{065445F2-A2A4-4E07-B9EE-FBCDB8E2D57F}" dt="2023-08-14T07:48:05.810" v="45" actId="20577"/>
      <pc:docMkLst>
        <pc:docMk/>
      </pc:docMkLst>
      <pc:sldChg chg="modNotesTx">
        <pc:chgData name="McHarg, Catherine" userId="88b8f76c-9ae3-4745-88eb-fe0667a22af5" providerId="ADAL" clId="{065445F2-A2A4-4E07-B9EE-FBCDB8E2D57F}" dt="2023-08-14T07:48:05.810" v="45" actId="20577"/>
        <pc:sldMkLst>
          <pc:docMk/>
          <pc:sldMk cId="3950588738" sldId="256"/>
        </pc:sldMkLst>
      </pc:sldChg>
      <pc:sldChg chg="modSp mod">
        <pc:chgData name="McHarg, Catherine" userId="88b8f76c-9ae3-4745-88eb-fe0667a22af5" providerId="ADAL" clId="{065445F2-A2A4-4E07-B9EE-FBCDB8E2D57F}" dt="2023-08-11T10:42:59.718" v="0" actId="14100"/>
        <pc:sldMkLst>
          <pc:docMk/>
          <pc:sldMk cId="1179483057" sldId="260"/>
        </pc:sldMkLst>
        <pc:cxnChg chg="mod">
          <ac:chgData name="McHarg, Catherine" userId="88b8f76c-9ae3-4745-88eb-fe0667a22af5" providerId="ADAL" clId="{065445F2-A2A4-4E07-B9EE-FBCDB8E2D57F}" dt="2023-08-11T10:42:59.718" v="0" actId="14100"/>
          <ac:cxnSpMkLst>
            <pc:docMk/>
            <pc:sldMk cId="1179483057" sldId="260"/>
            <ac:cxnSpMk id="10" creationId="{4E5A9C5E-C156-247B-E4F0-952640FABE19}"/>
          </ac:cxnSpMkLst>
        </pc:cxn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102B70-2AC5-B94D-967C-30A879602684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E8872A-28BA-CE42-B30F-AD7125E17E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695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toricengland.org.uk/services-skills/education/teaching-activities/barking-dagenham-local-history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en-US" dirty="0"/>
              <a:t>This PPT is part of the Teaching Activity: </a:t>
            </a:r>
            <a:r>
              <a:rPr lang="en-GB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has Barking and Dagenham changed for the people who have lived there?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15000"/>
              </a:lnSpc>
              <a:spcBef>
                <a:spcPts val="1200"/>
              </a:spcBef>
              <a:spcAft>
                <a:spcPts val="1000"/>
              </a:spcAft>
            </a:pPr>
            <a:r>
              <a:rPr lang="en-GB" sz="1800" u="sng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hlinkClick r:id="rId3"/>
              </a:rPr>
              <a:t>https://historicengland.org.uk/services-skills/education/teaching-activities/barking-dagenham-local-history</a:t>
            </a:r>
            <a:r>
              <a:rPr lang="en-GB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E8872A-28BA-CE42-B30F-AD7125E17E2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2817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E8872A-28BA-CE42-B30F-AD7125E17E2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9290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E8872A-28BA-CE42-B30F-AD7125E17E2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E8872A-28BA-CE42-B30F-AD7125E17E2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3213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E8872A-28BA-CE42-B30F-AD7125E17E2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8686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E8872A-28BA-CE42-B30F-AD7125E17E2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8100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E8872A-28BA-CE42-B30F-AD7125E17E2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214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989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185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998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629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985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243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995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335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51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292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554B77-1417-F34E-8223-2E34440D693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030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554B77-1417-F34E-8223-2E34440D6935}" type="datetimeFigureOut">
              <a:rPr lang="en-US" smtClean="0"/>
              <a:t>8/14/2023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26D6E-BDE2-E042-A1D4-D595B0BBF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7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0C4CEA6-3599-F436-03FA-D195C74645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45028" y="-2780165"/>
            <a:ext cx="10101943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Barking and Dagenham The Stone</a:t>
            </a:r>
            <a:r>
              <a:rPr lang="en-US" baseline="0" dirty="0"/>
              <a:t> Age, Bronze Age and Iron Age</a:t>
            </a:r>
            <a:endParaRPr lang="en-US" dirty="0"/>
          </a:p>
        </p:txBody>
      </p:sp>
      <p:pic>
        <p:nvPicPr>
          <p:cNvPr id="9" name="Picture 8" descr="Barking and Dagenham, The Stone Age, Bronze Age and Iron Age">
            <a:extLst>
              <a:ext uri="{FF2B5EF4-FFF2-40B4-BE49-F238E27FC236}">
                <a16:creationId xmlns:a16="http://schemas.microsoft.com/office/drawing/2014/main" id="{010DC867-87C8-E427-DD50-9C1E5568531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268" b="17385"/>
          <a:stretch/>
        </p:blipFill>
        <p:spPr>
          <a:xfrm>
            <a:off x="1" y="979713"/>
            <a:ext cx="12191999" cy="4686301"/>
          </a:xfrm>
          <a:prstGeom prst="rect">
            <a:avLst/>
          </a:prstGeom>
        </p:spPr>
      </p:pic>
      <p:sp>
        <p:nvSpPr>
          <p:cNvPr id="4" name="Rectangle 3" descr="A picture containing two Iron Age homes on grass with a tree in between them.">
            <a:extLst>
              <a:ext uri="{FF2B5EF4-FFF2-40B4-BE49-F238E27FC236}">
                <a16:creationId xmlns:a16="http://schemas.microsoft.com/office/drawing/2014/main" id="{10ACD80B-3894-8D89-AF2E-275D577CED9B}"/>
              </a:ext>
            </a:extLst>
          </p:cNvPr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D44C2D9-BF24-C287-69A3-9644F139F1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02097" y="5486400"/>
            <a:ext cx="1589903" cy="137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58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38F65F5-7420-927A-FD9D-4991EE221F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470936"/>
            <a:ext cx="9144000" cy="1261126"/>
          </a:xfrm>
        </p:spPr>
        <p:txBody>
          <a:bodyPr>
            <a:normAutofit fontScale="90000"/>
          </a:bodyPr>
          <a:lstStyle/>
          <a:p>
            <a:r>
              <a:rPr lang="en-US" dirty="0"/>
              <a:t>Dagenham 300,000 Years Ago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494268" y="598384"/>
            <a:ext cx="11195223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Neanderthals (pre-modern humans) travelled through the area that we now know as Barking and Dagenham 300,000 years ago. This was long before Homo sapiens sapiens (humans like us) arrived here.</a:t>
            </a:r>
          </a:p>
        </p:txBody>
      </p:sp>
      <p:pic>
        <p:nvPicPr>
          <p:cNvPr id="6" name="Picture 5" descr="A picture of a timeline from 38,000 BC  to AD 2000. &#10;It has 3 boxes on it. The first says '38,000 BC - Homo sapiens sapiens arrived in Britain'.&#10;The second says '8,000BC - people permanently settled in the area.&#10;The third, just past 2000 AD says 'You are here'.">
            <a:extLst>
              <a:ext uri="{FF2B5EF4-FFF2-40B4-BE49-F238E27FC236}">
                <a16:creationId xmlns:a16="http://schemas.microsoft.com/office/drawing/2014/main" id="{5F61A8A5-3984-A826-2ED6-AE60D3B2ED0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94270" y="2248836"/>
            <a:ext cx="11195219" cy="211554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E53EA55-1DDD-8C2B-1F7A-A29A295EE707}"/>
              </a:ext>
            </a:extLst>
          </p:cNvPr>
          <p:cNvSpPr txBox="1"/>
          <p:nvPr/>
        </p:nvSpPr>
        <p:spPr>
          <a:xfrm>
            <a:off x="494268" y="4630890"/>
            <a:ext cx="10231397" cy="13042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dirty="0">
                <a:latin typeface="Linkpen 17a Print" panose="03050602060000000000" pitchFamily="66" charset="77"/>
              </a:rPr>
              <a:t>Around 38,000 BC, the first modern humans reached Britain. Over thousands of years, people came and went, only permanently settling here around 10,000 years ago.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932F04-180C-6744-AA41-65ECD2C21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02097" y="5486400"/>
            <a:ext cx="1589903" cy="137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5897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CE79B39-364C-2953-7A60-F3EF8DA0F2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44714" y="-2593555"/>
            <a:ext cx="9144000" cy="2387600"/>
          </a:xfrm>
        </p:spPr>
        <p:txBody>
          <a:bodyPr/>
          <a:lstStyle/>
          <a:p>
            <a:r>
              <a:rPr lang="en-US" dirty="0"/>
              <a:t>Stone Age Discoveries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69B8538-4CDC-D1F1-61EC-23355E80EFA3}"/>
              </a:ext>
            </a:extLst>
          </p:cNvPr>
          <p:cNvSpPr txBox="1">
            <a:spLocks/>
          </p:cNvSpPr>
          <p:nvPr/>
        </p:nvSpPr>
        <p:spPr>
          <a:xfrm>
            <a:off x="494269" y="382691"/>
            <a:ext cx="7574691" cy="73940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dirty="0">
                <a:ln w="12700">
                  <a:noFill/>
                </a:ln>
                <a:latin typeface="Superclarendon Rg" panose="02060605060000020003" pitchFamily="18" charset="77"/>
              </a:rPr>
              <a:t>Stone Age Discoveries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E53EA55-1DDD-8C2B-1F7A-A29A295EE707}"/>
              </a:ext>
            </a:extLst>
          </p:cNvPr>
          <p:cNvSpPr txBox="1"/>
          <p:nvPr/>
        </p:nvSpPr>
        <p:spPr>
          <a:xfrm>
            <a:off x="494269" y="1171524"/>
            <a:ext cx="4584629" cy="301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Archaeologists excavating at Beam Parklands Country Park, where the Beam River and the </a:t>
            </a:r>
            <a:r>
              <a:rPr lang="en-GB" sz="1600" dirty="0" err="1">
                <a:latin typeface="Linkpen 17a Print" panose="03050602060000000000" pitchFamily="66" charset="77"/>
              </a:rPr>
              <a:t>Wantz</a:t>
            </a:r>
            <a:r>
              <a:rPr lang="en-GB" sz="1600" dirty="0">
                <a:latin typeface="Linkpen 17a Print" panose="03050602060000000000" pitchFamily="66" charset="77"/>
              </a:rPr>
              <a:t> Stream meet, uncovered a number of flint scatters. Flint scatters are a pile of tools, flakes, cores and fragments, made of flint, that have been worked by early hunter-gatherers. </a:t>
            </a:r>
          </a:p>
        </p:txBody>
      </p:sp>
      <p:pic>
        <p:nvPicPr>
          <p:cNvPr id="6" name="Picture 5" descr="Photo of a prehistoric flint arrowhead">
            <a:extLst>
              <a:ext uri="{FF2B5EF4-FFF2-40B4-BE49-F238E27FC236}">
                <a16:creationId xmlns:a16="http://schemas.microsoft.com/office/drawing/2014/main" id="{800E482B-85D9-FB5F-F2EE-AF442113A3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291913">
            <a:off x="4281938" y="1565322"/>
            <a:ext cx="3269553" cy="2076771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0E9C35D1-1931-3097-9DC5-AC4A02CD12DE}"/>
              </a:ext>
            </a:extLst>
          </p:cNvPr>
          <p:cNvSpPr/>
          <p:nvPr/>
        </p:nvSpPr>
        <p:spPr>
          <a:xfrm>
            <a:off x="7526105" y="1122096"/>
            <a:ext cx="3859394" cy="796036"/>
          </a:xfrm>
          <a:prstGeom prst="roundRect">
            <a:avLst>
              <a:gd name="adj" fmla="val 0"/>
            </a:avLst>
          </a:prstGeom>
          <a:solidFill>
            <a:srgbClr val="F9B72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GB" sz="1400" dirty="0">
                <a:solidFill>
                  <a:schemeClr val="tx1"/>
                </a:solidFill>
                <a:latin typeface="Linkpen 17a Print" panose="03050602060000000000" pitchFamily="66" charset="77"/>
              </a:rPr>
              <a:t>The place where two streams or rivers meet is called a confluence.</a:t>
            </a:r>
          </a:p>
        </p:txBody>
      </p:sp>
      <p:grpSp>
        <p:nvGrpSpPr>
          <p:cNvPr id="13" name="Group 12" descr="A street map showing where two streams meet.">
            <a:extLst>
              <a:ext uri="{FF2B5EF4-FFF2-40B4-BE49-F238E27FC236}">
                <a16:creationId xmlns:a16="http://schemas.microsoft.com/office/drawing/2014/main" id="{670C3F2E-9F56-044F-CB34-4953209ADA81}"/>
              </a:ext>
            </a:extLst>
          </p:cNvPr>
          <p:cNvGrpSpPr/>
          <p:nvPr/>
        </p:nvGrpSpPr>
        <p:grpSpPr>
          <a:xfrm>
            <a:off x="6951033" y="2086709"/>
            <a:ext cx="4483894" cy="3802360"/>
            <a:chOff x="7162532" y="1540177"/>
            <a:chExt cx="4483894" cy="3802360"/>
          </a:xfrm>
        </p:grpSpPr>
        <p:pic>
          <p:nvPicPr>
            <p:cNvPr id="9" name="Picture 8" descr="A map of a city&#10;&#10;Description automatically generated with low confidence">
              <a:extLst>
                <a:ext uri="{FF2B5EF4-FFF2-40B4-BE49-F238E27FC236}">
                  <a16:creationId xmlns:a16="http://schemas.microsoft.com/office/drawing/2014/main" id="{AA1EDFB3-D893-EB70-03E4-7DF167A745B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70666" y="1540177"/>
              <a:ext cx="4475760" cy="3777646"/>
            </a:xfrm>
            <a:prstGeom prst="rect">
              <a:avLst/>
            </a:prstGeom>
            <a:ln w="28575">
              <a:solidFill>
                <a:schemeClr val="tx1"/>
              </a:solidFill>
            </a:ln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9F7B812-B05F-1533-9877-0C264642B724}"/>
                </a:ext>
              </a:extLst>
            </p:cNvPr>
            <p:cNvSpPr txBox="1"/>
            <p:nvPr/>
          </p:nvSpPr>
          <p:spPr>
            <a:xfrm>
              <a:off x="7162532" y="5080927"/>
              <a:ext cx="131799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050" dirty="0">
                  <a:solidFill>
                    <a:srgbClr val="828282"/>
                  </a:solidFill>
                </a:rPr>
                <a:t>© Open Street Map</a:t>
              </a:r>
            </a:p>
          </p:txBody>
        </p:sp>
      </p:grpSp>
      <p:cxnSp>
        <p:nvCxnSpPr>
          <p:cNvPr id="10" name="Straight Arrow Connector 9" descr="An arrow pointing at where two rivers meet on a map.">
            <a:extLst>
              <a:ext uri="{FF2B5EF4-FFF2-40B4-BE49-F238E27FC236}">
                <a16:creationId xmlns:a16="http://schemas.microsoft.com/office/drawing/2014/main" id="{4E5A9C5E-C156-247B-E4F0-952640FABE19}"/>
              </a:ext>
            </a:extLst>
          </p:cNvPr>
          <p:cNvCxnSpPr>
            <a:cxnSpLocks/>
            <a:stCxn id="7" idx="2"/>
          </p:cNvCxnSpPr>
          <p:nvPr/>
        </p:nvCxnSpPr>
        <p:spPr>
          <a:xfrm>
            <a:off x="9455802" y="1918132"/>
            <a:ext cx="82645" cy="2470092"/>
          </a:xfrm>
          <a:prstGeom prst="straightConnector1">
            <a:avLst/>
          </a:prstGeom>
          <a:ln w="38100">
            <a:solidFill>
              <a:srgbClr val="F9B72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CF3BBCED-4684-E737-5AF2-CEEBB010D009}"/>
              </a:ext>
            </a:extLst>
          </p:cNvPr>
          <p:cNvSpPr txBox="1"/>
          <p:nvPr/>
        </p:nvSpPr>
        <p:spPr>
          <a:xfrm>
            <a:off x="494269" y="4263264"/>
            <a:ext cx="6168175" cy="190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600" dirty="0">
                <a:latin typeface="Linkpen 17a Print" panose="03050602060000000000" pitchFamily="66" charset="77"/>
              </a:rPr>
              <a:t>In total, 2,348 flint pieces were found, most being small fragments and chips of flint but there were over 100 flint blades. They point to hunter-gatherer activity at the site that could date back as far as 50,000 BC.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932F04-180C-6744-AA41-65ECD2C21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02097" y="5486400"/>
            <a:ext cx="1589903" cy="137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4830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7" grpId="0" animBg="1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52F9D16-A43E-138E-D456-E7608E4CCF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796494"/>
            <a:ext cx="9144000" cy="2387600"/>
          </a:xfrm>
        </p:spPr>
        <p:txBody>
          <a:bodyPr/>
          <a:lstStyle/>
          <a:p>
            <a:r>
              <a:rPr lang="en-US" dirty="0"/>
              <a:t>Stone Age Encampment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DDBC060-5630-C01E-116B-D4217BCDCE5F}"/>
              </a:ext>
            </a:extLst>
          </p:cNvPr>
          <p:cNvSpPr txBox="1">
            <a:spLocks/>
          </p:cNvSpPr>
          <p:nvPr/>
        </p:nvSpPr>
        <p:spPr>
          <a:xfrm>
            <a:off x="494268" y="601588"/>
            <a:ext cx="4621428" cy="73940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GB" sz="3200" dirty="0">
                <a:ln w="12700">
                  <a:noFill/>
                </a:ln>
                <a:latin typeface="Superclarendon Rg" panose="02060605060000020003" pitchFamily="18" charset="77"/>
              </a:rPr>
              <a:t>Stone Age Encampment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494269" y="1563414"/>
            <a:ext cx="3908766" cy="45897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The encampments that existed in the area that we now know as Barking and Dagenham, around 8,000 BC, would have looked something like this.</a:t>
            </a:r>
          </a:p>
          <a:p>
            <a:pPr>
              <a:lnSpc>
                <a:spcPct val="150000"/>
              </a:lnSpc>
            </a:pPr>
            <a:endParaRPr lang="en-GB" sz="14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Hunting and gathering was an important part of daily life and people would have been nomadic – moving from place to place. Encampments needed to be easy to pack up and move so that people could follow the herds of animals and find seasonal plants to eat.</a:t>
            </a:r>
          </a:p>
        </p:txBody>
      </p:sp>
      <p:sp>
        <p:nvSpPr>
          <p:cNvPr id="4" name="Rectangle 3" descr="A colour picture of 3 tee-pee style tents made of leather, with a campfire in the middle of them. People can be seen around the camp cooking, fishing, hunting and preparing food.">
            <a:extLst>
              <a:ext uri="{FF2B5EF4-FFF2-40B4-BE49-F238E27FC236}">
                <a16:creationId xmlns:a16="http://schemas.microsoft.com/office/drawing/2014/main" id="{A0FF21DF-E4D8-8192-76F8-7D74A9447987}"/>
              </a:ext>
            </a:extLst>
          </p:cNvPr>
          <p:cNvSpPr/>
          <p:nvPr/>
        </p:nvSpPr>
        <p:spPr>
          <a:xfrm>
            <a:off x="4403035" y="244928"/>
            <a:ext cx="7484165" cy="63354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932F04-180C-6744-AA41-65ECD2C21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02097" y="5486400"/>
            <a:ext cx="1589903" cy="137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3848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DB820CC-6CE3-835B-FAC0-B320AA467D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688768"/>
            <a:ext cx="9144000" cy="2387600"/>
          </a:xfrm>
        </p:spPr>
        <p:txBody>
          <a:bodyPr/>
          <a:lstStyle/>
          <a:p>
            <a:r>
              <a:rPr lang="en-US" dirty="0"/>
              <a:t>Bronze Age</a:t>
            </a:r>
            <a:r>
              <a:rPr lang="en-US" baseline="0" dirty="0"/>
              <a:t> Arrowheads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585046" y="1376666"/>
            <a:ext cx="6752692" cy="3924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>
                <a:latin typeface="Linkpen 17a Print" panose="03050602060000000000" pitchFamily="66" charset="77"/>
              </a:rPr>
              <a:t>Just off </a:t>
            </a:r>
            <a:r>
              <a:rPr lang="en-GB" sz="2400" dirty="0" err="1">
                <a:latin typeface="Linkpen 17a Print" panose="03050602060000000000" pitchFamily="66" charset="77"/>
              </a:rPr>
              <a:t>Goresbrook</a:t>
            </a:r>
            <a:r>
              <a:rPr lang="en-GB" sz="2400" dirty="0">
                <a:latin typeface="Linkpen 17a Print" panose="03050602060000000000" pitchFamily="66" charset="77"/>
              </a:rPr>
              <a:t> Road in Dagenham, archaeologists carried out an excavation in 2013.</a:t>
            </a:r>
          </a:p>
          <a:p>
            <a:pPr>
              <a:lnSpc>
                <a:spcPct val="150000"/>
              </a:lnSpc>
            </a:pPr>
            <a:endParaRPr lang="en-GB" sz="2400" dirty="0">
              <a:latin typeface="Linkpen 17a Print" panose="03050602060000000000" pitchFamily="66" charset="77"/>
            </a:endParaRPr>
          </a:p>
          <a:p>
            <a:pPr>
              <a:lnSpc>
                <a:spcPct val="150000"/>
              </a:lnSpc>
            </a:pPr>
            <a:r>
              <a:rPr lang="en-GB" sz="2400" dirty="0">
                <a:latin typeface="Linkpen 17a Print" panose="03050602060000000000" pitchFamily="66" charset="77"/>
              </a:rPr>
              <a:t>At the site, they found evidence of early Bronze Age activity including arrowheads.</a:t>
            </a:r>
          </a:p>
        </p:txBody>
      </p:sp>
      <p:grpSp>
        <p:nvGrpSpPr>
          <p:cNvPr id="12" name="Group 11" descr="A caption under an image. The caption says 'Barb and tanged' arrowheads'.">
            <a:extLst>
              <a:ext uri="{FF2B5EF4-FFF2-40B4-BE49-F238E27FC236}">
                <a16:creationId xmlns:a16="http://schemas.microsoft.com/office/drawing/2014/main" id="{FAE5115F-68D8-CCA4-719B-77E1B168373D}"/>
              </a:ext>
            </a:extLst>
          </p:cNvPr>
          <p:cNvGrpSpPr/>
          <p:nvPr/>
        </p:nvGrpSpPr>
        <p:grpSpPr>
          <a:xfrm>
            <a:off x="7562336" y="5206295"/>
            <a:ext cx="3881755" cy="388568"/>
            <a:chOff x="7736484" y="4712922"/>
            <a:chExt cx="3881755" cy="388568"/>
          </a:xfrm>
        </p:grpSpPr>
        <p:pic>
          <p:nvPicPr>
            <p:cNvPr id="10" name="Picture 9" descr="A picture containing black&#10;&#10;Description automatically generated">
              <a:extLst>
                <a:ext uri="{FF2B5EF4-FFF2-40B4-BE49-F238E27FC236}">
                  <a16:creationId xmlns:a16="http://schemas.microsoft.com/office/drawing/2014/main" id="{6BAC72F5-31E0-A14C-93CE-BADC2CDAFD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36484" y="4807444"/>
              <a:ext cx="280811" cy="199524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D1FD00F-EF8E-2553-AE6C-06576B522DEC}"/>
                </a:ext>
              </a:extLst>
            </p:cNvPr>
            <p:cNvSpPr txBox="1"/>
            <p:nvPr/>
          </p:nvSpPr>
          <p:spPr>
            <a:xfrm>
              <a:off x="7946043" y="4712922"/>
              <a:ext cx="3672196" cy="38856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GB" sz="1400" dirty="0">
                  <a:latin typeface="Linkpen 17a Print" panose="03050602060000000000" pitchFamily="66" charset="77"/>
                </a:rPr>
                <a:t>‘Barb and tanged’ arrowheads</a:t>
              </a:r>
            </a:p>
          </p:txBody>
        </p:sp>
      </p:grpSp>
      <p:pic>
        <p:nvPicPr>
          <p:cNvPr id="5" name="Picture 4" descr="A photo of four Bronze Age arrowheads">
            <a:extLst>
              <a:ext uri="{FF2B5EF4-FFF2-40B4-BE49-F238E27FC236}">
                <a16:creationId xmlns:a16="http://schemas.microsoft.com/office/drawing/2014/main" id="{4D3F8A0D-C8D2-4FCB-84B3-70FE93FBF61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562336" y="929101"/>
            <a:ext cx="3953006" cy="429877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8932F04-180C-6744-AA41-65ECD2C21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02097" y="5486400"/>
            <a:ext cx="1589903" cy="137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0479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6C4C494-F69D-159B-5506-62E69D74CE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2673107"/>
            <a:ext cx="9144000" cy="2387600"/>
          </a:xfrm>
        </p:spPr>
        <p:txBody>
          <a:bodyPr/>
          <a:lstStyle/>
          <a:p>
            <a:r>
              <a:rPr lang="en-US" dirty="0"/>
              <a:t>Dagenham Iron</a:t>
            </a:r>
            <a:r>
              <a:rPr lang="en-US" baseline="0" dirty="0"/>
              <a:t> Age Settlement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20BE37-B318-A17E-7D98-14ABF5BA5BB2}"/>
              </a:ext>
            </a:extLst>
          </p:cNvPr>
          <p:cNvSpPr txBox="1"/>
          <p:nvPr/>
        </p:nvSpPr>
        <p:spPr>
          <a:xfrm>
            <a:off x="698834" y="1540218"/>
            <a:ext cx="2496955" cy="1034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1400" dirty="0">
                <a:latin typeface="Linkpen 17a Print" panose="03050602060000000000" pitchFamily="66" charset="77"/>
              </a:rPr>
              <a:t>An impression of what the building may have looked like.</a:t>
            </a:r>
          </a:p>
        </p:txBody>
      </p:sp>
      <p:pic>
        <p:nvPicPr>
          <p:cNvPr id="6" name="Picture 5" descr="A picture of an Iron Age home">
            <a:extLst>
              <a:ext uri="{FF2B5EF4-FFF2-40B4-BE49-F238E27FC236}">
                <a16:creationId xmlns:a16="http://schemas.microsoft.com/office/drawing/2014/main" id="{D2BCFA48-E737-3267-7977-509B7089260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609" y="1540937"/>
            <a:ext cx="6203091" cy="418807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5486400" y="633857"/>
            <a:ext cx="6203091" cy="2589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200" dirty="0">
                <a:latin typeface="Linkpen 17a Print" panose="03050602060000000000" pitchFamily="66" charset="77"/>
              </a:rPr>
              <a:t>In 2017, ahead of the building of a Travelodge hotel on Cook Road in Dagenham, archaeologists uncovered evidence of an Iron Age settlement dated between 800 – 400 BC.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55FD99-5D0C-0BFB-20F0-9110F4A0AA32}"/>
              </a:ext>
            </a:extLst>
          </p:cNvPr>
          <p:cNvSpPr txBox="1"/>
          <p:nvPr/>
        </p:nvSpPr>
        <p:spPr>
          <a:xfrm>
            <a:off x="6960358" y="3647672"/>
            <a:ext cx="4729132" cy="20813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200" dirty="0">
                <a:latin typeface="Linkpen 17a Print" panose="03050602060000000000" pitchFamily="66" charset="77"/>
              </a:rPr>
              <a:t>They found the remains of a circular building and a pit containing pieces of pottery.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932F04-180C-6744-AA41-65ECD2C21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02097" y="5486400"/>
            <a:ext cx="1589903" cy="137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9966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701662A-943F-CA45-31F8-1C06FDAF15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8097" y="-2671083"/>
            <a:ext cx="9144000" cy="2387600"/>
          </a:xfrm>
        </p:spPr>
        <p:txBody>
          <a:bodyPr/>
          <a:lstStyle/>
          <a:p>
            <a:r>
              <a:rPr lang="en-US" dirty="0"/>
              <a:t>Famous Artefacts</a:t>
            </a:r>
          </a:p>
        </p:txBody>
      </p:sp>
      <p:grpSp>
        <p:nvGrpSpPr>
          <p:cNvPr id="12" name="Group 11" descr="A silhouette of a famous artefact with three question marks around it.">
            <a:extLst>
              <a:ext uri="{FF2B5EF4-FFF2-40B4-BE49-F238E27FC236}">
                <a16:creationId xmlns:a16="http://schemas.microsoft.com/office/drawing/2014/main" id="{F57658EA-4AB1-3694-7EE8-C8FFBC624307}"/>
              </a:ext>
            </a:extLst>
          </p:cNvPr>
          <p:cNvGrpSpPr/>
          <p:nvPr/>
        </p:nvGrpSpPr>
        <p:grpSpPr>
          <a:xfrm>
            <a:off x="1939511" y="556132"/>
            <a:ext cx="3096513" cy="5745735"/>
            <a:chOff x="1830329" y="544666"/>
            <a:chExt cx="2997083" cy="5561238"/>
          </a:xfrm>
        </p:grpSpPr>
        <p:pic>
          <p:nvPicPr>
            <p:cNvPr id="5" name="Picture 4" descr="A black silhouette of a person&#10;&#10;Description automatically generated with low confidence">
              <a:extLst>
                <a:ext uri="{FF2B5EF4-FFF2-40B4-BE49-F238E27FC236}">
                  <a16:creationId xmlns:a16="http://schemas.microsoft.com/office/drawing/2014/main" id="{D27E230A-7A35-DD1A-9D43-0C78077F56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16852" y="752096"/>
              <a:ext cx="1043088" cy="5353808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7432E5C-E632-8F0C-58B2-351E5FE2C415}"/>
                </a:ext>
              </a:extLst>
            </p:cNvPr>
            <p:cNvSpPr txBox="1"/>
            <p:nvPr/>
          </p:nvSpPr>
          <p:spPr>
            <a:xfrm rot="21120642">
              <a:off x="1830329" y="544666"/>
              <a:ext cx="808151" cy="2041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sz="9600" dirty="0">
                  <a:latin typeface="Superclarendon" panose="02060605060000020003" pitchFamily="18" charset="77"/>
                </a:rPr>
                <a:t>?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868EC51-C0CC-05F3-B973-18C732BC3FCD}"/>
                </a:ext>
              </a:extLst>
            </p:cNvPr>
            <p:cNvSpPr txBox="1"/>
            <p:nvPr/>
          </p:nvSpPr>
          <p:spPr>
            <a:xfrm rot="1043278">
              <a:off x="4019261" y="1898069"/>
              <a:ext cx="808151" cy="2041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sz="9600" dirty="0">
                  <a:latin typeface="Superclarendon" panose="02060605060000020003" pitchFamily="18" charset="77"/>
                </a:rPr>
                <a:t>?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4074AF5-F3AF-68E9-86C0-01E9B7AD947D}"/>
                </a:ext>
              </a:extLst>
            </p:cNvPr>
            <p:cNvSpPr txBox="1"/>
            <p:nvPr/>
          </p:nvSpPr>
          <p:spPr>
            <a:xfrm rot="21032797">
              <a:off x="1860159" y="4011623"/>
              <a:ext cx="808151" cy="2041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GB" sz="9600" dirty="0">
                  <a:latin typeface="Superclarendon" panose="02060605060000020003" pitchFamily="18" charset="77"/>
                </a:rPr>
                <a:t>?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D865BA71-9D09-29EE-229D-D2C900EC273E}"/>
              </a:ext>
            </a:extLst>
          </p:cNvPr>
          <p:cNvSpPr txBox="1"/>
          <p:nvPr/>
        </p:nvSpPr>
        <p:spPr>
          <a:xfrm>
            <a:off x="6104666" y="924468"/>
            <a:ext cx="5292382" cy="5009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3600" dirty="0">
                <a:latin typeface="Linkpen 17a Print" panose="03050602060000000000" pitchFamily="66" charset="77"/>
              </a:rPr>
              <a:t>This is one of the most famous artefacts that has been found in the area. Do you recognise it?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8932F04-180C-6744-AA41-65ECD2C21B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02097" y="5486400"/>
            <a:ext cx="1589903" cy="137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05116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218</TotalTime>
  <Words>454</Words>
  <Application>Microsoft Office PowerPoint</Application>
  <PresentationFormat>Widescreen</PresentationFormat>
  <Paragraphs>38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Calibri</vt:lpstr>
      <vt:lpstr>Linkpen 17a Print</vt:lpstr>
      <vt:lpstr>Superclarendon</vt:lpstr>
      <vt:lpstr>Calibri Light</vt:lpstr>
      <vt:lpstr>Superclarendon Rg</vt:lpstr>
      <vt:lpstr>Arial</vt:lpstr>
      <vt:lpstr>Office Theme</vt:lpstr>
      <vt:lpstr>Barking and Dagenham The Stone Age, Bronze Age and Iron Age</vt:lpstr>
      <vt:lpstr>Dagenham 300,000 Years Ago</vt:lpstr>
      <vt:lpstr>Stone Age Discoveries</vt:lpstr>
      <vt:lpstr>Stone Age Encampment</vt:lpstr>
      <vt:lpstr>Bronze Age Arrowheads</vt:lpstr>
      <vt:lpstr>Dagenham Iron Age Settlement</vt:lpstr>
      <vt:lpstr>Famous Artefacts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Johnson</dc:creator>
  <cp:lastModifiedBy>McHarg, Catherine</cp:lastModifiedBy>
  <cp:revision>20</cp:revision>
  <dcterms:created xsi:type="dcterms:W3CDTF">2022-12-09T08:02:53Z</dcterms:created>
  <dcterms:modified xsi:type="dcterms:W3CDTF">2023-08-14T07:48:17Z</dcterms:modified>
</cp:coreProperties>
</file>